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59" r:id="rId3"/>
    <p:sldId id="260" r:id="rId4"/>
    <p:sldId id="261" r:id="rId5"/>
    <p:sldId id="262" r:id="rId6"/>
    <p:sldId id="263" r:id="rId7"/>
    <p:sldId id="264" r:id="rId8"/>
    <p:sldId id="292" r:id="rId9"/>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535"/>
    <p:restoredTop sz="63023"/>
  </p:normalViewPr>
  <p:slideViewPr>
    <p:cSldViewPr>
      <p:cViewPr varScale="1">
        <p:scale>
          <a:sx n="93" d="100"/>
          <a:sy n="93" d="100"/>
        </p:scale>
        <p:origin x="216" y="97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2C0D2E76-C587-CC4A-A133-FC9C8F7CFD94}" type="datetimeFigureOut">
              <a:rPr lang="en-US" smtClean="0"/>
              <a:t>3/21/24</a:t>
            </a:fld>
            <a:endParaRPr lang="en-US"/>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2E51BCDF-7A05-2544-8DDB-4747079A919A}" type="slidenum">
              <a:rPr lang="en-US" smtClean="0"/>
              <a:t>‹#›</a:t>
            </a:fld>
            <a:endParaRPr lang="en-US"/>
          </a:p>
        </p:txBody>
      </p:sp>
    </p:spTree>
    <p:extLst>
      <p:ext uri="{BB962C8B-B14F-4D97-AF65-F5344CB8AC3E}">
        <p14:creationId xmlns:p14="http://schemas.microsoft.com/office/powerpoint/2010/main" val="1506493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noProof="0" dirty="0"/>
              <a:t>Bonjour à tous, mon nom est Jeff Montag et je suis le directeur du financement des projets chez </a:t>
            </a:r>
            <a:r>
              <a:rPr lang="fr-CA" noProof="0" dirty="0" err="1"/>
              <a:t>NGen</a:t>
            </a:r>
            <a:r>
              <a:rPr lang="fr-CA" noProof="0" dirty="0"/>
              <a:t>. Aujourd'hui, je vais vous dresser les grandes lignes de nos exigences et de notre processus en matière de diligence financière raisonnable (DFR). Ces informations sont également disponibles sur notre site Web.</a:t>
            </a:r>
          </a:p>
          <a:p>
            <a:endParaRPr lang="en-US" dirty="0"/>
          </a:p>
        </p:txBody>
      </p:sp>
      <p:sp>
        <p:nvSpPr>
          <p:cNvPr id="4" name="Slide Number Placeholder 3"/>
          <p:cNvSpPr>
            <a:spLocks noGrp="1"/>
          </p:cNvSpPr>
          <p:nvPr>
            <p:ph type="sldNum" sz="quarter" idx="5"/>
          </p:nvPr>
        </p:nvSpPr>
        <p:spPr/>
        <p:txBody>
          <a:bodyPr/>
          <a:lstStyle/>
          <a:p>
            <a:fld id="{2E51BCDF-7A05-2544-8DDB-4747079A919A}" type="slidenum">
              <a:rPr lang="en-US" smtClean="0"/>
              <a:t>1</a:t>
            </a:fld>
            <a:endParaRPr lang="en-US"/>
          </a:p>
        </p:txBody>
      </p:sp>
    </p:spTree>
    <p:extLst>
      <p:ext uri="{BB962C8B-B14F-4D97-AF65-F5344CB8AC3E}">
        <p14:creationId xmlns:p14="http://schemas.microsoft.com/office/powerpoint/2010/main" val="3488530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Nous demandons à toutes les sociétés de projet de faire preuve de diligence financière raisonnable (DFR). Le chef de projet doit obtenir l'autorisation et le consentement de tous les partenaires pour la DFR et nous le confirmer en cochant la case « Accepter la diligence financière »  dans la demande.  Il s'agit d'un processus hautement confidentiel, car nous avons souvent affaire à des entreprises individuelles. Chaque entreprise partenaire (pas seulement la société principale) soumettra ses informations directement à </a:t>
            </a:r>
            <a:r>
              <a:rPr lang="fr-CA" noProof="0" dirty="0" err="1"/>
              <a:t>NGen</a:t>
            </a:r>
            <a:r>
              <a:rPr lang="fr-CA" noProof="0" dirty="0"/>
              <a:t> par l'intermédiaire de notre portail sécurisé. Il nous faudra un certain temps pour passer en revue la documentation et les données financières soumises, et c'est quelque chose que nous exigeons avant que les projets ne passent à l'étape de l'évaluation; nous vous demandons donc de faire preuve de diligence pour soumettre votre documentation une fois que vous avez passé la présélection. Nous demandons que toute la documentation de la DFR soit fournie à </a:t>
            </a:r>
            <a:r>
              <a:rPr lang="fr-CA" noProof="0" dirty="0" err="1"/>
              <a:t>NGen</a:t>
            </a:r>
            <a:r>
              <a:rPr lang="fr-CA" noProof="0" dirty="0"/>
              <a:t> dans la semaine qui suit la date limite de présélection (le plus tôt est le mieux) et nous utiliserons les semaines suivantes pour le retour d'information de </a:t>
            </a:r>
            <a:r>
              <a:rPr lang="fr-CA" noProof="0" dirty="0" err="1"/>
              <a:t>NGen</a:t>
            </a:r>
            <a:r>
              <a:rPr lang="fr-CA" noProof="0" dirty="0"/>
              <a:t> et de demander des informations supplémentaires, si nécessaire.</a:t>
            </a:r>
          </a:p>
          <a:p>
            <a:endParaRPr lang="fr-CA" noProof="0" dirty="0"/>
          </a:p>
          <a:p>
            <a:r>
              <a:rPr lang="fr-CA" noProof="0" dirty="0"/>
              <a:t>La première étape de l'examen financier est la DFR.  En effet, nous savons que chaque partenaire va s'engager financièrement pour pouvoir mener à bien le projet et nous devons confirmer qu'ils ont les moyens financiers de se soutenir eux-mêmes et de soutenir l'ensemble du projet pendant sa durée entière.</a:t>
            </a:r>
          </a:p>
        </p:txBody>
      </p:sp>
      <p:sp>
        <p:nvSpPr>
          <p:cNvPr id="4" name="Slide Number Placeholder 3"/>
          <p:cNvSpPr>
            <a:spLocks noGrp="1"/>
          </p:cNvSpPr>
          <p:nvPr>
            <p:ph type="sldNum" sz="quarter" idx="5"/>
          </p:nvPr>
        </p:nvSpPr>
        <p:spPr/>
        <p:txBody>
          <a:bodyPr/>
          <a:lstStyle/>
          <a:p>
            <a:fld id="{2E51BCDF-7A05-2544-8DDB-4747079A919A}" type="slidenum">
              <a:rPr lang="en-US" smtClean="0"/>
              <a:t>2</a:t>
            </a:fld>
            <a:endParaRPr lang="en-US"/>
          </a:p>
        </p:txBody>
      </p:sp>
    </p:spTree>
    <p:extLst>
      <p:ext uri="{BB962C8B-B14F-4D97-AF65-F5344CB8AC3E}">
        <p14:creationId xmlns:p14="http://schemas.microsoft.com/office/powerpoint/2010/main" val="2786962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Après avoir reçu vos documents financiers, le service des finances de </a:t>
            </a:r>
            <a:r>
              <a:rPr lang="fr-CA" noProof="0" dirty="0" err="1"/>
              <a:t>NGen</a:t>
            </a:r>
            <a:r>
              <a:rPr lang="fr-CA" noProof="0" dirty="0"/>
              <a:t> effectuera au minimum une analyse financière normalisée selon les pratiques courantes de l'industrie, ainsi que d'autres analyses si nécessaire, afin de s'assurer que chaque partenaire est en mesure de subvenir à ses besoins et à ceux du projet pendant sa durée entière. Nous devons avoir la certitude que chaque entreprise sera en mesure de respecter ses engagements afin de fournir les résultats attendus au consortium.</a:t>
            </a:r>
          </a:p>
        </p:txBody>
      </p:sp>
      <p:sp>
        <p:nvSpPr>
          <p:cNvPr id="4" name="Slide Number Placeholder 3"/>
          <p:cNvSpPr>
            <a:spLocks noGrp="1"/>
          </p:cNvSpPr>
          <p:nvPr>
            <p:ph type="sldNum" sz="quarter" idx="5"/>
          </p:nvPr>
        </p:nvSpPr>
        <p:spPr/>
        <p:txBody>
          <a:bodyPr/>
          <a:lstStyle/>
          <a:p>
            <a:fld id="{2E51BCDF-7A05-2544-8DDB-4747079A919A}" type="slidenum">
              <a:rPr lang="en-US" smtClean="0"/>
              <a:t>3</a:t>
            </a:fld>
            <a:endParaRPr lang="en-US"/>
          </a:p>
        </p:txBody>
      </p:sp>
    </p:spTree>
    <p:extLst>
      <p:ext uri="{BB962C8B-B14F-4D97-AF65-F5344CB8AC3E}">
        <p14:creationId xmlns:p14="http://schemas.microsoft.com/office/powerpoint/2010/main" val="30018339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Après avoir traversé l’étape de la présélection, vous devez vous connecter à notre portail pour soumettre les documents financiers requis.  Cliquez sur l'URL que vous voyez ci-haut pour vous connecter au portail.</a:t>
            </a:r>
          </a:p>
        </p:txBody>
      </p:sp>
      <p:sp>
        <p:nvSpPr>
          <p:cNvPr id="4" name="Slide Number Placeholder 3"/>
          <p:cNvSpPr>
            <a:spLocks noGrp="1"/>
          </p:cNvSpPr>
          <p:nvPr>
            <p:ph type="sldNum" sz="quarter" idx="5"/>
          </p:nvPr>
        </p:nvSpPr>
        <p:spPr/>
        <p:txBody>
          <a:bodyPr/>
          <a:lstStyle/>
          <a:p>
            <a:fld id="{2E51BCDF-7A05-2544-8DDB-4747079A919A}" type="slidenum">
              <a:rPr lang="en-US" smtClean="0"/>
              <a:t>4</a:t>
            </a:fld>
            <a:endParaRPr lang="en-US"/>
          </a:p>
        </p:txBody>
      </p:sp>
    </p:spTree>
    <p:extLst>
      <p:ext uri="{BB962C8B-B14F-4D97-AF65-F5344CB8AC3E}">
        <p14:creationId xmlns:p14="http://schemas.microsoft.com/office/powerpoint/2010/main" val="8865238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Une fois connecté au portail, sélectionnez « Projet » dans le menu, puis choisissez votre projet dans la liste.</a:t>
            </a:r>
          </a:p>
        </p:txBody>
      </p:sp>
      <p:sp>
        <p:nvSpPr>
          <p:cNvPr id="4" name="Slide Number Placeholder 3"/>
          <p:cNvSpPr>
            <a:spLocks noGrp="1"/>
          </p:cNvSpPr>
          <p:nvPr>
            <p:ph type="sldNum" sz="quarter" idx="5"/>
          </p:nvPr>
        </p:nvSpPr>
        <p:spPr/>
        <p:txBody>
          <a:bodyPr/>
          <a:lstStyle/>
          <a:p>
            <a:fld id="{2E51BCDF-7A05-2544-8DDB-4747079A919A}" type="slidenum">
              <a:rPr lang="en-US" smtClean="0"/>
              <a:t>5</a:t>
            </a:fld>
            <a:endParaRPr lang="en-US"/>
          </a:p>
        </p:txBody>
      </p:sp>
    </p:spTree>
    <p:extLst>
      <p:ext uri="{BB962C8B-B14F-4D97-AF65-F5344CB8AC3E}">
        <p14:creationId xmlns:p14="http://schemas.microsoft.com/office/powerpoint/2010/main" val="1930954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Lorsque le projet est au stade de la demande détaillée (« Application </a:t>
            </a:r>
            <a:r>
              <a:rPr lang="fr-CA" noProof="0" dirty="0" err="1"/>
              <a:t>Development</a:t>
            </a:r>
            <a:r>
              <a:rPr lang="fr-CA" noProof="0" dirty="0"/>
              <a:t> » comme indiqué par le grand chevron bleu en haut), vous devriez voir une liste d'options de menu qui comprend « </a:t>
            </a:r>
            <a:r>
              <a:rPr lang="fr-CA" noProof="0" dirty="0" err="1"/>
              <a:t>Financials</a:t>
            </a:r>
            <a:r>
              <a:rPr lang="fr-CA" noProof="0" dirty="0"/>
              <a:t> » (finances), comme illustré ici.  Faites ensuite défiler la liste jusqu'à ce que vous voyiez la section </a:t>
            </a:r>
            <a:br>
              <a:rPr lang="fr-CA" noProof="0" dirty="0"/>
            </a:br>
            <a:r>
              <a:rPr lang="fr-CA" noProof="0" dirty="0"/>
              <a:t>« Financial Due Diligence ».  </a:t>
            </a:r>
          </a:p>
          <a:p>
            <a:endParaRPr lang="en-US" dirty="0"/>
          </a:p>
          <a:p>
            <a:endParaRPr lang="en-US" dirty="0"/>
          </a:p>
        </p:txBody>
      </p:sp>
      <p:sp>
        <p:nvSpPr>
          <p:cNvPr id="4" name="Slide Number Placeholder 3"/>
          <p:cNvSpPr>
            <a:spLocks noGrp="1"/>
          </p:cNvSpPr>
          <p:nvPr>
            <p:ph type="sldNum" sz="quarter" idx="5"/>
          </p:nvPr>
        </p:nvSpPr>
        <p:spPr/>
        <p:txBody>
          <a:bodyPr/>
          <a:lstStyle/>
          <a:p>
            <a:fld id="{2E51BCDF-7A05-2544-8DDB-4747079A919A}" type="slidenum">
              <a:rPr lang="en-US" smtClean="0"/>
              <a:t>6</a:t>
            </a:fld>
            <a:endParaRPr lang="en-US"/>
          </a:p>
        </p:txBody>
      </p:sp>
    </p:spTree>
    <p:extLst>
      <p:ext uri="{BB962C8B-B14F-4D97-AF65-F5344CB8AC3E}">
        <p14:creationId xmlns:p14="http://schemas.microsoft.com/office/powerpoint/2010/main" val="70524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Sur cet écran, vous pouvez charger vos états financiers et vos prévisions de trésorerie, ainsi que tout autre document de soutien que nous pourrions vous demander tout au long du processus.  Après examen par le service des finances, nous pourrons revenir avec des questions ou, si tout ce dont nous avons besoin est fourni et acceptable, nous l'approuverons et vous en serez informé.</a:t>
            </a:r>
          </a:p>
        </p:txBody>
      </p:sp>
      <p:sp>
        <p:nvSpPr>
          <p:cNvPr id="4" name="Slide Number Placeholder 3"/>
          <p:cNvSpPr>
            <a:spLocks noGrp="1"/>
          </p:cNvSpPr>
          <p:nvPr>
            <p:ph type="sldNum" sz="quarter" idx="5"/>
          </p:nvPr>
        </p:nvSpPr>
        <p:spPr/>
        <p:txBody>
          <a:bodyPr/>
          <a:lstStyle/>
          <a:p>
            <a:fld id="{2E51BCDF-7A05-2544-8DDB-4747079A919A}" type="slidenum">
              <a:rPr lang="en-US" smtClean="0"/>
              <a:t>7</a:t>
            </a:fld>
            <a:endParaRPr lang="en-US"/>
          </a:p>
        </p:txBody>
      </p:sp>
    </p:spTree>
    <p:extLst>
      <p:ext uri="{BB962C8B-B14F-4D97-AF65-F5344CB8AC3E}">
        <p14:creationId xmlns:p14="http://schemas.microsoft.com/office/powerpoint/2010/main" val="2052384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a:t>Ceci conclut cette présentation sur le processus de diligence financière raisonnable et les documents connexes à soumettre. Lorsque vous serez prêts, veuillez consulter la présentation sur le budget et l’admissibilité éligibilité pour le programme particulier de votre projet.  Nous vous remercions pour le temps que vous nous avez accordé.</a:t>
            </a:r>
          </a:p>
        </p:txBody>
      </p:sp>
      <p:sp>
        <p:nvSpPr>
          <p:cNvPr id="4" name="Slide Number Placeholder 3"/>
          <p:cNvSpPr>
            <a:spLocks noGrp="1"/>
          </p:cNvSpPr>
          <p:nvPr>
            <p:ph type="sldNum" sz="quarter" idx="5"/>
          </p:nvPr>
        </p:nvSpPr>
        <p:spPr/>
        <p:txBody>
          <a:bodyPr/>
          <a:lstStyle/>
          <a:p>
            <a:fld id="{2E51BCDF-7A05-2544-8DDB-4747079A919A}" type="slidenum">
              <a:rPr lang="en-US" smtClean="0"/>
              <a:t>8</a:t>
            </a:fld>
            <a:endParaRPr lang="en-US"/>
          </a:p>
        </p:txBody>
      </p:sp>
    </p:spTree>
    <p:extLst>
      <p:ext uri="{BB962C8B-B14F-4D97-AF65-F5344CB8AC3E}">
        <p14:creationId xmlns:p14="http://schemas.microsoft.com/office/powerpoint/2010/main" val="3603305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ctrTitle"/>
          </p:nvPr>
        </p:nvSpPr>
        <p:spPr>
          <a:xfrm>
            <a:off x="742971" y="132397"/>
            <a:ext cx="7863205" cy="815975"/>
          </a:xfrm>
          <a:prstGeom prst="rect">
            <a:avLst/>
          </a:prstGeom>
        </p:spPr>
        <p:txBody>
          <a:bodyPr wrap="square" lIns="0" tIns="0" rIns="0" bIns="0">
            <a:spAutoFit/>
          </a:bodyPr>
          <a:lstStyle>
            <a:lvl1pPr>
              <a:defRPr sz="3000" b="0" i="0">
                <a:solidFill>
                  <a:schemeClr val="bg1"/>
                </a:solidFill>
                <a:latin typeface="Arial"/>
                <a:cs typeface="Aria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sz="2100" b="0" i="0" u="sng">
                <a:solidFill>
                  <a:schemeClr val="hlink"/>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3/21/24</a:t>
            </a:fld>
            <a:endParaRPr lang="en-US"/>
          </a:p>
        </p:txBody>
      </p:sp>
      <p:sp>
        <p:nvSpPr>
          <p:cNvPr id="6" name="Holder 6"/>
          <p:cNvSpPr>
            <a:spLocks noGrp="1"/>
          </p:cNvSpPr>
          <p:nvPr>
            <p:ph type="sldNum" sz="quarter" idx="7"/>
          </p:nvPr>
        </p:nvSpPr>
        <p:spPr/>
        <p:txBody>
          <a:bodyPr lIns="0" tIns="0" rIns="0" bIns="0"/>
          <a:lstStyle>
            <a:lvl1pPr>
              <a:defRPr sz="1200" b="0" i="0">
                <a:solidFill>
                  <a:srgbClr val="FF3300"/>
                </a:solidFill>
                <a:latin typeface="Calibri"/>
                <a:cs typeface="Calibri"/>
              </a:defRPr>
            </a:lvl1pPr>
          </a:lstStyle>
          <a:p>
            <a:pPr marL="38100">
              <a:lnSpc>
                <a:spcPts val="1240"/>
              </a:lnSpc>
            </a:pPr>
            <a:fld id="{81D60167-4931-47E6-BA6A-407CBD079E47}" type="slidenum">
              <a:rPr spc="-25" dirty="0"/>
              <a:t>‹#›</a:t>
            </a:fld>
            <a:endParaRPr spc="-2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100" b="0" i="0" u="sng">
                <a:solidFill>
                  <a:schemeClr val="hlink"/>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3/21/24</a:t>
            </a:fld>
            <a:endParaRPr lang="en-US"/>
          </a:p>
        </p:txBody>
      </p:sp>
      <p:sp>
        <p:nvSpPr>
          <p:cNvPr id="6" name="Holder 6"/>
          <p:cNvSpPr>
            <a:spLocks noGrp="1"/>
          </p:cNvSpPr>
          <p:nvPr>
            <p:ph type="sldNum" sz="quarter" idx="7"/>
          </p:nvPr>
        </p:nvSpPr>
        <p:spPr/>
        <p:txBody>
          <a:bodyPr lIns="0" tIns="0" rIns="0" bIns="0"/>
          <a:lstStyle>
            <a:lvl1pPr>
              <a:defRPr sz="1200" b="0" i="0">
                <a:solidFill>
                  <a:srgbClr val="FF3300"/>
                </a:solidFill>
                <a:latin typeface="Calibri"/>
                <a:cs typeface="Calibri"/>
              </a:defRPr>
            </a:lvl1pPr>
          </a:lstStyle>
          <a:p>
            <a:pPr marL="38100">
              <a:lnSpc>
                <a:spcPts val="1240"/>
              </a:lnSpc>
            </a:pPr>
            <a:fld id="{81D60167-4931-47E6-BA6A-407CBD079E47}" type="slidenum">
              <a:rPr spc="-25" dirty="0"/>
              <a:t>‹#›</a:t>
            </a:fld>
            <a:endParaRPr spc="-2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chemeClr val="bg1"/>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3/21/24</a:t>
            </a:fld>
            <a:endParaRPr lang="en-US"/>
          </a:p>
        </p:txBody>
      </p:sp>
      <p:sp>
        <p:nvSpPr>
          <p:cNvPr id="7" name="Holder 7"/>
          <p:cNvSpPr>
            <a:spLocks noGrp="1"/>
          </p:cNvSpPr>
          <p:nvPr>
            <p:ph type="sldNum" sz="quarter" idx="7"/>
          </p:nvPr>
        </p:nvSpPr>
        <p:spPr/>
        <p:txBody>
          <a:bodyPr lIns="0" tIns="0" rIns="0" bIns="0"/>
          <a:lstStyle>
            <a:lvl1pPr>
              <a:defRPr sz="1200" b="0" i="0">
                <a:solidFill>
                  <a:srgbClr val="FF3300"/>
                </a:solidFill>
                <a:latin typeface="Calibri"/>
                <a:cs typeface="Calibri"/>
              </a:defRPr>
            </a:lvl1pPr>
          </a:lstStyle>
          <a:p>
            <a:pPr marL="38100">
              <a:lnSpc>
                <a:spcPts val="1240"/>
              </a:lnSpc>
            </a:pPr>
            <a:fld id="{81D60167-4931-47E6-BA6A-407CBD079E47}" type="slidenum">
              <a:rPr spc="-25" dirty="0"/>
              <a:t>‹#›</a:t>
            </a:fld>
            <a:endParaRPr spc="-2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711326" y="6172580"/>
            <a:ext cx="10871200" cy="0"/>
          </a:xfrm>
          <a:custGeom>
            <a:avLst/>
            <a:gdLst/>
            <a:ahLst/>
            <a:cxnLst/>
            <a:rect l="l" t="t" r="r" b="b"/>
            <a:pathLst>
              <a:path w="10871200">
                <a:moveTo>
                  <a:pt x="0" y="0"/>
                </a:moveTo>
                <a:lnTo>
                  <a:pt x="10871200" y="0"/>
                </a:lnTo>
              </a:path>
            </a:pathLst>
          </a:custGeom>
          <a:ln w="9525">
            <a:solidFill>
              <a:srgbClr val="AAAAAA"/>
            </a:solidFill>
          </a:ln>
        </p:spPr>
        <p:txBody>
          <a:bodyPr wrap="square" lIns="0" tIns="0" rIns="0" bIns="0" rtlCol="0"/>
          <a:lstStyle/>
          <a:p>
            <a:endParaRPr/>
          </a:p>
        </p:txBody>
      </p:sp>
      <p:pic>
        <p:nvPicPr>
          <p:cNvPr id="17" name="bg object 17"/>
          <p:cNvPicPr/>
          <p:nvPr/>
        </p:nvPicPr>
        <p:blipFill>
          <a:blip r:embed="rId2" cstate="print"/>
          <a:stretch>
            <a:fillRect/>
          </a:stretch>
        </p:blipFill>
        <p:spPr>
          <a:xfrm>
            <a:off x="694522" y="6308041"/>
            <a:ext cx="2040843" cy="265998"/>
          </a:xfrm>
          <a:prstGeom prst="rect">
            <a:avLst/>
          </a:prstGeom>
        </p:spPr>
      </p:pic>
      <p:sp>
        <p:nvSpPr>
          <p:cNvPr id="2" name="Holder 2"/>
          <p:cNvSpPr>
            <a:spLocks noGrp="1"/>
          </p:cNvSpPr>
          <p:nvPr>
            <p:ph type="title"/>
          </p:nvPr>
        </p:nvSpPr>
        <p:spPr/>
        <p:txBody>
          <a:bodyPr lIns="0" tIns="0" rIns="0" bIns="0"/>
          <a:lstStyle>
            <a:lvl1pPr>
              <a:defRPr sz="3000" b="0"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3/21/24</a:t>
            </a:fld>
            <a:endParaRPr lang="en-US"/>
          </a:p>
        </p:txBody>
      </p:sp>
      <p:sp>
        <p:nvSpPr>
          <p:cNvPr id="5" name="Holder 5"/>
          <p:cNvSpPr>
            <a:spLocks noGrp="1"/>
          </p:cNvSpPr>
          <p:nvPr>
            <p:ph type="sldNum" sz="quarter" idx="7"/>
          </p:nvPr>
        </p:nvSpPr>
        <p:spPr/>
        <p:txBody>
          <a:bodyPr lIns="0" tIns="0" rIns="0" bIns="0"/>
          <a:lstStyle>
            <a:lvl1pPr>
              <a:defRPr sz="1200" b="0" i="0">
                <a:solidFill>
                  <a:srgbClr val="FF3300"/>
                </a:solidFill>
                <a:latin typeface="Calibri"/>
                <a:cs typeface="Calibri"/>
              </a:defRPr>
            </a:lvl1pPr>
          </a:lstStyle>
          <a:p>
            <a:pPr marL="38100">
              <a:lnSpc>
                <a:spcPts val="1240"/>
              </a:lnSpc>
            </a:pPr>
            <a:fld id="{81D60167-4931-47E6-BA6A-407CBD079E47}" type="slidenum">
              <a:rPr spc="-25" dirty="0"/>
              <a:t>‹#›</a:t>
            </a:fld>
            <a:endParaRPr spc="-2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711326" y="6172580"/>
            <a:ext cx="10871200" cy="0"/>
          </a:xfrm>
          <a:custGeom>
            <a:avLst/>
            <a:gdLst/>
            <a:ahLst/>
            <a:cxnLst/>
            <a:rect l="l" t="t" r="r" b="b"/>
            <a:pathLst>
              <a:path w="10871200">
                <a:moveTo>
                  <a:pt x="0" y="0"/>
                </a:moveTo>
                <a:lnTo>
                  <a:pt x="10871200" y="0"/>
                </a:lnTo>
              </a:path>
            </a:pathLst>
          </a:custGeom>
          <a:ln w="9525">
            <a:solidFill>
              <a:srgbClr val="AAAAAA"/>
            </a:solidFill>
          </a:ln>
        </p:spPr>
        <p:txBody>
          <a:bodyPr wrap="square" lIns="0" tIns="0" rIns="0" bIns="0" rtlCol="0"/>
          <a:lstStyle/>
          <a:p>
            <a:endParaRPr/>
          </a:p>
        </p:txBody>
      </p:sp>
      <p:pic>
        <p:nvPicPr>
          <p:cNvPr id="17" name="bg object 17"/>
          <p:cNvPicPr/>
          <p:nvPr/>
        </p:nvPicPr>
        <p:blipFill>
          <a:blip r:embed="rId2" cstate="print"/>
          <a:stretch>
            <a:fillRect/>
          </a:stretch>
        </p:blipFill>
        <p:spPr>
          <a:xfrm>
            <a:off x="694522" y="6308041"/>
            <a:ext cx="2040843" cy="265998"/>
          </a:xfrm>
          <a:prstGeom prst="rect">
            <a:avLst/>
          </a:prstGeom>
        </p:spPr>
      </p:pic>
      <p:pic>
        <p:nvPicPr>
          <p:cNvPr id="18" name="bg object 18"/>
          <p:cNvPicPr/>
          <p:nvPr/>
        </p:nvPicPr>
        <p:blipFill>
          <a:blip r:embed="rId3" cstate="print"/>
          <a:stretch>
            <a:fillRect/>
          </a:stretch>
        </p:blipFill>
        <p:spPr>
          <a:xfrm>
            <a:off x="468630" y="6244590"/>
            <a:ext cx="2980181" cy="488441"/>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3/21/24</a:t>
            </a:fld>
            <a:endParaRPr lang="en-US"/>
          </a:p>
        </p:txBody>
      </p:sp>
      <p:sp>
        <p:nvSpPr>
          <p:cNvPr id="4" name="Holder 4"/>
          <p:cNvSpPr>
            <a:spLocks noGrp="1"/>
          </p:cNvSpPr>
          <p:nvPr>
            <p:ph type="sldNum" sz="quarter" idx="7"/>
          </p:nvPr>
        </p:nvSpPr>
        <p:spPr/>
        <p:txBody>
          <a:bodyPr lIns="0" tIns="0" rIns="0" bIns="0"/>
          <a:lstStyle>
            <a:lvl1pPr>
              <a:defRPr sz="1200" b="0" i="0">
                <a:solidFill>
                  <a:srgbClr val="FF3300"/>
                </a:solidFill>
                <a:latin typeface="Calibri"/>
                <a:cs typeface="Calibri"/>
              </a:defRPr>
            </a:lvl1pPr>
          </a:lstStyle>
          <a:p>
            <a:pPr marL="38100">
              <a:lnSpc>
                <a:spcPts val="1240"/>
              </a:lnSpc>
            </a:pPr>
            <a:fld id="{81D60167-4931-47E6-BA6A-407CBD079E47}" type="slidenum">
              <a:rPr spc="-25" dirty="0"/>
              <a:t>‹#›</a:t>
            </a:fld>
            <a:endParaRPr spc="-25"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711326" y="6172580"/>
            <a:ext cx="10871200" cy="0"/>
          </a:xfrm>
          <a:custGeom>
            <a:avLst/>
            <a:gdLst/>
            <a:ahLst/>
            <a:cxnLst/>
            <a:rect l="l" t="t" r="r" b="b"/>
            <a:pathLst>
              <a:path w="10871200">
                <a:moveTo>
                  <a:pt x="0" y="0"/>
                </a:moveTo>
                <a:lnTo>
                  <a:pt x="10871200" y="0"/>
                </a:lnTo>
              </a:path>
            </a:pathLst>
          </a:custGeom>
          <a:ln w="9525">
            <a:solidFill>
              <a:srgbClr val="AAAAAA"/>
            </a:solidFill>
          </a:ln>
        </p:spPr>
        <p:txBody>
          <a:bodyPr wrap="square" lIns="0" tIns="0" rIns="0" bIns="0" rtlCol="0"/>
          <a:lstStyle/>
          <a:p>
            <a:endParaRPr/>
          </a:p>
        </p:txBody>
      </p:sp>
      <p:pic>
        <p:nvPicPr>
          <p:cNvPr id="17" name="bg object 17"/>
          <p:cNvPicPr/>
          <p:nvPr/>
        </p:nvPicPr>
        <p:blipFill>
          <a:blip r:embed="rId7" cstate="print"/>
          <a:stretch>
            <a:fillRect/>
          </a:stretch>
        </p:blipFill>
        <p:spPr>
          <a:xfrm>
            <a:off x="694522" y="6308041"/>
            <a:ext cx="2040843" cy="265998"/>
          </a:xfrm>
          <a:prstGeom prst="rect">
            <a:avLst/>
          </a:prstGeom>
        </p:spPr>
      </p:pic>
      <p:sp>
        <p:nvSpPr>
          <p:cNvPr id="18" name="bg object 18"/>
          <p:cNvSpPr/>
          <p:nvPr/>
        </p:nvSpPr>
        <p:spPr>
          <a:xfrm>
            <a:off x="0" y="0"/>
            <a:ext cx="12192000" cy="990600"/>
          </a:xfrm>
          <a:custGeom>
            <a:avLst/>
            <a:gdLst/>
            <a:ahLst/>
            <a:cxnLst/>
            <a:rect l="l" t="t" r="r" b="b"/>
            <a:pathLst>
              <a:path w="12192000" h="990600">
                <a:moveTo>
                  <a:pt x="12192000" y="0"/>
                </a:moveTo>
                <a:lnTo>
                  <a:pt x="0" y="0"/>
                </a:lnTo>
                <a:lnTo>
                  <a:pt x="0" y="990600"/>
                </a:lnTo>
                <a:lnTo>
                  <a:pt x="12192000" y="990600"/>
                </a:lnTo>
                <a:lnTo>
                  <a:pt x="12192000" y="0"/>
                </a:lnTo>
                <a:close/>
              </a:path>
            </a:pathLst>
          </a:custGeom>
          <a:solidFill>
            <a:srgbClr val="FF4D00"/>
          </a:solidFill>
        </p:spPr>
        <p:txBody>
          <a:bodyPr wrap="square" lIns="0" tIns="0" rIns="0" bIns="0" rtlCol="0"/>
          <a:lstStyle/>
          <a:p>
            <a:endParaRPr/>
          </a:p>
        </p:txBody>
      </p:sp>
      <p:sp>
        <p:nvSpPr>
          <p:cNvPr id="2" name="Holder 2"/>
          <p:cNvSpPr>
            <a:spLocks noGrp="1"/>
          </p:cNvSpPr>
          <p:nvPr>
            <p:ph type="title"/>
          </p:nvPr>
        </p:nvSpPr>
        <p:spPr>
          <a:xfrm>
            <a:off x="742971" y="287248"/>
            <a:ext cx="10863580" cy="482600"/>
          </a:xfrm>
          <a:prstGeom prst="rect">
            <a:avLst/>
          </a:prstGeom>
        </p:spPr>
        <p:txBody>
          <a:bodyPr wrap="square" lIns="0" tIns="0" rIns="0" bIns="0">
            <a:spAutoFit/>
          </a:bodyPr>
          <a:lstStyle>
            <a:lvl1pPr>
              <a:defRPr sz="3000" b="0" i="0">
                <a:solidFill>
                  <a:schemeClr val="bg1"/>
                </a:solidFill>
                <a:latin typeface="Arial"/>
                <a:cs typeface="Arial"/>
              </a:defRPr>
            </a:lvl1pPr>
          </a:lstStyle>
          <a:p>
            <a:endParaRPr/>
          </a:p>
        </p:txBody>
      </p:sp>
      <p:sp>
        <p:nvSpPr>
          <p:cNvPr id="3" name="Holder 3"/>
          <p:cNvSpPr>
            <a:spLocks noGrp="1"/>
          </p:cNvSpPr>
          <p:nvPr>
            <p:ph type="body" idx="1"/>
          </p:nvPr>
        </p:nvSpPr>
        <p:spPr>
          <a:xfrm>
            <a:off x="596898" y="1330946"/>
            <a:ext cx="7221220" cy="4026535"/>
          </a:xfrm>
          <a:prstGeom prst="rect">
            <a:avLst/>
          </a:prstGeom>
        </p:spPr>
        <p:txBody>
          <a:bodyPr wrap="square" lIns="0" tIns="0" rIns="0" bIns="0">
            <a:spAutoFit/>
          </a:bodyPr>
          <a:lstStyle>
            <a:lvl1pPr>
              <a:defRPr sz="2100" b="0" i="0" u="sng">
                <a:solidFill>
                  <a:schemeClr val="hlink"/>
                </a:solidFill>
                <a:latin typeface="Arial"/>
                <a:cs typeface="Aria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3/21/24</a:t>
            </a:fld>
            <a:endParaRPr lang="en-US"/>
          </a:p>
        </p:txBody>
      </p:sp>
      <p:sp>
        <p:nvSpPr>
          <p:cNvPr id="6" name="Holder 6"/>
          <p:cNvSpPr>
            <a:spLocks noGrp="1"/>
          </p:cNvSpPr>
          <p:nvPr>
            <p:ph type="sldNum" sz="quarter" idx="7"/>
          </p:nvPr>
        </p:nvSpPr>
        <p:spPr>
          <a:xfrm>
            <a:off x="11302748" y="6357306"/>
            <a:ext cx="243204" cy="177800"/>
          </a:xfrm>
          <a:prstGeom prst="rect">
            <a:avLst/>
          </a:prstGeom>
        </p:spPr>
        <p:txBody>
          <a:bodyPr wrap="square" lIns="0" tIns="0" rIns="0" bIns="0">
            <a:spAutoFit/>
          </a:bodyPr>
          <a:lstStyle>
            <a:lvl1pPr>
              <a:defRPr sz="1200" b="0" i="0">
                <a:solidFill>
                  <a:srgbClr val="FF3300"/>
                </a:solidFill>
                <a:latin typeface="Calibri"/>
                <a:cs typeface="Calibri"/>
              </a:defRPr>
            </a:lvl1pPr>
          </a:lstStyle>
          <a:p>
            <a:pPr marL="38100">
              <a:lnSpc>
                <a:spcPts val="1240"/>
              </a:lnSpc>
            </a:pPr>
            <a:fld id="{81D60167-4931-47E6-BA6A-407CBD079E47}" type="slidenum">
              <a:rPr spc="-25" dirty="0"/>
              <a:t>‹#›</a:t>
            </a:fld>
            <a:endParaRPr spc="-2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ngen.ca/funding/challenge/ev-manufacturin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0.jp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mailto:ProjectFinance1@ngen.ca"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92000" cy="6858000"/>
          </a:xfrm>
          <a:custGeom>
            <a:avLst/>
            <a:gdLst/>
            <a:ahLst/>
            <a:cxnLst/>
            <a:rect l="l" t="t" r="r" b="b"/>
            <a:pathLst>
              <a:path w="12192000" h="6858000">
                <a:moveTo>
                  <a:pt x="12192000" y="0"/>
                </a:moveTo>
                <a:lnTo>
                  <a:pt x="0" y="0"/>
                </a:lnTo>
                <a:lnTo>
                  <a:pt x="0" y="6858000"/>
                </a:lnTo>
                <a:lnTo>
                  <a:pt x="12192000" y="6858000"/>
                </a:lnTo>
                <a:lnTo>
                  <a:pt x="12192000" y="0"/>
                </a:lnTo>
                <a:close/>
              </a:path>
            </a:pathLst>
          </a:custGeom>
          <a:solidFill>
            <a:srgbClr val="373939"/>
          </a:solidFill>
        </p:spPr>
        <p:txBody>
          <a:bodyPr wrap="square" lIns="0" tIns="0" rIns="0" bIns="0" rtlCol="0"/>
          <a:lstStyle/>
          <a:p>
            <a:endParaRPr/>
          </a:p>
        </p:txBody>
      </p:sp>
      <p:pic>
        <p:nvPicPr>
          <p:cNvPr id="3" name="object 3"/>
          <p:cNvPicPr/>
          <p:nvPr/>
        </p:nvPicPr>
        <p:blipFill>
          <a:blip r:embed="rId3" cstate="print"/>
          <a:stretch>
            <a:fillRect/>
          </a:stretch>
        </p:blipFill>
        <p:spPr>
          <a:xfrm>
            <a:off x="495300" y="6262878"/>
            <a:ext cx="1037081" cy="489203"/>
          </a:xfrm>
          <a:prstGeom prst="rect">
            <a:avLst/>
          </a:prstGeom>
        </p:spPr>
      </p:pic>
      <p:sp>
        <p:nvSpPr>
          <p:cNvPr id="4" name="object 4"/>
          <p:cNvSpPr txBox="1"/>
          <p:nvPr/>
        </p:nvSpPr>
        <p:spPr>
          <a:xfrm>
            <a:off x="1686984" y="6511562"/>
            <a:ext cx="2312035" cy="127635"/>
          </a:xfrm>
          <a:prstGeom prst="rect">
            <a:avLst/>
          </a:prstGeom>
        </p:spPr>
        <p:txBody>
          <a:bodyPr vert="horz" wrap="square" lIns="0" tIns="0" rIns="0" bIns="0" rtlCol="0">
            <a:spAutoFit/>
          </a:bodyPr>
          <a:lstStyle/>
          <a:p>
            <a:pPr>
              <a:lnSpc>
                <a:spcPts val="965"/>
              </a:lnSpc>
            </a:pPr>
            <a:r>
              <a:rPr sz="1000" spc="10" dirty="0">
                <a:solidFill>
                  <a:srgbClr val="A1A3A2"/>
                </a:solidFill>
                <a:latin typeface="Arial"/>
                <a:cs typeface="Arial"/>
              </a:rPr>
              <a:t>Next</a:t>
            </a:r>
            <a:r>
              <a:rPr sz="1000" spc="65" dirty="0">
                <a:solidFill>
                  <a:srgbClr val="A1A3A2"/>
                </a:solidFill>
                <a:latin typeface="Arial"/>
                <a:cs typeface="Arial"/>
              </a:rPr>
              <a:t> </a:t>
            </a:r>
            <a:r>
              <a:rPr sz="1000" spc="10" dirty="0">
                <a:solidFill>
                  <a:srgbClr val="A1A3A2"/>
                </a:solidFill>
                <a:latin typeface="Arial"/>
                <a:cs typeface="Arial"/>
              </a:rPr>
              <a:t>Generation</a:t>
            </a:r>
            <a:r>
              <a:rPr sz="1000" spc="55" dirty="0">
                <a:solidFill>
                  <a:srgbClr val="A1A3A2"/>
                </a:solidFill>
                <a:latin typeface="Arial"/>
                <a:cs typeface="Arial"/>
              </a:rPr>
              <a:t> </a:t>
            </a:r>
            <a:r>
              <a:rPr sz="1000" spc="10" dirty="0">
                <a:solidFill>
                  <a:srgbClr val="A1A3A2"/>
                </a:solidFill>
                <a:latin typeface="Arial"/>
                <a:cs typeface="Arial"/>
              </a:rPr>
              <a:t>Manufacturing</a:t>
            </a:r>
            <a:r>
              <a:rPr sz="1000" spc="60" dirty="0">
                <a:solidFill>
                  <a:srgbClr val="A1A3A2"/>
                </a:solidFill>
                <a:latin typeface="Arial"/>
                <a:cs typeface="Arial"/>
              </a:rPr>
              <a:t> </a:t>
            </a:r>
            <a:r>
              <a:rPr sz="1000" spc="-10" dirty="0">
                <a:solidFill>
                  <a:srgbClr val="A1A3A2"/>
                </a:solidFill>
                <a:latin typeface="Arial"/>
                <a:cs typeface="Arial"/>
              </a:rPr>
              <a:t>Canada</a:t>
            </a:r>
            <a:endParaRPr sz="1000">
              <a:latin typeface="Arial"/>
              <a:cs typeface="Arial"/>
            </a:endParaRPr>
          </a:p>
        </p:txBody>
      </p:sp>
      <p:sp>
        <p:nvSpPr>
          <p:cNvPr id="5" name="object 5"/>
          <p:cNvSpPr/>
          <p:nvPr/>
        </p:nvSpPr>
        <p:spPr>
          <a:xfrm>
            <a:off x="271652" y="5876163"/>
            <a:ext cx="3820795" cy="914400"/>
          </a:xfrm>
          <a:custGeom>
            <a:avLst/>
            <a:gdLst/>
            <a:ahLst/>
            <a:cxnLst/>
            <a:rect l="l" t="t" r="r" b="b"/>
            <a:pathLst>
              <a:path w="3820795" h="914400">
                <a:moveTo>
                  <a:pt x="3820667" y="0"/>
                </a:moveTo>
                <a:lnTo>
                  <a:pt x="0" y="0"/>
                </a:lnTo>
                <a:lnTo>
                  <a:pt x="0" y="914400"/>
                </a:lnTo>
                <a:lnTo>
                  <a:pt x="3820667" y="914400"/>
                </a:lnTo>
                <a:lnTo>
                  <a:pt x="3820667" y="0"/>
                </a:lnTo>
                <a:close/>
              </a:path>
            </a:pathLst>
          </a:custGeom>
          <a:solidFill>
            <a:srgbClr val="373939"/>
          </a:solidFill>
        </p:spPr>
        <p:txBody>
          <a:bodyPr wrap="square" lIns="0" tIns="0" rIns="0" bIns="0" rtlCol="0"/>
          <a:lstStyle/>
          <a:p>
            <a:endParaRPr/>
          </a:p>
        </p:txBody>
      </p:sp>
      <p:sp>
        <p:nvSpPr>
          <p:cNvPr id="6" name="object 6"/>
          <p:cNvSpPr txBox="1">
            <a:spLocks noGrp="1"/>
          </p:cNvSpPr>
          <p:nvPr>
            <p:ph type="title"/>
          </p:nvPr>
        </p:nvSpPr>
        <p:spPr>
          <a:xfrm>
            <a:off x="742803" y="1986155"/>
            <a:ext cx="10481310" cy="1642116"/>
          </a:xfrm>
          <a:prstGeom prst="rect">
            <a:avLst/>
          </a:prstGeom>
        </p:spPr>
        <p:txBody>
          <a:bodyPr vert="horz" wrap="square" lIns="0" tIns="10795" rIns="0" bIns="0" rtlCol="0">
            <a:spAutoFit/>
          </a:bodyPr>
          <a:lstStyle/>
          <a:p>
            <a:pPr marL="12700" marR="5080">
              <a:lnSpc>
                <a:spcPct val="100200"/>
              </a:lnSpc>
              <a:spcBef>
                <a:spcPts val="85"/>
              </a:spcBef>
            </a:pPr>
            <a:r>
              <a:rPr sz="4400" dirty="0" err="1">
                <a:latin typeface="Arial"/>
                <a:cs typeface="Arial"/>
              </a:rPr>
              <a:t>Financement</a:t>
            </a:r>
            <a:r>
              <a:rPr sz="4400" spc="5" dirty="0">
                <a:latin typeface="Arial"/>
                <a:cs typeface="Arial"/>
              </a:rPr>
              <a:t> </a:t>
            </a:r>
            <a:r>
              <a:rPr sz="4400" spc="165" dirty="0">
                <a:latin typeface="Arial"/>
                <a:cs typeface="Arial"/>
              </a:rPr>
              <a:t>de</a:t>
            </a:r>
            <a:r>
              <a:rPr lang="fr-CA" sz="4400" spc="165" dirty="0">
                <a:latin typeface="Arial"/>
                <a:cs typeface="Arial"/>
              </a:rPr>
              <a:t>s</a:t>
            </a:r>
            <a:r>
              <a:rPr sz="4400" spc="10" dirty="0">
                <a:latin typeface="Arial"/>
                <a:cs typeface="Arial"/>
              </a:rPr>
              <a:t> </a:t>
            </a:r>
            <a:r>
              <a:rPr sz="4400" dirty="0">
                <a:latin typeface="Arial"/>
                <a:cs typeface="Arial"/>
              </a:rPr>
              <a:t>projets</a:t>
            </a:r>
            <a:r>
              <a:rPr sz="4400" spc="-20" dirty="0">
                <a:latin typeface="Arial"/>
                <a:cs typeface="Arial"/>
              </a:rPr>
              <a:t> </a:t>
            </a:r>
            <a:r>
              <a:rPr sz="4400" spc="175" dirty="0">
                <a:latin typeface="Arial"/>
                <a:cs typeface="Arial"/>
              </a:rPr>
              <a:t>de</a:t>
            </a:r>
            <a:r>
              <a:rPr sz="4400" spc="20" dirty="0">
                <a:latin typeface="Arial"/>
                <a:cs typeface="Arial"/>
              </a:rPr>
              <a:t> </a:t>
            </a:r>
            <a:r>
              <a:rPr sz="4400" spc="85" dirty="0" err="1">
                <a:latin typeface="Arial"/>
                <a:cs typeface="Arial"/>
              </a:rPr>
              <a:t>NGen</a:t>
            </a:r>
            <a:r>
              <a:rPr sz="4400" spc="10" dirty="0">
                <a:latin typeface="Arial"/>
                <a:cs typeface="Arial"/>
              </a:rPr>
              <a:t> </a:t>
            </a:r>
            <a:br>
              <a:rPr lang="fr-CA" sz="4400" spc="10" dirty="0">
                <a:latin typeface="Arial"/>
                <a:cs typeface="Arial"/>
              </a:rPr>
            </a:br>
            <a:r>
              <a:rPr sz="1800" spc="-765" dirty="0">
                <a:latin typeface="Arial"/>
                <a:cs typeface="Arial"/>
              </a:rPr>
              <a:t> </a:t>
            </a:r>
            <a:br>
              <a:rPr lang="fr-CA" sz="4400" spc="-765" dirty="0">
                <a:latin typeface="Arial"/>
                <a:cs typeface="Arial"/>
              </a:rPr>
            </a:br>
            <a:r>
              <a:rPr lang="fr-CA" sz="4400" spc="80" dirty="0">
                <a:latin typeface="Arial"/>
                <a:cs typeface="Arial"/>
              </a:rPr>
              <a:t>Diligence</a:t>
            </a:r>
            <a:r>
              <a:rPr sz="4400" spc="60" dirty="0">
                <a:latin typeface="Arial"/>
                <a:cs typeface="Arial"/>
              </a:rPr>
              <a:t> </a:t>
            </a:r>
            <a:r>
              <a:rPr sz="4400" spc="-10" dirty="0">
                <a:latin typeface="Arial"/>
                <a:cs typeface="Arial"/>
              </a:rPr>
              <a:t>financière</a:t>
            </a:r>
            <a:r>
              <a:rPr lang="fr-CA" sz="4400" spc="-10" dirty="0">
                <a:latin typeface="Arial"/>
                <a:cs typeface="Arial"/>
              </a:rPr>
              <a:t> raisonnable</a:t>
            </a:r>
            <a:endParaRPr sz="4400" dirty="0">
              <a:latin typeface="Arial"/>
              <a:cs typeface="Arial"/>
            </a:endParaRPr>
          </a:p>
        </p:txBody>
      </p:sp>
      <p:sp>
        <p:nvSpPr>
          <p:cNvPr id="7" name="object 7"/>
          <p:cNvSpPr txBox="1"/>
          <p:nvPr/>
        </p:nvSpPr>
        <p:spPr>
          <a:xfrm>
            <a:off x="742803" y="4263671"/>
            <a:ext cx="4511042" cy="1691489"/>
          </a:xfrm>
          <a:prstGeom prst="rect">
            <a:avLst/>
          </a:prstGeom>
        </p:spPr>
        <p:txBody>
          <a:bodyPr vert="horz" wrap="square" lIns="0" tIns="36830" rIns="0" bIns="0" rtlCol="0">
            <a:spAutoFit/>
          </a:bodyPr>
          <a:lstStyle/>
          <a:p>
            <a:pPr marL="12700" marR="106680">
              <a:lnSpc>
                <a:spcPts val="2510"/>
              </a:lnSpc>
              <a:spcBef>
                <a:spcPts val="290"/>
              </a:spcBef>
            </a:pPr>
            <a:r>
              <a:rPr sz="2200" dirty="0">
                <a:solidFill>
                  <a:srgbClr val="FFFFFF"/>
                </a:solidFill>
                <a:latin typeface="Arial"/>
                <a:cs typeface="Arial"/>
              </a:rPr>
              <a:t>Financement</a:t>
            </a:r>
            <a:r>
              <a:rPr sz="2200" spc="10" dirty="0">
                <a:solidFill>
                  <a:srgbClr val="FFFFFF"/>
                </a:solidFill>
                <a:latin typeface="Arial"/>
                <a:cs typeface="Arial"/>
              </a:rPr>
              <a:t> </a:t>
            </a:r>
            <a:r>
              <a:rPr sz="2200" dirty="0">
                <a:solidFill>
                  <a:srgbClr val="FFFFFF"/>
                </a:solidFill>
                <a:latin typeface="Arial"/>
                <a:cs typeface="Arial"/>
              </a:rPr>
              <a:t>des</a:t>
            </a:r>
            <a:r>
              <a:rPr sz="2200" spc="25" dirty="0">
                <a:solidFill>
                  <a:srgbClr val="FFFFFF"/>
                </a:solidFill>
                <a:latin typeface="Arial"/>
                <a:cs typeface="Arial"/>
              </a:rPr>
              <a:t> </a:t>
            </a:r>
            <a:r>
              <a:rPr sz="2200" spc="45" dirty="0">
                <a:solidFill>
                  <a:srgbClr val="FFFFFF"/>
                </a:solidFill>
                <a:latin typeface="Arial"/>
                <a:cs typeface="Arial"/>
              </a:rPr>
              <a:t>projets</a:t>
            </a:r>
            <a:r>
              <a:rPr sz="2200" spc="30" dirty="0">
                <a:solidFill>
                  <a:srgbClr val="FFFFFF"/>
                </a:solidFill>
                <a:latin typeface="Arial"/>
                <a:cs typeface="Arial"/>
              </a:rPr>
              <a:t> </a:t>
            </a:r>
            <a:r>
              <a:rPr sz="2200" spc="95" dirty="0">
                <a:solidFill>
                  <a:srgbClr val="FFFFFF"/>
                </a:solidFill>
                <a:latin typeface="Arial"/>
                <a:cs typeface="Arial"/>
              </a:rPr>
              <a:t>de</a:t>
            </a:r>
            <a:r>
              <a:rPr sz="2200" spc="30" dirty="0">
                <a:solidFill>
                  <a:srgbClr val="FFFFFF"/>
                </a:solidFill>
                <a:latin typeface="Arial"/>
                <a:cs typeface="Arial"/>
              </a:rPr>
              <a:t> </a:t>
            </a:r>
            <a:r>
              <a:rPr sz="2200" spc="-20" dirty="0" err="1">
                <a:solidFill>
                  <a:srgbClr val="FFFFFF"/>
                </a:solidFill>
                <a:latin typeface="Arial"/>
                <a:cs typeface="Arial"/>
              </a:rPr>
              <a:t>NGen</a:t>
            </a:r>
            <a:r>
              <a:rPr sz="2200" spc="-20" dirty="0">
                <a:solidFill>
                  <a:srgbClr val="FFFFFF"/>
                </a:solidFill>
                <a:latin typeface="Arial"/>
                <a:cs typeface="Arial"/>
              </a:rPr>
              <a:t> </a:t>
            </a:r>
            <a:endParaRPr lang="fr-CA" sz="2200" spc="-20" dirty="0">
              <a:solidFill>
                <a:srgbClr val="FFFFFF"/>
              </a:solidFill>
              <a:latin typeface="Arial"/>
              <a:cs typeface="Arial"/>
            </a:endParaRPr>
          </a:p>
          <a:p>
            <a:pPr marL="12700" marR="106680">
              <a:lnSpc>
                <a:spcPts val="2510"/>
              </a:lnSpc>
              <a:spcBef>
                <a:spcPts val="290"/>
              </a:spcBef>
            </a:pPr>
            <a:endParaRPr lang="en-CA" sz="2200" spc="-20" dirty="0">
              <a:solidFill>
                <a:srgbClr val="FFFFFF"/>
              </a:solidFill>
              <a:latin typeface="Arial"/>
              <a:cs typeface="Arial"/>
            </a:endParaRPr>
          </a:p>
          <a:p>
            <a:pPr marL="12700" marR="106680">
              <a:lnSpc>
                <a:spcPts val="2510"/>
              </a:lnSpc>
              <a:spcBef>
                <a:spcPts val="290"/>
              </a:spcBef>
            </a:pPr>
            <a:r>
              <a:rPr sz="2200" dirty="0">
                <a:solidFill>
                  <a:srgbClr val="FFFFFF"/>
                </a:solidFill>
                <a:latin typeface="Arial"/>
                <a:cs typeface="Arial"/>
              </a:rPr>
              <a:t>Jeff</a:t>
            </a:r>
            <a:r>
              <a:rPr sz="2200" spc="10" dirty="0">
                <a:solidFill>
                  <a:srgbClr val="FFFFFF"/>
                </a:solidFill>
                <a:latin typeface="Arial"/>
                <a:cs typeface="Arial"/>
              </a:rPr>
              <a:t> </a:t>
            </a:r>
            <a:r>
              <a:rPr sz="2200" spc="55" dirty="0">
                <a:solidFill>
                  <a:srgbClr val="FFFFFF"/>
                </a:solidFill>
                <a:latin typeface="Arial"/>
                <a:cs typeface="Arial"/>
              </a:rPr>
              <a:t>Montag</a:t>
            </a:r>
            <a:endParaRPr sz="2200" dirty="0">
              <a:latin typeface="Arial"/>
              <a:cs typeface="Arial"/>
            </a:endParaRPr>
          </a:p>
          <a:p>
            <a:pPr marL="12700">
              <a:lnSpc>
                <a:spcPts val="2380"/>
              </a:lnSpc>
            </a:pPr>
            <a:r>
              <a:rPr sz="2200" dirty="0">
                <a:solidFill>
                  <a:srgbClr val="FFFFFF"/>
                </a:solidFill>
                <a:latin typeface="Arial"/>
                <a:cs typeface="Arial"/>
              </a:rPr>
              <a:t>Directeur,</a:t>
            </a:r>
            <a:r>
              <a:rPr sz="2200" spc="140" dirty="0">
                <a:solidFill>
                  <a:srgbClr val="FFFFFF"/>
                </a:solidFill>
                <a:latin typeface="Arial"/>
                <a:cs typeface="Arial"/>
              </a:rPr>
              <a:t> </a:t>
            </a:r>
            <a:r>
              <a:rPr sz="2200" dirty="0">
                <a:solidFill>
                  <a:srgbClr val="FFFFFF"/>
                </a:solidFill>
                <a:latin typeface="Arial"/>
                <a:cs typeface="Arial"/>
              </a:rPr>
              <a:t>Financement</a:t>
            </a:r>
            <a:r>
              <a:rPr sz="2200" spc="145" dirty="0">
                <a:solidFill>
                  <a:srgbClr val="FFFFFF"/>
                </a:solidFill>
                <a:latin typeface="Arial"/>
                <a:cs typeface="Arial"/>
              </a:rPr>
              <a:t> </a:t>
            </a:r>
            <a:r>
              <a:rPr sz="2200" dirty="0">
                <a:solidFill>
                  <a:srgbClr val="FFFFFF"/>
                </a:solidFill>
                <a:latin typeface="Arial"/>
                <a:cs typeface="Arial"/>
              </a:rPr>
              <a:t>des</a:t>
            </a:r>
            <a:r>
              <a:rPr sz="2200" spc="160" dirty="0">
                <a:solidFill>
                  <a:srgbClr val="FFFFFF"/>
                </a:solidFill>
                <a:latin typeface="Arial"/>
                <a:cs typeface="Arial"/>
              </a:rPr>
              <a:t> </a:t>
            </a:r>
            <a:r>
              <a:rPr sz="2200" spc="35" dirty="0" err="1">
                <a:solidFill>
                  <a:srgbClr val="FFFFFF"/>
                </a:solidFill>
                <a:latin typeface="Arial"/>
                <a:cs typeface="Arial"/>
              </a:rPr>
              <a:t>projets</a:t>
            </a:r>
            <a:endParaRPr lang="fr-CA" sz="2200" spc="35" dirty="0">
              <a:solidFill>
                <a:srgbClr val="FFFFFF"/>
              </a:solidFill>
              <a:latin typeface="Arial"/>
              <a:cs typeface="Arial"/>
            </a:endParaRPr>
          </a:p>
          <a:p>
            <a:pPr marL="12700">
              <a:lnSpc>
                <a:spcPts val="2380"/>
              </a:lnSpc>
            </a:pPr>
            <a:r>
              <a:rPr lang="en-CA" sz="2200" spc="35" dirty="0" err="1">
                <a:solidFill>
                  <a:srgbClr val="FFFFFF"/>
                </a:solidFill>
                <a:latin typeface="Arial"/>
                <a:cs typeface="Arial"/>
              </a:rPr>
              <a:t>Jeff.Montag@ngen.ca</a:t>
            </a:r>
            <a:endParaRPr sz="2200" dirty="0">
              <a:latin typeface="Arial"/>
              <a:cs typeface="Arial"/>
            </a:endParaRPr>
          </a:p>
        </p:txBody>
      </p:sp>
      <p:pic>
        <p:nvPicPr>
          <p:cNvPr id="8" name="object 8"/>
          <p:cNvPicPr/>
          <p:nvPr/>
        </p:nvPicPr>
        <p:blipFill>
          <a:blip r:embed="rId4" cstate="print"/>
          <a:stretch>
            <a:fillRect/>
          </a:stretch>
        </p:blipFill>
        <p:spPr>
          <a:xfrm>
            <a:off x="442722" y="0"/>
            <a:ext cx="8454389" cy="250316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75" dirty="0"/>
              <a:t>Diligence</a:t>
            </a:r>
            <a:r>
              <a:rPr spc="114" dirty="0"/>
              <a:t> </a:t>
            </a:r>
            <a:r>
              <a:rPr dirty="0"/>
              <a:t>financière</a:t>
            </a:r>
            <a:r>
              <a:rPr spc="95" dirty="0"/>
              <a:t> </a:t>
            </a:r>
            <a:r>
              <a:rPr spc="-10" dirty="0"/>
              <a:t>raisonnable</a:t>
            </a:r>
          </a:p>
        </p:txBody>
      </p:sp>
      <p:sp>
        <p:nvSpPr>
          <p:cNvPr id="3" name="object 3"/>
          <p:cNvSpPr/>
          <p:nvPr/>
        </p:nvSpPr>
        <p:spPr>
          <a:xfrm>
            <a:off x="433958" y="1688973"/>
            <a:ext cx="3296920" cy="1459230"/>
          </a:xfrm>
          <a:custGeom>
            <a:avLst/>
            <a:gdLst/>
            <a:ahLst/>
            <a:cxnLst/>
            <a:rect l="l" t="t" r="r" b="b"/>
            <a:pathLst>
              <a:path w="3296920" h="1459230">
                <a:moveTo>
                  <a:pt x="0" y="0"/>
                </a:moveTo>
                <a:lnTo>
                  <a:pt x="2566797" y="0"/>
                </a:lnTo>
                <a:lnTo>
                  <a:pt x="3296412" y="729615"/>
                </a:lnTo>
                <a:lnTo>
                  <a:pt x="2566797" y="1459230"/>
                </a:lnTo>
                <a:lnTo>
                  <a:pt x="0" y="1459230"/>
                </a:lnTo>
                <a:lnTo>
                  <a:pt x="729615" y="729615"/>
                </a:lnTo>
                <a:lnTo>
                  <a:pt x="0" y="0"/>
                </a:lnTo>
                <a:close/>
              </a:path>
            </a:pathLst>
          </a:custGeom>
          <a:ln w="19050">
            <a:solidFill>
              <a:srgbClr val="6F2F9F"/>
            </a:solidFill>
          </a:ln>
        </p:spPr>
        <p:txBody>
          <a:bodyPr wrap="square" lIns="0" tIns="0" rIns="0" bIns="0" rtlCol="0"/>
          <a:lstStyle/>
          <a:p>
            <a:endParaRPr/>
          </a:p>
        </p:txBody>
      </p:sp>
      <p:sp>
        <p:nvSpPr>
          <p:cNvPr id="4" name="object 4"/>
          <p:cNvSpPr txBox="1"/>
          <p:nvPr/>
        </p:nvSpPr>
        <p:spPr>
          <a:xfrm>
            <a:off x="1213371" y="1961081"/>
            <a:ext cx="1769110" cy="878205"/>
          </a:xfrm>
          <a:prstGeom prst="rect">
            <a:avLst/>
          </a:prstGeom>
        </p:spPr>
        <p:txBody>
          <a:bodyPr vert="horz" wrap="square" lIns="0" tIns="27940" rIns="0" bIns="0" rtlCol="0">
            <a:spAutoFit/>
          </a:bodyPr>
          <a:lstStyle/>
          <a:p>
            <a:pPr marL="12700" marR="5080" algn="ctr">
              <a:lnSpc>
                <a:spcPct val="91600"/>
              </a:lnSpc>
              <a:spcBef>
                <a:spcPts val="220"/>
              </a:spcBef>
            </a:pPr>
            <a:r>
              <a:rPr sz="1200" dirty="0">
                <a:solidFill>
                  <a:srgbClr val="6F2F9F"/>
                </a:solidFill>
                <a:latin typeface="Calibri"/>
                <a:cs typeface="Calibri"/>
              </a:rPr>
              <a:t>La</a:t>
            </a:r>
            <a:r>
              <a:rPr sz="1200" spc="-20" dirty="0">
                <a:solidFill>
                  <a:srgbClr val="6F2F9F"/>
                </a:solidFill>
                <a:latin typeface="Calibri"/>
                <a:cs typeface="Calibri"/>
              </a:rPr>
              <a:t> </a:t>
            </a:r>
            <a:r>
              <a:rPr sz="1200" spc="-10" dirty="0">
                <a:solidFill>
                  <a:srgbClr val="6F2F9F"/>
                </a:solidFill>
                <a:latin typeface="Calibri"/>
                <a:cs typeface="Calibri"/>
              </a:rPr>
              <a:t>société</a:t>
            </a:r>
            <a:r>
              <a:rPr sz="1200" spc="-20" dirty="0">
                <a:solidFill>
                  <a:srgbClr val="6F2F9F"/>
                </a:solidFill>
                <a:latin typeface="Calibri"/>
                <a:cs typeface="Calibri"/>
              </a:rPr>
              <a:t> </a:t>
            </a:r>
            <a:r>
              <a:rPr sz="1200" dirty="0">
                <a:solidFill>
                  <a:srgbClr val="6F2F9F"/>
                </a:solidFill>
                <a:latin typeface="Calibri"/>
                <a:cs typeface="Calibri"/>
              </a:rPr>
              <a:t>principale</a:t>
            </a:r>
            <a:r>
              <a:rPr sz="1200" spc="-20" dirty="0">
                <a:solidFill>
                  <a:srgbClr val="6F2F9F"/>
                </a:solidFill>
                <a:latin typeface="Calibri"/>
                <a:cs typeface="Calibri"/>
              </a:rPr>
              <a:t> </a:t>
            </a:r>
            <a:r>
              <a:rPr sz="1200" spc="-10" dirty="0">
                <a:solidFill>
                  <a:srgbClr val="6F2F9F"/>
                </a:solidFill>
                <a:latin typeface="Calibri"/>
                <a:cs typeface="Calibri"/>
              </a:rPr>
              <a:t>obtient l’autorisation</a:t>
            </a:r>
            <a:r>
              <a:rPr sz="1200" spc="-30" dirty="0">
                <a:solidFill>
                  <a:srgbClr val="6F2F9F"/>
                </a:solidFill>
                <a:latin typeface="Calibri"/>
                <a:cs typeface="Calibri"/>
              </a:rPr>
              <a:t> </a:t>
            </a:r>
            <a:r>
              <a:rPr sz="1200" dirty="0">
                <a:solidFill>
                  <a:srgbClr val="6F2F9F"/>
                </a:solidFill>
                <a:latin typeface="Calibri"/>
                <a:cs typeface="Calibri"/>
              </a:rPr>
              <a:t>de</a:t>
            </a:r>
            <a:r>
              <a:rPr sz="1200" spc="-25" dirty="0">
                <a:solidFill>
                  <a:srgbClr val="6F2F9F"/>
                </a:solidFill>
                <a:latin typeface="Calibri"/>
                <a:cs typeface="Calibri"/>
              </a:rPr>
              <a:t> </a:t>
            </a:r>
            <a:r>
              <a:rPr sz="1200" dirty="0">
                <a:solidFill>
                  <a:srgbClr val="6F2F9F"/>
                </a:solidFill>
                <a:latin typeface="Calibri"/>
                <a:cs typeface="Calibri"/>
              </a:rPr>
              <a:t>tous</a:t>
            </a:r>
            <a:r>
              <a:rPr sz="1200" spc="-25" dirty="0">
                <a:solidFill>
                  <a:srgbClr val="6F2F9F"/>
                </a:solidFill>
                <a:latin typeface="Calibri"/>
                <a:cs typeface="Calibri"/>
              </a:rPr>
              <a:t> les </a:t>
            </a:r>
            <a:r>
              <a:rPr sz="1200" spc="-10" dirty="0">
                <a:solidFill>
                  <a:srgbClr val="6F2F9F"/>
                </a:solidFill>
                <a:latin typeface="Calibri"/>
                <a:cs typeface="Calibri"/>
              </a:rPr>
              <a:t>partenaires</a:t>
            </a:r>
            <a:r>
              <a:rPr sz="1200" spc="-5" dirty="0">
                <a:solidFill>
                  <a:srgbClr val="6F2F9F"/>
                </a:solidFill>
                <a:latin typeface="Calibri"/>
                <a:cs typeface="Calibri"/>
              </a:rPr>
              <a:t> </a:t>
            </a:r>
            <a:r>
              <a:rPr sz="1200" dirty="0">
                <a:solidFill>
                  <a:srgbClr val="6F2F9F"/>
                </a:solidFill>
                <a:latin typeface="Calibri"/>
                <a:cs typeface="Calibri"/>
              </a:rPr>
              <a:t>pour</a:t>
            </a:r>
            <a:r>
              <a:rPr sz="1200" spc="10" dirty="0">
                <a:solidFill>
                  <a:srgbClr val="6F2F9F"/>
                </a:solidFill>
                <a:latin typeface="Calibri"/>
                <a:cs typeface="Calibri"/>
              </a:rPr>
              <a:t> </a:t>
            </a:r>
            <a:r>
              <a:rPr sz="1200" dirty="0">
                <a:solidFill>
                  <a:srgbClr val="6F2F9F"/>
                </a:solidFill>
                <a:latin typeface="Calibri"/>
                <a:cs typeface="Calibri"/>
              </a:rPr>
              <a:t>la DFR </a:t>
            </a:r>
            <a:r>
              <a:rPr sz="1200" spc="-25" dirty="0">
                <a:solidFill>
                  <a:srgbClr val="6F2F9F"/>
                </a:solidFill>
                <a:latin typeface="Calibri"/>
                <a:cs typeface="Calibri"/>
              </a:rPr>
              <a:t>et </a:t>
            </a:r>
            <a:r>
              <a:rPr sz="1200" dirty="0">
                <a:solidFill>
                  <a:srgbClr val="6F2F9F"/>
                </a:solidFill>
                <a:latin typeface="Calibri"/>
                <a:cs typeface="Calibri"/>
              </a:rPr>
              <a:t>clique</a:t>
            </a:r>
            <a:r>
              <a:rPr sz="1200" spc="-25" dirty="0">
                <a:solidFill>
                  <a:srgbClr val="6F2F9F"/>
                </a:solidFill>
                <a:latin typeface="Calibri"/>
                <a:cs typeface="Calibri"/>
              </a:rPr>
              <a:t> </a:t>
            </a:r>
            <a:r>
              <a:rPr sz="1200" dirty="0">
                <a:solidFill>
                  <a:srgbClr val="6F2F9F"/>
                </a:solidFill>
                <a:latin typeface="Calibri"/>
                <a:cs typeface="Calibri"/>
              </a:rPr>
              <a:t>sur</a:t>
            </a:r>
            <a:r>
              <a:rPr sz="1200" spc="-10" dirty="0">
                <a:solidFill>
                  <a:srgbClr val="6F2F9F"/>
                </a:solidFill>
                <a:latin typeface="Calibri"/>
                <a:cs typeface="Calibri"/>
              </a:rPr>
              <a:t> </a:t>
            </a:r>
            <a:r>
              <a:rPr sz="1200" dirty="0">
                <a:solidFill>
                  <a:srgbClr val="6F2F9F"/>
                </a:solidFill>
                <a:latin typeface="Calibri"/>
                <a:cs typeface="Calibri"/>
              </a:rPr>
              <a:t>la</a:t>
            </a:r>
            <a:r>
              <a:rPr sz="1200" spc="-20" dirty="0">
                <a:solidFill>
                  <a:srgbClr val="6F2F9F"/>
                </a:solidFill>
                <a:latin typeface="Calibri"/>
                <a:cs typeface="Calibri"/>
              </a:rPr>
              <a:t> </a:t>
            </a:r>
            <a:r>
              <a:rPr sz="1200" dirty="0">
                <a:solidFill>
                  <a:srgbClr val="6F2F9F"/>
                </a:solidFill>
                <a:latin typeface="Calibri"/>
                <a:cs typeface="Calibri"/>
              </a:rPr>
              <a:t>case</a:t>
            </a:r>
            <a:r>
              <a:rPr sz="1200" spc="-20" dirty="0">
                <a:solidFill>
                  <a:srgbClr val="6F2F9F"/>
                </a:solidFill>
                <a:latin typeface="Calibri"/>
                <a:cs typeface="Calibri"/>
              </a:rPr>
              <a:t> </a:t>
            </a:r>
            <a:r>
              <a:rPr lang="en-CA" sz="1200" dirty="0">
                <a:solidFill>
                  <a:srgbClr val="6F2F9F"/>
                </a:solidFill>
                <a:latin typeface="Calibri"/>
                <a:cs typeface="Calibri"/>
              </a:rPr>
              <a:t>DFR</a:t>
            </a:r>
            <a:r>
              <a:rPr sz="1200" spc="-15" dirty="0">
                <a:solidFill>
                  <a:srgbClr val="6F2F9F"/>
                </a:solidFill>
                <a:latin typeface="Calibri"/>
                <a:cs typeface="Calibri"/>
              </a:rPr>
              <a:t> </a:t>
            </a:r>
            <a:r>
              <a:rPr sz="1200" spc="-25" dirty="0">
                <a:solidFill>
                  <a:srgbClr val="6F2F9F"/>
                </a:solidFill>
                <a:latin typeface="Calibri"/>
                <a:cs typeface="Calibri"/>
              </a:rPr>
              <a:t>(en </a:t>
            </a:r>
            <a:r>
              <a:rPr sz="1200" dirty="0">
                <a:solidFill>
                  <a:srgbClr val="6F2F9F"/>
                </a:solidFill>
                <a:latin typeface="Calibri"/>
                <a:cs typeface="Calibri"/>
              </a:rPr>
              <a:t>anglais)</a:t>
            </a:r>
            <a:r>
              <a:rPr sz="1200" spc="-20" dirty="0">
                <a:solidFill>
                  <a:srgbClr val="6F2F9F"/>
                </a:solidFill>
                <a:latin typeface="Calibri"/>
                <a:cs typeface="Calibri"/>
              </a:rPr>
              <a:t> </a:t>
            </a:r>
            <a:r>
              <a:rPr sz="1200" dirty="0">
                <a:solidFill>
                  <a:srgbClr val="6F2F9F"/>
                </a:solidFill>
                <a:latin typeface="Calibri"/>
                <a:cs typeface="Calibri"/>
              </a:rPr>
              <a:t>dans</a:t>
            </a:r>
            <a:r>
              <a:rPr sz="1200" spc="-25" dirty="0">
                <a:solidFill>
                  <a:srgbClr val="6F2F9F"/>
                </a:solidFill>
                <a:latin typeface="Calibri"/>
                <a:cs typeface="Calibri"/>
              </a:rPr>
              <a:t> </a:t>
            </a:r>
            <a:r>
              <a:rPr sz="1200" dirty="0">
                <a:solidFill>
                  <a:srgbClr val="6F2F9F"/>
                </a:solidFill>
                <a:latin typeface="Calibri"/>
                <a:cs typeface="Calibri"/>
              </a:rPr>
              <a:t>le</a:t>
            </a:r>
            <a:r>
              <a:rPr sz="1200" spc="-20" dirty="0">
                <a:solidFill>
                  <a:srgbClr val="6F2F9F"/>
                </a:solidFill>
                <a:latin typeface="Calibri"/>
                <a:cs typeface="Calibri"/>
              </a:rPr>
              <a:t> </a:t>
            </a:r>
            <a:r>
              <a:rPr sz="1200" spc="-10" dirty="0">
                <a:solidFill>
                  <a:srgbClr val="6F2F9F"/>
                </a:solidFill>
                <a:latin typeface="Calibri"/>
                <a:cs typeface="Calibri"/>
              </a:rPr>
              <a:t>portail.</a:t>
            </a:r>
            <a:endParaRPr sz="1200" dirty="0">
              <a:latin typeface="Calibri"/>
              <a:cs typeface="Calibri"/>
            </a:endParaRPr>
          </a:p>
        </p:txBody>
      </p:sp>
      <p:grpSp>
        <p:nvGrpSpPr>
          <p:cNvPr id="5" name="object 5"/>
          <p:cNvGrpSpPr/>
          <p:nvPr/>
        </p:nvGrpSpPr>
        <p:grpSpPr>
          <a:xfrm>
            <a:off x="3374135" y="1680972"/>
            <a:ext cx="3295015" cy="1475740"/>
            <a:chOff x="3374135" y="1680972"/>
            <a:chExt cx="3295015" cy="1475740"/>
          </a:xfrm>
        </p:grpSpPr>
        <p:sp>
          <p:nvSpPr>
            <p:cNvPr id="6" name="object 6"/>
            <p:cNvSpPr/>
            <p:nvPr/>
          </p:nvSpPr>
          <p:spPr>
            <a:xfrm>
              <a:off x="3383660" y="1690497"/>
              <a:ext cx="3275965" cy="1456690"/>
            </a:xfrm>
            <a:custGeom>
              <a:avLst/>
              <a:gdLst/>
              <a:ahLst/>
              <a:cxnLst/>
              <a:rect l="l" t="t" r="r" b="b"/>
              <a:pathLst>
                <a:path w="3275965" h="1456689">
                  <a:moveTo>
                    <a:pt x="2547747" y="0"/>
                  </a:moveTo>
                  <a:lnTo>
                    <a:pt x="0" y="0"/>
                  </a:lnTo>
                  <a:lnTo>
                    <a:pt x="728091" y="728091"/>
                  </a:lnTo>
                  <a:lnTo>
                    <a:pt x="0" y="1456182"/>
                  </a:lnTo>
                  <a:lnTo>
                    <a:pt x="2547747" y="1456182"/>
                  </a:lnTo>
                  <a:lnTo>
                    <a:pt x="3275838" y="728091"/>
                  </a:lnTo>
                  <a:lnTo>
                    <a:pt x="2547747" y="0"/>
                  </a:lnTo>
                  <a:close/>
                </a:path>
              </a:pathLst>
            </a:custGeom>
            <a:solidFill>
              <a:srgbClr val="FFFFFF"/>
            </a:solidFill>
          </p:spPr>
          <p:txBody>
            <a:bodyPr wrap="square" lIns="0" tIns="0" rIns="0" bIns="0" rtlCol="0"/>
            <a:lstStyle/>
            <a:p>
              <a:endParaRPr/>
            </a:p>
          </p:txBody>
        </p:sp>
        <p:sp>
          <p:nvSpPr>
            <p:cNvPr id="7" name="object 7"/>
            <p:cNvSpPr/>
            <p:nvPr/>
          </p:nvSpPr>
          <p:spPr>
            <a:xfrm>
              <a:off x="3383660" y="1690497"/>
              <a:ext cx="3275965" cy="1456690"/>
            </a:xfrm>
            <a:custGeom>
              <a:avLst/>
              <a:gdLst/>
              <a:ahLst/>
              <a:cxnLst/>
              <a:rect l="l" t="t" r="r" b="b"/>
              <a:pathLst>
                <a:path w="3275965" h="1456689">
                  <a:moveTo>
                    <a:pt x="0" y="0"/>
                  </a:moveTo>
                  <a:lnTo>
                    <a:pt x="2547747" y="0"/>
                  </a:lnTo>
                  <a:lnTo>
                    <a:pt x="3275838" y="728091"/>
                  </a:lnTo>
                  <a:lnTo>
                    <a:pt x="2547747" y="1456182"/>
                  </a:lnTo>
                  <a:lnTo>
                    <a:pt x="0" y="1456182"/>
                  </a:lnTo>
                  <a:lnTo>
                    <a:pt x="728091" y="728091"/>
                  </a:lnTo>
                  <a:lnTo>
                    <a:pt x="0" y="0"/>
                  </a:lnTo>
                  <a:close/>
                </a:path>
              </a:pathLst>
            </a:custGeom>
            <a:ln w="19050">
              <a:solidFill>
                <a:srgbClr val="6F2F9F"/>
              </a:solidFill>
            </a:ln>
          </p:spPr>
          <p:txBody>
            <a:bodyPr wrap="square" lIns="0" tIns="0" rIns="0" bIns="0" rtlCol="0"/>
            <a:lstStyle/>
            <a:p>
              <a:endParaRPr/>
            </a:p>
          </p:txBody>
        </p:sp>
      </p:grpSp>
      <p:sp>
        <p:nvSpPr>
          <p:cNvPr id="8" name="object 8"/>
          <p:cNvSpPr txBox="1"/>
          <p:nvPr/>
        </p:nvSpPr>
        <p:spPr>
          <a:xfrm>
            <a:off x="4241305" y="2044806"/>
            <a:ext cx="1591945" cy="710565"/>
          </a:xfrm>
          <a:prstGeom prst="rect">
            <a:avLst/>
          </a:prstGeom>
        </p:spPr>
        <p:txBody>
          <a:bodyPr vert="horz" wrap="square" lIns="0" tIns="27940" rIns="0" bIns="0" rtlCol="0">
            <a:spAutoFit/>
          </a:bodyPr>
          <a:lstStyle/>
          <a:p>
            <a:pPr marL="12700" marR="5080" indent="635" algn="ctr">
              <a:lnSpc>
                <a:spcPct val="91500"/>
              </a:lnSpc>
              <a:spcBef>
                <a:spcPts val="220"/>
              </a:spcBef>
            </a:pPr>
            <a:r>
              <a:rPr sz="1200" dirty="0">
                <a:solidFill>
                  <a:srgbClr val="6F2F9F"/>
                </a:solidFill>
                <a:latin typeface="Calibri"/>
                <a:cs typeface="Calibri"/>
              </a:rPr>
              <a:t>Une</a:t>
            </a:r>
            <a:r>
              <a:rPr sz="1200" spc="-20" dirty="0">
                <a:solidFill>
                  <a:srgbClr val="6F2F9F"/>
                </a:solidFill>
                <a:latin typeface="Calibri"/>
                <a:cs typeface="Calibri"/>
              </a:rPr>
              <a:t> </a:t>
            </a:r>
            <a:r>
              <a:rPr sz="1200" dirty="0">
                <a:solidFill>
                  <a:srgbClr val="6F2F9F"/>
                </a:solidFill>
                <a:latin typeface="Calibri"/>
                <a:cs typeface="Calibri"/>
              </a:rPr>
              <a:t>fois</a:t>
            </a:r>
            <a:r>
              <a:rPr sz="1200" spc="-20" dirty="0">
                <a:solidFill>
                  <a:srgbClr val="6F2F9F"/>
                </a:solidFill>
                <a:latin typeface="Calibri"/>
                <a:cs typeface="Calibri"/>
              </a:rPr>
              <a:t> </a:t>
            </a:r>
            <a:r>
              <a:rPr sz="1200" dirty="0">
                <a:solidFill>
                  <a:srgbClr val="6F2F9F"/>
                </a:solidFill>
                <a:latin typeface="Calibri"/>
                <a:cs typeface="Calibri"/>
              </a:rPr>
              <a:t>la</a:t>
            </a:r>
            <a:r>
              <a:rPr sz="1200" spc="-25" dirty="0">
                <a:solidFill>
                  <a:srgbClr val="6F2F9F"/>
                </a:solidFill>
                <a:latin typeface="Calibri"/>
                <a:cs typeface="Calibri"/>
              </a:rPr>
              <a:t> </a:t>
            </a:r>
            <a:r>
              <a:rPr sz="1200" dirty="0">
                <a:solidFill>
                  <a:srgbClr val="6F2F9F"/>
                </a:solidFill>
                <a:latin typeface="Calibri"/>
                <a:cs typeface="Calibri"/>
              </a:rPr>
              <a:t>DFR</a:t>
            </a:r>
            <a:r>
              <a:rPr sz="1200" spc="-15" dirty="0">
                <a:solidFill>
                  <a:srgbClr val="6F2F9F"/>
                </a:solidFill>
                <a:latin typeface="Calibri"/>
                <a:cs typeface="Calibri"/>
              </a:rPr>
              <a:t> </a:t>
            </a:r>
            <a:r>
              <a:rPr sz="1200" dirty="0">
                <a:solidFill>
                  <a:srgbClr val="6F2F9F"/>
                </a:solidFill>
                <a:latin typeface="Calibri"/>
                <a:cs typeface="Calibri"/>
              </a:rPr>
              <a:t>initiée,</a:t>
            </a:r>
            <a:r>
              <a:rPr sz="1200" spc="-30" dirty="0">
                <a:solidFill>
                  <a:srgbClr val="6F2F9F"/>
                </a:solidFill>
                <a:latin typeface="Calibri"/>
                <a:cs typeface="Calibri"/>
              </a:rPr>
              <a:t> </a:t>
            </a:r>
            <a:r>
              <a:rPr sz="1200" spc="-25" dirty="0">
                <a:solidFill>
                  <a:srgbClr val="6F2F9F"/>
                </a:solidFill>
                <a:latin typeface="Calibri"/>
                <a:cs typeface="Calibri"/>
              </a:rPr>
              <a:t>la </a:t>
            </a:r>
            <a:r>
              <a:rPr sz="1200" dirty="0">
                <a:solidFill>
                  <a:srgbClr val="6F2F9F"/>
                </a:solidFill>
                <a:latin typeface="Calibri"/>
                <a:cs typeface="Calibri"/>
              </a:rPr>
              <a:t>Société</a:t>
            </a:r>
            <a:r>
              <a:rPr sz="1200" spc="-55" dirty="0">
                <a:solidFill>
                  <a:srgbClr val="6F2F9F"/>
                </a:solidFill>
                <a:latin typeface="Calibri"/>
                <a:cs typeface="Calibri"/>
              </a:rPr>
              <a:t> </a:t>
            </a:r>
            <a:r>
              <a:rPr sz="1200" dirty="0">
                <a:solidFill>
                  <a:srgbClr val="6F2F9F"/>
                </a:solidFill>
                <a:latin typeface="Calibri"/>
                <a:cs typeface="Calibri"/>
              </a:rPr>
              <a:t>est</a:t>
            </a:r>
            <a:r>
              <a:rPr sz="1200" spc="-50" dirty="0">
                <a:solidFill>
                  <a:srgbClr val="6F2F9F"/>
                </a:solidFill>
                <a:latin typeface="Calibri"/>
                <a:cs typeface="Calibri"/>
              </a:rPr>
              <a:t> </a:t>
            </a:r>
            <a:r>
              <a:rPr sz="1200" dirty="0">
                <a:solidFill>
                  <a:srgbClr val="6F2F9F"/>
                </a:solidFill>
                <a:latin typeface="Calibri"/>
                <a:cs typeface="Calibri"/>
              </a:rPr>
              <a:t>autorisée</a:t>
            </a:r>
            <a:r>
              <a:rPr sz="1200" spc="-50" dirty="0">
                <a:solidFill>
                  <a:srgbClr val="6F2F9F"/>
                </a:solidFill>
                <a:latin typeface="Calibri"/>
                <a:cs typeface="Calibri"/>
              </a:rPr>
              <a:t> à </a:t>
            </a:r>
            <a:r>
              <a:rPr sz="1200" dirty="0">
                <a:solidFill>
                  <a:srgbClr val="6F2F9F"/>
                </a:solidFill>
                <a:latin typeface="Calibri"/>
                <a:cs typeface="Calibri"/>
              </a:rPr>
              <a:t>accéder</a:t>
            </a:r>
            <a:r>
              <a:rPr sz="1200" spc="-45" dirty="0">
                <a:solidFill>
                  <a:srgbClr val="6F2F9F"/>
                </a:solidFill>
                <a:latin typeface="Calibri"/>
                <a:cs typeface="Calibri"/>
              </a:rPr>
              <a:t> </a:t>
            </a:r>
            <a:r>
              <a:rPr sz="1200" dirty="0">
                <a:solidFill>
                  <a:srgbClr val="6F2F9F"/>
                </a:solidFill>
                <a:latin typeface="Calibri"/>
                <a:cs typeface="Calibri"/>
              </a:rPr>
              <a:t>aux</a:t>
            </a:r>
            <a:r>
              <a:rPr sz="1200" spc="-30" dirty="0">
                <a:solidFill>
                  <a:srgbClr val="6F2F9F"/>
                </a:solidFill>
                <a:latin typeface="Calibri"/>
                <a:cs typeface="Calibri"/>
              </a:rPr>
              <a:t> </a:t>
            </a:r>
            <a:r>
              <a:rPr sz="1200" dirty="0">
                <a:solidFill>
                  <a:srgbClr val="6F2F9F"/>
                </a:solidFill>
                <a:latin typeface="Calibri"/>
                <a:cs typeface="Calibri"/>
              </a:rPr>
              <a:t>questions</a:t>
            </a:r>
            <a:r>
              <a:rPr sz="1200" spc="-30" dirty="0">
                <a:solidFill>
                  <a:srgbClr val="6F2F9F"/>
                </a:solidFill>
                <a:latin typeface="Calibri"/>
                <a:cs typeface="Calibri"/>
              </a:rPr>
              <a:t> </a:t>
            </a:r>
            <a:r>
              <a:rPr sz="1200" spc="-25" dirty="0">
                <a:solidFill>
                  <a:srgbClr val="6F2F9F"/>
                </a:solidFill>
                <a:latin typeface="Calibri"/>
                <a:cs typeface="Calibri"/>
              </a:rPr>
              <a:t>de </a:t>
            </a:r>
            <a:r>
              <a:rPr sz="1200" spc="-10" dirty="0">
                <a:solidFill>
                  <a:srgbClr val="6F2F9F"/>
                </a:solidFill>
                <a:latin typeface="Calibri"/>
                <a:cs typeface="Calibri"/>
              </a:rPr>
              <a:t>demande.</a:t>
            </a:r>
            <a:endParaRPr sz="1200">
              <a:latin typeface="Calibri"/>
              <a:cs typeface="Calibri"/>
            </a:endParaRPr>
          </a:p>
        </p:txBody>
      </p:sp>
      <p:grpSp>
        <p:nvGrpSpPr>
          <p:cNvPr id="9" name="object 9"/>
          <p:cNvGrpSpPr/>
          <p:nvPr/>
        </p:nvGrpSpPr>
        <p:grpSpPr>
          <a:xfrm>
            <a:off x="6226302" y="1684782"/>
            <a:ext cx="3134360" cy="1473835"/>
            <a:chOff x="6226302" y="1684782"/>
            <a:chExt cx="3134360" cy="1473835"/>
          </a:xfrm>
        </p:grpSpPr>
        <p:sp>
          <p:nvSpPr>
            <p:cNvPr id="10" name="object 10"/>
            <p:cNvSpPr/>
            <p:nvPr/>
          </p:nvSpPr>
          <p:spPr>
            <a:xfrm>
              <a:off x="6235827" y="1694307"/>
              <a:ext cx="3115310" cy="1454785"/>
            </a:xfrm>
            <a:custGeom>
              <a:avLst/>
              <a:gdLst/>
              <a:ahLst/>
              <a:cxnLst/>
              <a:rect l="l" t="t" r="r" b="b"/>
              <a:pathLst>
                <a:path w="3115309" h="1454785">
                  <a:moveTo>
                    <a:pt x="2387727" y="0"/>
                  </a:moveTo>
                  <a:lnTo>
                    <a:pt x="0" y="0"/>
                  </a:lnTo>
                  <a:lnTo>
                    <a:pt x="727329" y="727329"/>
                  </a:lnTo>
                  <a:lnTo>
                    <a:pt x="0" y="1454658"/>
                  </a:lnTo>
                  <a:lnTo>
                    <a:pt x="2387727" y="1454658"/>
                  </a:lnTo>
                  <a:lnTo>
                    <a:pt x="3115056" y="727329"/>
                  </a:lnTo>
                  <a:lnTo>
                    <a:pt x="2387727" y="0"/>
                  </a:lnTo>
                  <a:close/>
                </a:path>
              </a:pathLst>
            </a:custGeom>
            <a:solidFill>
              <a:srgbClr val="FFFFFF"/>
            </a:solidFill>
          </p:spPr>
          <p:txBody>
            <a:bodyPr wrap="square" lIns="0" tIns="0" rIns="0" bIns="0" rtlCol="0"/>
            <a:lstStyle/>
            <a:p>
              <a:endParaRPr/>
            </a:p>
          </p:txBody>
        </p:sp>
        <p:sp>
          <p:nvSpPr>
            <p:cNvPr id="11" name="object 11"/>
            <p:cNvSpPr/>
            <p:nvPr/>
          </p:nvSpPr>
          <p:spPr>
            <a:xfrm>
              <a:off x="6235827" y="1694307"/>
              <a:ext cx="3115310" cy="1454785"/>
            </a:xfrm>
            <a:custGeom>
              <a:avLst/>
              <a:gdLst/>
              <a:ahLst/>
              <a:cxnLst/>
              <a:rect l="l" t="t" r="r" b="b"/>
              <a:pathLst>
                <a:path w="3115309" h="1454785">
                  <a:moveTo>
                    <a:pt x="0" y="0"/>
                  </a:moveTo>
                  <a:lnTo>
                    <a:pt x="2387727" y="0"/>
                  </a:lnTo>
                  <a:lnTo>
                    <a:pt x="3115056" y="727329"/>
                  </a:lnTo>
                  <a:lnTo>
                    <a:pt x="2387727" y="1454658"/>
                  </a:lnTo>
                  <a:lnTo>
                    <a:pt x="0" y="1454658"/>
                  </a:lnTo>
                  <a:lnTo>
                    <a:pt x="727329" y="727329"/>
                  </a:lnTo>
                  <a:lnTo>
                    <a:pt x="0" y="0"/>
                  </a:lnTo>
                  <a:close/>
                </a:path>
              </a:pathLst>
            </a:custGeom>
            <a:ln w="19050">
              <a:solidFill>
                <a:srgbClr val="6F2F9F"/>
              </a:solidFill>
            </a:ln>
          </p:spPr>
          <p:txBody>
            <a:bodyPr wrap="square" lIns="0" tIns="0" rIns="0" bIns="0" rtlCol="0"/>
            <a:lstStyle/>
            <a:p>
              <a:endParaRPr/>
            </a:p>
          </p:txBody>
        </p:sp>
      </p:grpSp>
      <p:sp>
        <p:nvSpPr>
          <p:cNvPr id="12" name="object 12"/>
          <p:cNvSpPr txBox="1"/>
          <p:nvPr/>
        </p:nvSpPr>
        <p:spPr>
          <a:xfrm>
            <a:off x="7059077" y="1963977"/>
            <a:ext cx="1501140" cy="878205"/>
          </a:xfrm>
          <a:prstGeom prst="rect">
            <a:avLst/>
          </a:prstGeom>
        </p:spPr>
        <p:txBody>
          <a:bodyPr vert="horz" wrap="square" lIns="0" tIns="27940" rIns="0" bIns="0" rtlCol="0">
            <a:spAutoFit/>
          </a:bodyPr>
          <a:lstStyle/>
          <a:p>
            <a:pPr marL="12700" marR="5080" algn="ctr">
              <a:lnSpc>
                <a:spcPct val="91600"/>
              </a:lnSpc>
              <a:spcBef>
                <a:spcPts val="220"/>
              </a:spcBef>
            </a:pPr>
            <a:r>
              <a:rPr sz="1200" dirty="0">
                <a:solidFill>
                  <a:srgbClr val="6F2F9F"/>
                </a:solidFill>
                <a:latin typeface="Calibri"/>
                <a:cs typeface="Calibri"/>
              </a:rPr>
              <a:t>Les</a:t>
            </a:r>
            <a:r>
              <a:rPr sz="1200" spc="-25" dirty="0">
                <a:solidFill>
                  <a:srgbClr val="6F2F9F"/>
                </a:solidFill>
                <a:latin typeface="Calibri"/>
                <a:cs typeface="Calibri"/>
              </a:rPr>
              <a:t> </a:t>
            </a:r>
            <a:r>
              <a:rPr sz="1200" dirty="0">
                <a:solidFill>
                  <a:srgbClr val="6F2F9F"/>
                </a:solidFill>
                <a:latin typeface="Calibri"/>
                <a:cs typeface="Calibri"/>
              </a:rPr>
              <a:t>documents</a:t>
            </a:r>
            <a:r>
              <a:rPr sz="1200" spc="-25" dirty="0">
                <a:solidFill>
                  <a:srgbClr val="6F2F9F"/>
                </a:solidFill>
                <a:latin typeface="Calibri"/>
                <a:cs typeface="Calibri"/>
              </a:rPr>
              <a:t> </a:t>
            </a:r>
            <a:r>
              <a:rPr sz="1200" dirty="0">
                <a:solidFill>
                  <a:srgbClr val="6F2F9F"/>
                </a:solidFill>
                <a:latin typeface="Calibri"/>
                <a:cs typeface="Calibri"/>
              </a:rPr>
              <a:t>de</a:t>
            </a:r>
            <a:r>
              <a:rPr sz="1200" spc="-20" dirty="0">
                <a:solidFill>
                  <a:srgbClr val="6F2F9F"/>
                </a:solidFill>
                <a:latin typeface="Calibri"/>
                <a:cs typeface="Calibri"/>
              </a:rPr>
              <a:t> </a:t>
            </a:r>
            <a:r>
              <a:rPr sz="1200" spc="-25" dirty="0">
                <a:solidFill>
                  <a:srgbClr val="6F2F9F"/>
                </a:solidFill>
                <a:latin typeface="Calibri"/>
                <a:cs typeface="Calibri"/>
              </a:rPr>
              <a:t>DFR </a:t>
            </a:r>
            <a:r>
              <a:rPr sz="1200" dirty="0">
                <a:solidFill>
                  <a:srgbClr val="6F2F9F"/>
                </a:solidFill>
                <a:latin typeface="Calibri"/>
                <a:cs typeface="Calibri"/>
              </a:rPr>
              <a:t>doivent</a:t>
            </a:r>
            <a:r>
              <a:rPr sz="1200" spc="-45" dirty="0">
                <a:solidFill>
                  <a:srgbClr val="6F2F9F"/>
                </a:solidFill>
                <a:latin typeface="Calibri"/>
                <a:cs typeface="Calibri"/>
              </a:rPr>
              <a:t> </a:t>
            </a:r>
            <a:r>
              <a:rPr sz="1200" dirty="0">
                <a:solidFill>
                  <a:srgbClr val="6F2F9F"/>
                </a:solidFill>
                <a:latin typeface="Calibri"/>
                <a:cs typeface="Calibri"/>
              </a:rPr>
              <a:t>être</a:t>
            </a:r>
            <a:r>
              <a:rPr sz="1200" spc="-40" dirty="0">
                <a:solidFill>
                  <a:srgbClr val="6F2F9F"/>
                </a:solidFill>
                <a:latin typeface="Calibri"/>
                <a:cs typeface="Calibri"/>
              </a:rPr>
              <a:t> </a:t>
            </a:r>
            <a:r>
              <a:rPr sz="1200" dirty="0">
                <a:solidFill>
                  <a:srgbClr val="6F2F9F"/>
                </a:solidFill>
                <a:latin typeface="Calibri"/>
                <a:cs typeface="Calibri"/>
              </a:rPr>
              <a:t>fournis</a:t>
            </a:r>
            <a:r>
              <a:rPr sz="1200" spc="-40" dirty="0">
                <a:solidFill>
                  <a:srgbClr val="6F2F9F"/>
                </a:solidFill>
                <a:latin typeface="Calibri"/>
                <a:cs typeface="Calibri"/>
              </a:rPr>
              <a:t> </a:t>
            </a:r>
            <a:r>
              <a:rPr sz="1200" spc="-50" dirty="0">
                <a:solidFill>
                  <a:srgbClr val="6F2F9F"/>
                </a:solidFill>
                <a:latin typeface="Calibri"/>
                <a:cs typeface="Calibri"/>
              </a:rPr>
              <a:t>à </a:t>
            </a:r>
            <a:r>
              <a:rPr sz="1200" dirty="0">
                <a:solidFill>
                  <a:srgbClr val="6F2F9F"/>
                </a:solidFill>
                <a:latin typeface="Calibri"/>
                <a:cs typeface="Calibri"/>
              </a:rPr>
              <a:t>NGen</a:t>
            </a:r>
            <a:r>
              <a:rPr sz="1200" spc="-25" dirty="0">
                <a:solidFill>
                  <a:srgbClr val="6F2F9F"/>
                </a:solidFill>
                <a:latin typeface="Calibri"/>
                <a:cs typeface="Calibri"/>
              </a:rPr>
              <a:t> </a:t>
            </a:r>
            <a:r>
              <a:rPr sz="1200" dirty="0">
                <a:solidFill>
                  <a:srgbClr val="6F2F9F"/>
                </a:solidFill>
                <a:latin typeface="Calibri"/>
                <a:cs typeface="Calibri"/>
              </a:rPr>
              <a:t>dans</a:t>
            </a:r>
            <a:r>
              <a:rPr sz="1200" spc="-15" dirty="0">
                <a:solidFill>
                  <a:srgbClr val="6F2F9F"/>
                </a:solidFill>
                <a:latin typeface="Calibri"/>
                <a:cs typeface="Calibri"/>
              </a:rPr>
              <a:t> </a:t>
            </a:r>
            <a:r>
              <a:rPr sz="1200" dirty="0">
                <a:solidFill>
                  <a:srgbClr val="6F2F9F"/>
                </a:solidFill>
                <a:latin typeface="Calibri"/>
                <a:cs typeface="Calibri"/>
              </a:rPr>
              <a:t>la</a:t>
            </a:r>
            <a:r>
              <a:rPr sz="1200" spc="-25" dirty="0">
                <a:solidFill>
                  <a:srgbClr val="6F2F9F"/>
                </a:solidFill>
                <a:latin typeface="Calibri"/>
                <a:cs typeface="Calibri"/>
              </a:rPr>
              <a:t> </a:t>
            </a:r>
            <a:r>
              <a:rPr sz="1200" spc="-10" dirty="0">
                <a:solidFill>
                  <a:srgbClr val="6F2F9F"/>
                </a:solidFill>
                <a:latin typeface="Calibri"/>
                <a:cs typeface="Calibri"/>
              </a:rPr>
              <a:t>semaine </a:t>
            </a:r>
            <a:r>
              <a:rPr sz="1200" dirty="0">
                <a:solidFill>
                  <a:srgbClr val="6F2F9F"/>
                </a:solidFill>
                <a:latin typeface="Calibri"/>
                <a:cs typeface="Calibri"/>
              </a:rPr>
              <a:t>suivant</a:t>
            </a:r>
            <a:r>
              <a:rPr sz="1200" spc="-40" dirty="0">
                <a:solidFill>
                  <a:srgbClr val="6F2F9F"/>
                </a:solidFill>
                <a:latin typeface="Calibri"/>
                <a:cs typeface="Calibri"/>
              </a:rPr>
              <a:t> </a:t>
            </a:r>
            <a:r>
              <a:rPr sz="1200" dirty="0">
                <a:solidFill>
                  <a:srgbClr val="6F2F9F"/>
                </a:solidFill>
                <a:latin typeface="Calibri"/>
                <a:cs typeface="Calibri"/>
              </a:rPr>
              <a:t>la</a:t>
            </a:r>
            <a:r>
              <a:rPr sz="1200" spc="-40" dirty="0">
                <a:solidFill>
                  <a:srgbClr val="6F2F9F"/>
                </a:solidFill>
                <a:latin typeface="Calibri"/>
                <a:cs typeface="Calibri"/>
              </a:rPr>
              <a:t> </a:t>
            </a:r>
            <a:r>
              <a:rPr sz="1200" dirty="0">
                <a:solidFill>
                  <a:srgbClr val="6F2F9F"/>
                </a:solidFill>
                <a:latin typeface="Calibri"/>
                <a:cs typeface="Calibri"/>
              </a:rPr>
              <a:t>date</a:t>
            </a:r>
            <a:r>
              <a:rPr sz="1200" spc="-35" dirty="0">
                <a:solidFill>
                  <a:srgbClr val="6F2F9F"/>
                </a:solidFill>
                <a:latin typeface="Calibri"/>
                <a:cs typeface="Calibri"/>
              </a:rPr>
              <a:t> </a:t>
            </a:r>
            <a:r>
              <a:rPr sz="1200" dirty="0">
                <a:solidFill>
                  <a:srgbClr val="6F2F9F"/>
                </a:solidFill>
                <a:latin typeface="Calibri"/>
                <a:cs typeface="Calibri"/>
              </a:rPr>
              <a:t>limite</a:t>
            </a:r>
            <a:r>
              <a:rPr sz="1200" spc="-40" dirty="0">
                <a:solidFill>
                  <a:srgbClr val="6F2F9F"/>
                </a:solidFill>
                <a:latin typeface="Calibri"/>
                <a:cs typeface="Calibri"/>
              </a:rPr>
              <a:t> </a:t>
            </a:r>
            <a:r>
              <a:rPr sz="1200" spc="-25" dirty="0">
                <a:solidFill>
                  <a:srgbClr val="6F2F9F"/>
                </a:solidFill>
                <a:latin typeface="Calibri"/>
                <a:cs typeface="Calibri"/>
              </a:rPr>
              <a:t>de </a:t>
            </a:r>
            <a:r>
              <a:rPr sz="1200" spc="-10" dirty="0">
                <a:solidFill>
                  <a:srgbClr val="6F2F9F"/>
                </a:solidFill>
                <a:latin typeface="Calibri"/>
                <a:cs typeface="Calibri"/>
              </a:rPr>
              <a:t>vérification.</a:t>
            </a:r>
            <a:endParaRPr sz="1200">
              <a:latin typeface="Calibri"/>
              <a:cs typeface="Calibri"/>
            </a:endParaRPr>
          </a:p>
        </p:txBody>
      </p:sp>
      <p:grpSp>
        <p:nvGrpSpPr>
          <p:cNvPr id="13" name="object 13"/>
          <p:cNvGrpSpPr/>
          <p:nvPr/>
        </p:nvGrpSpPr>
        <p:grpSpPr>
          <a:xfrm>
            <a:off x="8851392" y="1668779"/>
            <a:ext cx="3068955" cy="1502410"/>
            <a:chOff x="8851392" y="1668779"/>
            <a:chExt cx="3068955" cy="1502410"/>
          </a:xfrm>
        </p:grpSpPr>
        <p:sp>
          <p:nvSpPr>
            <p:cNvPr id="14" name="object 14"/>
            <p:cNvSpPr/>
            <p:nvPr/>
          </p:nvSpPr>
          <p:spPr>
            <a:xfrm>
              <a:off x="8860917" y="1678304"/>
              <a:ext cx="3049905" cy="1483360"/>
            </a:xfrm>
            <a:custGeom>
              <a:avLst/>
              <a:gdLst/>
              <a:ahLst/>
              <a:cxnLst/>
              <a:rect l="l" t="t" r="r" b="b"/>
              <a:pathLst>
                <a:path w="3049904" h="1483360">
                  <a:moveTo>
                    <a:pt x="2308098" y="0"/>
                  </a:moveTo>
                  <a:lnTo>
                    <a:pt x="0" y="0"/>
                  </a:lnTo>
                  <a:lnTo>
                    <a:pt x="741426" y="741426"/>
                  </a:lnTo>
                  <a:lnTo>
                    <a:pt x="0" y="1482852"/>
                  </a:lnTo>
                  <a:lnTo>
                    <a:pt x="2308098" y="1482852"/>
                  </a:lnTo>
                  <a:lnTo>
                    <a:pt x="3049524" y="741426"/>
                  </a:lnTo>
                  <a:lnTo>
                    <a:pt x="2308098" y="0"/>
                  </a:lnTo>
                  <a:close/>
                </a:path>
              </a:pathLst>
            </a:custGeom>
            <a:solidFill>
              <a:srgbClr val="FFFFFF"/>
            </a:solidFill>
          </p:spPr>
          <p:txBody>
            <a:bodyPr wrap="square" lIns="0" tIns="0" rIns="0" bIns="0" rtlCol="0"/>
            <a:lstStyle/>
            <a:p>
              <a:endParaRPr/>
            </a:p>
          </p:txBody>
        </p:sp>
        <p:sp>
          <p:nvSpPr>
            <p:cNvPr id="15" name="object 15"/>
            <p:cNvSpPr/>
            <p:nvPr/>
          </p:nvSpPr>
          <p:spPr>
            <a:xfrm>
              <a:off x="8860917" y="1678304"/>
              <a:ext cx="3049905" cy="1483360"/>
            </a:xfrm>
            <a:custGeom>
              <a:avLst/>
              <a:gdLst/>
              <a:ahLst/>
              <a:cxnLst/>
              <a:rect l="l" t="t" r="r" b="b"/>
              <a:pathLst>
                <a:path w="3049904" h="1483360">
                  <a:moveTo>
                    <a:pt x="0" y="0"/>
                  </a:moveTo>
                  <a:lnTo>
                    <a:pt x="2308098" y="0"/>
                  </a:lnTo>
                  <a:lnTo>
                    <a:pt x="3049524" y="741426"/>
                  </a:lnTo>
                  <a:lnTo>
                    <a:pt x="2308098" y="1482852"/>
                  </a:lnTo>
                  <a:lnTo>
                    <a:pt x="0" y="1482852"/>
                  </a:lnTo>
                  <a:lnTo>
                    <a:pt x="741426" y="741426"/>
                  </a:lnTo>
                  <a:lnTo>
                    <a:pt x="0" y="0"/>
                  </a:lnTo>
                  <a:close/>
                </a:path>
              </a:pathLst>
            </a:custGeom>
            <a:ln w="19050">
              <a:solidFill>
                <a:srgbClr val="6F2F9F"/>
              </a:solidFill>
            </a:ln>
          </p:spPr>
          <p:txBody>
            <a:bodyPr wrap="square" lIns="0" tIns="0" rIns="0" bIns="0" rtlCol="0"/>
            <a:lstStyle/>
            <a:p>
              <a:endParaRPr/>
            </a:p>
          </p:txBody>
        </p:sp>
      </p:grpSp>
      <p:sp>
        <p:nvSpPr>
          <p:cNvPr id="16" name="object 16"/>
          <p:cNvSpPr txBox="1"/>
          <p:nvPr/>
        </p:nvSpPr>
        <p:spPr>
          <a:xfrm>
            <a:off x="9743792" y="2129818"/>
            <a:ext cx="1315720" cy="543560"/>
          </a:xfrm>
          <a:prstGeom prst="rect">
            <a:avLst/>
          </a:prstGeom>
        </p:spPr>
        <p:txBody>
          <a:bodyPr vert="horz" wrap="square" lIns="0" tIns="30480" rIns="0" bIns="0" rtlCol="0">
            <a:spAutoFit/>
          </a:bodyPr>
          <a:lstStyle/>
          <a:p>
            <a:pPr marL="12700" marR="5080" indent="-1270" algn="ctr">
              <a:lnSpc>
                <a:spcPts val="1320"/>
              </a:lnSpc>
              <a:spcBef>
                <a:spcPts val="240"/>
              </a:spcBef>
            </a:pPr>
            <a:r>
              <a:rPr sz="1200" dirty="0">
                <a:solidFill>
                  <a:srgbClr val="6F2F9F"/>
                </a:solidFill>
                <a:latin typeface="Calibri"/>
                <a:cs typeface="Calibri"/>
              </a:rPr>
              <a:t>La</a:t>
            </a:r>
            <a:r>
              <a:rPr sz="1200" spc="-10" dirty="0">
                <a:solidFill>
                  <a:srgbClr val="6F2F9F"/>
                </a:solidFill>
                <a:latin typeface="Calibri"/>
                <a:cs typeface="Calibri"/>
              </a:rPr>
              <a:t> </a:t>
            </a:r>
            <a:r>
              <a:rPr sz="1200" dirty="0">
                <a:solidFill>
                  <a:srgbClr val="6F2F9F"/>
                </a:solidFill>
                <a:latin typeface="Calibri"/>
                <a:cs typeface="Calibri"/>
              </a:rPr>
              <a:t>DFR</a:t>
            </a:r>
            <a:r>
              <a:rPr sz="1200" spc="-5" dirty="0">
                <a:solidFill>
                  <a:srgbClr val="6F2F9F"/>
                </a:solidFill>
                <a:latin typeface="Calibri"/>
                <a:cs typeface="Calibri"/>
              </a:rPr>
              <a:t> </a:t>
            </a:r>
            <a:r>
              <a:rPr sz="1200" dirty="0">
                <a:solidFill>
                  <a:srgbClr val="6F2F9F"/>
                </a:solidFill>
                <a:latin typeface="Calibri"/>
                <a:cs typeface="Calibri"/>
              </a:rPr>
              <a:t>doit</a:t>
            </a:r>
            <a:r>
              <a:rPr sz="1200" spc="-5" dirty="0">
                <a:solidFill>
                  <a:srgbClr val="6F2F9F"/>
                </a:solidFill>
                <a:latin typeface="Calibri"/>
                <a:cs typeface="Calibri"/>
              </a:rPr>
              <a:t> </a:t>
            </a:r>
            <a:r>
              <a:rPr sz="1200" spc="-20" dirty="0">
                <a:solidFill>
                  <a:srgbClr val="6F2F9F"/>
                </a:solidFill>
                <a:latin typeface="Calibri"/>
                <a:cs typeface="Calibri"/>
              </a:rPr>
              <a:t>être </a:t>
            </a:r>
            <a:r>
              <a:rPr sz="1200" dirty="0">
                <a:solidFill>
                  <a:srgbClr val="6F2F9F"/>
                </a:solidFill>
                <a:latin typeface="Calibri"/>
                <a:cs typeface="Calibri"/>
              </a:rPr>
              <a:t>approuvée</a:t>
            </a:r>
            <a:r>
              <a:rPr sz="1200" spc="-25" dirty="0">
                <a:solidFill>
                  <a:srgbClr val="6F2F9F"/>
                </a:solidFill>
                <a:latin typeface="Calibri"/>
                <a:cs typeface="Calibri"/>
              </a:rPr>
              <a:t> </a:t>
            </a:r>
            <a:r>
              <a:rPr sz="1200" dirty="0">
                <a:solidFill>
                  <a:srgbClr val="6F2F9F"/>
                </a:solidFill>
                <a:latin typeface="Calibri"/>
                <a:cs typeface="Calibri"/>
              </a:rPr>
              <a:t>par</a:t>
            </a:r>
            <a:r>
              <a:rPr sz="1200" spc="-20" dirty="0">
                <a:solidFill>
                  <a:srgbClr val="6F2F9F"/>
                </a:solidFill>
                <a:latin typeface="Calibri"/>
                <a:cs typeface="Calibri"/>
              </a:rPr>
              <a:t> NGen </a:t>
            </a:r>
            <a:r>
              <a:rPr sz="1200" dirty="0">
                <a:solidFill>
                  <a:srgbClr val="6F2F9F"/>
                </a:solidFill>
                <a:latin typeface="Calibri"/>
                <a:cs typeface="Calibri"/>
              </a:rPr>
              <a:t>avant</a:t>
            </a:r>
            <a:r>
              <a:rPr sz="1200" spc="-70" dirty="0">
                <a:solidFill>
                  <a:srgbClr val="6F2F9F"/>
                </a:solidFill>
                <a:latin typeface="Calibri"/>
                <a:cs typeface="Calibri"/>
              </a:rPr>
              <a:t> </a:t>
            </a:r>
            <a:r>
              <a:rPr sz="1200" spc="-10" dirty="0">
                <a:solidFill>
                  <a:srgbClr val="6F2F9F"/>
                </a:solidFill>
                <a:latin typeface="Calibri"/>
                <a:cs typeface="Calibri"/>
              </a:rPr>
              <a:t>l’évaluation.</a:t>
            </a:r>
            <a:endParaRPr sz="1200">
              <a:latin typeface="Calibri"/>
              <a:cs typeface="Calibri"/>
            </a:endParaRPr>
          </a:p>
        </p:txBody>
      </p:sp>
      <p:sp>
        <p:nvSpPr>
          <p:cNvPr id="17" name="object 17"/>
          <p:cNvSpPr/>
          <p:nvPr/>
        </p:nvSpPr>
        <p:spPr>
          <a:xfrm>
            <a:off x="182879" y="1467609"/>
            <a:ext cx="11826240" cy="1916430"/>
          </a:xfrm>
          <a:custGeom>
            <a:avLst/>
            <a:gdLst/>
            <a:ahLst/>
            <a:cxnLst/>
            <a:rect l="l" t="t" r="r" b="b"/>
            <a:pathLst>
              <a:path w="11826240" h="1916429">
                <a:moveTo>
                  <a:pt x="0" y="319417"/>
                </a:moveTo>
                <a:lnTo>
                  <a:pt x="3463" y="272217"/>
                </a:lnTo>
                <a:lnTo>
                  <a:pt x="13523" y="227168"/>
                </a:lnTo>
                <a:lnTo>
                  <a:pt x="29686" y="184762"/>
                </a:lnTo>
                <a:lnTo>
                  <a:pt x="51458" y="145494"/>
                </a:lnTo>
                <a:lnTo>
                  <a:pt x="78345" y="109858"/>
                </a:lnTo>
                <a:lnTo>
                  <a:pt x="109853" y="78349"/>
                </a:lnTo>
                <a:lnTo>
                  <a:pt x="145488" y="51461"/>
                </a:lnTo>
                <a:lnTo>
                  <a:pt x="184756" y="29688"/>
                </a:lnTo>
                <a:lnTo>
                  <a:pt x="227163" y="13524"/>
                </a:lnTo>
                <a:lnTo>
                  <a:pt x="272215" y="3463"/>
                </a:lnTo>
                <a:lnTo>
                  <a:pt x="319417" y="0"/>
                </a:lnTo>
                <a:lnTo>
                  <a:pt x="11506822" y="0"/>
                </a:lnTo>
                <a:lnTo>
                  <a:pt x="11554024" y="3463"/>
                </a:lnTo>
                <a:lnTo>
                  <a:pt x="11599076" y="13524"/>
                </a:lnTo>
                <a:lnTo>
                  <a:pt x="11641483" y="29688"/>
                </a:lnTo>
                <a:lnTo>
                  <a:pt x="11680751" y="51461"/>
                </a:lnTo>
                <a:lnTo>
                  <a:pt x="11716386" y="78349"/>
                </a:lnTo>
                <a:lnTo>
                  <a:pt x="11747894" y="109858"/>
                </a:lnTo>
                <a:lnTo>
                  <a:pt x="11774781" y="145494"/>
                </a:lnTo>
                <a:lnTo>
                  <a:pt x="11796553" y="184762"/>
                </a:lnTo>
                <a:lnTo>
                  <a:pt x="11812716" y="227168"/>
                </a:lnTo>
                <a:lnTo>
                  <a:pt x="11822776" y="272217"/>
                </a:lnTo>
                <a:lnTo>
                  <a:pt x="11826240" y="319417"/>
                </a:lnTo>
                <a:lnTo>
                  <a:pt x="11826240" y="1597012"/>
                </a:lnTo>
                <a:lnTo>
                  <a:pt x="11822776" y="1644214"/>
                </a:lnTo>
                <a:lnTo>
                  <a:pt x="11812716" y="1689266"/>
                </a:lnTo>
                <a:lnTo>
                  <a:pt x="11796553" y="1731673"/>
                </a:lnTo>
                <a:lnTo>
                  <a:pt x="11774781" y="1770941"/>
                </a:lnTo>
                <a:lnTo>
                  <a:pt x="11747894" y="1806576"/>
                </a:lnTo>
                <a:lnTo>
                  <a:pt x="11716386" y="1838084"/>
                </a:lnTo>
                <a:lnTo>
                  <a:pt x="11680751" y="1864971"/>
                </a:lnTo>
                <a:lnTo>
                  <a:pt x="11641483" y="1886743"/>
                </a:lnTo>
                <a:lnTo>
                  <a:pt x="11599076" y="1902906"/>
                </a:lnTo>
                <a:lnTo>
                  <a:pt x="11554024" y="1912966"/>
                </a:lnTo>
                <a:lnTo>
                  <a:pt x="11506822" y="1916430"/>
                </a:lnTo>
                <a:lnTo>
                  <a:pt x="319417" y="1916430"/>
                </a:lnTo>
                <a:lnTo>
                  <a:pt x="272215" y="1912966"/>
                </a:lnTo>
                <a:lnTo>
                  <a:pt x="227163" y="1902906"/>
                </a:lnTo>
                <a:lnTo>
                  <a:pt x="184756" y="1886743"/>
                </a:lnTo>
                <a:lnTo>
                  <a:pt x="145488" y="1864971"/>
                </a:lnTo>
                <a:lnTo>
                  <a:pt x="109853" y="1838084"/>
                </a:lnTo>
                <a:lnTo>
                  <a:pt x="78345" y="1806576"/>
                </a:lnTo>
                <a:lnTo>
                  <a:pt x="51458" y="1770941"/>
                </a:lnTo>
                <a:lnTo>
                  <a:pt x="29686" y="1731673"/>
                </a:lnTo>
                <a:lnTo>
                  <a:pt x="13523" y="1689266"/>
                </a:lnTo>
                <a:lnTo>
                  <a:pt x="3463" y="1644214"/>
                </a:lnTo>
                <a:lnTo>
                  <a:pt x="0" y="1597012"/>
                </a:lnTo>
                <a:lnTo>
                  <a:pt x="0" y="319417"/>
                </a:lnTo>
                <a:close/>
              </a:path>
            </a:pathLst>
          </a:custGeom>
          <a:ln w="6350">
            <a:solidFill>
              <a:srgbClr val="6F2F9F"/>
            </a:solidFill>
          </a:ln>
        </p:spPr>
        <p:txBody>
          <a:bodyPr wrap="square" lIns="0" tIns="0" rIns="0" bIns="0" rtlCol="0"/>
          <a:lstStyle/>
          <a:p>
            <a:endParaRPr/>
          </a:p>
        </p:txBody>
      </p:sp>
      <p:sp>
        <p:nvSpPr>
          <p:cNvPr id="18" name="object 18"/>
          <p:cNvSpPr txBox="1"/>
          <p:nvPr/>
        </p:nvSpPr>
        <p:spPr>
          <a:xfrm>
            <a:off x="541078" y="3669836"/>
            <a:ext cx="11242675" cy="2601803"/>
          </a:xfrm>
          <a:prstGeom prst="rect">
            <a:avLst/>
          </a:prstGeom>
        </p:spPr>
        <p:txBody>
          <a:bodyPr vert="horz" wrap="square" lIns="0" tIns="12065" rIns="0" bIns="0" rtlCol="0">
            <a:spAutoFit/>
          </a:bodyPr>
          <a:lstStyle/>
          <a:p>
            <a:pPr marL="12700">
              <a:lnSpc>
                <a:spcPct val="100000"/>
              </a:lnSpc>
              <a:spcBef>
                <a:spcPts val="95"/>
              </a:spcBef>
            </a:pPr>
            <a:r>
              <a:rPr sz="1400" dirty="0">
                <a:solidFill>
                  <a:srgbClr val="6F2F9F"/>
                </a:solidFill>
                <a:latin typeface="Arial"/>
                <a:cs typeface="Arial"/>
              </a:rPr>
              <a:t>NGen</a:t>
            </a:r>
            <a:r>
              <a:rPr sz="1400" spc="90" dirty="0">
                <a:solidFill>
                  <a:srgbClr val="6F2F9F"/>
                </a:solidFill>
                <a:latin typeface="Arial"/>
                <a:cs typeface="Arial"/>
              </a:rPr>
              <a:t> </a:t>
            </a:r>
            <a:r>
              <a:rPr sz="1400" dirty="0">
                <a:solidFill>
                  <a:srgbClr val="6F2F9F"/>
                </a:solidFill>
                <a:latin typeface="Arial"/>
                <a:cs typeface="Arial"/>
              </a:rPr>
              <a:t>fournira</a:t>
            </a:r>
            <a:r>
              <a:rPr sz="1400" spc="70" dirty="0">
                <a:solidFill>
                  <a:srgbClr val="6F2F9F"/>
                </a:solidFill>
                <a:latin typeface="Arial"/>
                <a:cs typeface="Arial"/>
              </a:rPr>
              <a:t> </a:t>
            </a:r>
            <a:r>
              <a:rPr sz="1400" dirty="0">
                <a:solidFill>
                  <a:srgbClr val="6F2F9F"/>
                </a:solidFill>
                <a:latin typeface="Arial"/>
                <a:cs typeface="Arial"/>
              </a:rPr>
              <a:t>un</a:t>
            </a:r>
            <a:r>
              <a:rPr sz="1400" spc="75" dirty="0">
                <a:solidFill>
                  <a:srgbClr val="6F2F9F"/>
                </a:solidFill>
                <a:latin typeface="Arial"/>
                <a:cs typeface="Arial"/>
              </a:rPr>
              <a:t> </a:t>
            </a:r>
            <a:r>
              <a:rPr sz="1400" dirty="0">
                <a:solidFill>
                  <a:srgbClr val="6F2F9F"/>
                </a:solidFill>
                <a:latin typeface="Arial"/>
                <a:cs typeface="Arial"/>
              </a:rPr>
              <a:t>portail</a:t>
            </a:r>
            <a:r>
              <a:rPr sz="1400" spc="65" dirty="0">
                <a:solidFill>
                  <a:srgbClr val="6F2F9F"/>
                </a:solidFill>
                <a:latin typeface="Arial"/>
                <a:cs typeface="Arial"/>
              </a:rPr>
              <a:t> </a:t>
            </a:r>
            <a:r>
              <a:rPr sz="1400" dirty="0">
                <a:solidFill>
                  <a:srgbClr val="6F2F9F"/>
                </a:solidFill>
                <a:latin typeface="Arial"/>
                <a:cs typeface="Arial"/>
              </a:rPr>
              <a:t>dans</a:t>
            </a:r>
            <a:r>
              <a:rPr sz="1400" spc="90" dirty="0">
                <a:solidFill>
                  <a:srgbClr val="6F2F9F"/>
                </a:solidFill>
                <a:latin typeface="Arial"/>
                <a:cs typeface="Arial"/>
              </a:rPr>
              <a:t> </a:t>
            </a:r>
            <a:r>
              <a:rPr sz="1400" dirty="0">
                <a:solidFill>
                  <a:srgbClr val="6F2F9F"/>
                </a:solidFill>
                <a:latin typeface="Arial"/>
                <a:cs typeface="Arial"/>
              </a:rPr>
              <a:t>lequel</a:t>
            </a:r>
            <a:r>
              <a:rPr sz="1400" spc="80" dirty="0">
                <a:solidFill>
                  <a:srgbClr val="6F2F9F"/>
                </a:solidFill>
                <a:latin typeface="Arial"/>
                <a:cs typeface="Arial"/>
              </a:rPr>
              <a:t> </a:t>
            </a:r>
            <a:r>
              <a:rPr sz="1400" dirty="0">
                <a:solidFill>
                  <a:srgbClr val="6F2F9F"/>
                </a:solidFill>
                <a:latin typeface="Arial"/>
                <a:cs typeface="Arial"/>
              </a:rPr>
              <a:t>l’entreprise</a:t>
            </a:r>
            <a:r>
              <a:rPr sz="1400" spc="70" dirty="0">
                <a:solidFill>
                  <a:srgbClr val="6F2F9F"/>
                </a:solidFill>
                <a:latin typeface="Arial"/>
                <a:cs typeface="Arial"/>
              </a:rPr>
              <a:t> </a:t>
            </a:r>
            <a:r>
              <a:rPr sz="1400" dirty="0">
                <a:solidFill>
                  <a:srgbClr val="6F2F9F"/>
                </a:solidFill>
                <a:latin typeface="Arial"/>
                <a:cs typeface="Arial"/>
              </a:rPr>
              <a:t>fournira</a:t>
            </a:r>
            <a:r>
              <a:rPr sz="1400" spc="75" dirty="0">
                <a:solidFill>
                  <a:srgbClr val="6F2F9F"/>
                </a:solidFill>
                <a:latin typeface="Arial"/>
                <a:cs typeface="Arial"/>
              </a:rPr>
              <a:t> </a:t>
            </a:r>
            <a:r>
              <a:rPr sz="1400" dirty="0">
                <a:solidFill>
                  <a:srgbClr val="6F2F9F"/>
                </a:solidFill>
                <a:latin typeface="Arial"/>
                <a:cs typeface="Arial"/>
              </a:rPr>
              <a:t>ce</a:t>
            </a:r>
            <a:r>
              <a:rPr sz="1400" spc="70" dirty="0">
                <a:solidFill>
                  <a:srgbClr val="6F2F9F"/>
                </a:solidFill>
                <a:latin typeface="Arial"/>
                <a:cs typeface="Arial"/>
              </a:rPr>
              <a:t> </a:t>
            </a:r>
            <a:r>
              <a:rPr sz="1400" spc="55" dirty="0">
                <a:solidFill>
                  <a:srgbClr val="6F2F9F"/>
                </a:solidFill>
                <a:latin typeface="Arial"/>
                <a:cs typeface="Arial"/>
              </a:rPr>
              <a:t>qui</a:t>
            </a:r>
            <a:r>
              <a:rPr sz="1400" spc="80" dirty="0">
                <a:solidFill>
                  <a:srgbClr val="6F2F9F"/>
                </a:solidFill>
                <a:latin typeface="Arial"/>
                <a:cs typeface="Arial"/>
              </a:rPr>
              <a:t> </a:t>
            </a:r>
            <a:r>
              <a:rPr sz="1400" dirty="0">
                <a:solidFill>
                  <a:srgbClr val="6F2F9F"/>
                </a:solidFill>
                <a:latin typeface="Arial"/>
                <a:cs typeface="Arial"/>
              </a:rPr>
              <a:t>suit</a:t>
            </a:r>
            <a:r>
              <a:rPr sz="1400" spc="80" dirty="0">
                <a:solidFill>
                  <a:srgbClr val="6F2F9F"/>
                </a:solidFill>
                <a:latin typeface="Arial"/>
                <a:cs typeface="Arial"/>
              </a:rPr>
              <a:t> </a:t>
            </a:r>
            <a:r>
              <a:rPr sz="1400" spc="-50" dirty="0">
                <a:solidFill>
                  <a:srgbClr val="6F2F9F"/>
                </a:solidFill>
                <a:latin typeface="Arial"/>
                <a:cs typeface="Arial"/>
              </a:rPr>
              <a:t>:</a:t>
            </a:r>
            <a:endParaRPr sz="1400" dirty="0">
              <a:latin typeface="Arial"/>
              <a:cs typeface="Arial"/>
            </a:endParaRPr>
          </a:p>
          <a:p>
            <a:pPr marL="755015" indent="-285115">
              <a:lnSpc>
                <a:spcPct val="100000"/>
              </a:lnSpc>
              <a:buChar char="•"/>
              <a:tabLst>
                <a:tab pos="755015" algn="l"/>
              </a:tabLst>
            </a:pPr>
            <a:r>
              <a:rPr sz="1400" dirty="0">
                <a:solidFill>
                  <a:srgbClr val="6F2F9F"/>
                </a:solidFill>
                <a:latin typeface="Arial"/>
                <a:cs typeface="Arial"/>
              </a:rPr>
              <a:t>Numéro</a:t>
            </a:r>
            <a:r>
              <a:rPr sz="1400" spc="125" dirty="0">
                <a:solidFill>
                  <a:srgbClr val="6F2F9F"/>
                </a:solidFill>
                <a:latin typeface="Arial"/>
                <a:cs typeface="Arial"/>
              </a:rPr>
              <a:t> </a:t>
            </a:r>
            <a:r>
              <a:rPr sz="1400" dirty="0" err="1">
                <a:solidFill>
                  <a:srgbClr val="6F2F9F"/>
                </a:solidFill>
                <a:latin typeface="Arial"/>
                <a:cs typeface="Arial"/>
              </a:rPr>
              <a:t>d’entreprise</a:t>
            </a:r>
            <a:r>
              <a:rPr sz="1400" spc="125" dirty="0">
                <a:solidFill>
                  <a:srgbClr val="6F2F9F"/>
                </a:solidFill>
                <a:latin typeface="Arial"/>
                <a:cs typeface="Arial"/>
              </a:rPr>
              <a:t> </a:t>
            </a:r>
            <a:r>
              <a:rPr lang="fr-CA" sz="1400" spc="60" dirty="0">
                <a:solidFill>
                  <a:srgbClr val="6F2F9F"/>
                </a:solidFill>
                <a:latin typeface="Arial"/>
                <a:cs typeface="Arial"/>
              </a:rPr>
              <a:t>émis par</a:t>
            </a:r>
            <a:r>
              <a:rPr sz="1400" spc="114" dirty="0">
                <a:solidFill>
                  <a:srgbClr val="6F2F9F"/>
                </a:solidFill>
                <a:latin typeface="Arial"/>
                <a:cs typeface="Arial"/>
              </a:rPr>
              <a:t> </a:t>
            </a:r>
            <a:r>
              <a:rPr sz="1400" spc="-20" dirty="0">
                <a:solidFill>
                  <a:srgbClr val="6F2F9F"/>
                </a:solidFill>
                <a:latin typeface="Arial"/>
                <a:cs typeface="Arial"/>
              </a:rPr>
              <a:t>l’ARC</a:t>
            </a:r>
            <a:endParaRPr sz="1400" dirty="0">
              <a:latin typeface="Arial"/>
              <a:cs typeface="Arial"/>
            </a:endParaRPr>
          </a:p>
          <a:p>
            <a:pPr marL="755015" indent="-285115">
              <a:lnSpc>
                <a:spcPct val="100000"/>
              </a:lnSpc>
              <a:buChar char="•"/>
              <a:tabLst>
                <a:tab pos="755015" algn="l"/>
              </a:tabLst>
            </a:pPr>
            <a:r>
              <a:rPr sz="1400" spc="60" dirty="0">
                <a:solidFill>
                  <a:srgbClr val="6F2F9F"/>
                </a:solidFill>
                <a:latin typeface="Arial"/>
                <a:cs typeface="Arial"/>
              </a:rPr>
              <a:t>Nom</a:t>
            </a:r>
            <a:r>
              <a:rPr sz="1400" spc="25" dirty="0">
                <a:solidFill>
                  <a:srgbClr val="6F2F9F"/>
                </a:solidFill>
                <a:latin typeface="Arial"/>
                <a:cs typeface="Arial"/>
              </a:rPr>
              <a:t> </a:t>
            </a:r>
            <a:r>
              <a:rPr sz="1400" spc="60" dirty="0">
                <a:solidFill>
                  <a:srgbClr val="6F2F9F"/>
                </a:solidFill>
                <a:latin typeface="Arial"/>
                <a:cs typeface="Arial"/>
              </a:rPr>
              <a:t>de</a:t>
            </a:r>
            <a:r>
              <a:rPr sz="1400" spc="20" dirty="0">
                <a:solidFill>
                  <a:srgbClr val="6F2F9F"/>
                </a:solidFill>
                <a:latin typeface="Arial"/>
                <a:cs typeface="Arial"/>
              </a:rPr>
              <a:t> </a:t>
            </a:r>
            <a:r>
              <a:rPr sz="1400" dirty="0">
                <a:solidFill>
                  <a:srgbClr val="6F2F9F"/>
                </a:solidFill>
                <a:latin typeface="Arial"/>
                <a:cs typeface="Arial"/>
              </a:rPr>
              <a:t>l’entreprise</a:t>
            </a:r>
            <a:r>
              <a:rPr sz="1400" spc="20" dirty="0">
                <a:solidFill>
                  <a:srgbClr val="6F2F9F"/>
                </a:solidFill>
                <a:latin typeface="Arial"/>
                <a:cs typeface="Arial"/>
              </a:rPr>
              <a:t> </a:t>
            </a:r>
            <a:r>
              <a:rPr sz="1400" spc="-10" dirty="0">
                <a:solidFill>
                  <a:srgbClr val="6F2F9F"/>
                </a:solidFill>
                <a:latin typeface="Arial"/>
                <a:cs typeface="Arial"/>
              </a:rPr>
              <a:t>enregistrée</a:t>
            </a:r>
            <a:endParaRPr sz="1400" dirty="0">
              <a:latin typeface="Arial"/>
              <a:cs typeface="Arial"/>
            </a:endParaRPr>
          </a:p>
          <a:p>
            <a:pPr marL="755015" indent="-285115">
              <a:lnSpc>
                <a:spcPct val="100000"/>
              </a:lnSpc>
              <a:buChar char="•"/>
              <a:tabLst>
                <a:tab pos="755015" algn="l"/>
              </a:tabLst>
            </a:pPr>
            <a:r>
              <a:rPr sz="1400" dirty="0">
                <a:solidFill>
                  <a:srgbClr val="6F2F9F"/>
                </a:solidFill>
                <a:latin typeface="Arial"/>
                <a:cs typeface="Arial"/>
              </a:rPr>
              <a:t>Adresse</a:t>
            </a:r>
            <a:r>
              <a:rPr sz="1400" spc="110" dirty="0">
                <a:solidFill>
                  <a:srgbClr val="6F2F9F"/>
                </a:solidFill>
                <a:latin typeface="Arial"/>
                <a:cs typeface="Arial"/>
              </a:rPr>
              <a:t> </a:t>
            </a:r>
            <a:r>
              <a:rPr sz="1400" dirty="0">
                <a:solidFill>
                  <a:srgbClr val="6F2F9F"/>
                </a:solidFill>
                <a:latin typeface="Arial"/>
                <a:cs typeface="Arial"/>
              </a:rPr>
              <a:t>commerciale</a:t>
            </a:r>
            <a:r>
              <a:rPr sz="1400" spc="100" dirty="0">
                <a:solidFill>
                  <a:srgbClr val="6F2F9F"/>
                </a:solidFill>
                <a:latin typeface="Arial"/>
                <a:cs typeface="Arial"/>
              </a:rPr>
              <a:t> </a:t>
            </a:r>
            <a:r>
              <a:rPr sz="1400" spc="-10" dirty="0">
                <a:solidFill>
                  <a:srgbClr val="6F2F9F"/>
                </a:solidFill>
                <a:latin typeface="Arial"/>
                <a:cs typeface="Arial"/>
              </a:rPr>
              <a:t>enregistrée</a:t>
            </a:r>
            <a:endParaRPr sz="1400" dirty="0">
              <a:latin typeface="Arial"/>
              <a:cs typeface="Arial"/>
            </a:endParaRPr>
          </a:p>
          <a:p>
            <a:pPr marL="755015" marR="305435" indent="-285750">
              <a:lnSpc>
                <a:spcPct val="100000"/>
              </a:lnSpc>
              <a:spcBef>
                <a:spcPts val="5"/>
              </a:spcBef>
              <a:buChar char="•"/>
              <a:tabLst>
                <a:tab pos="755015" algn="l"/>
              </a:tabLst>
            </a:pPr>
            <a:r>
              <a:rPr sz="1400" dirty="0">
                <a:solidFill>
                  <a:srgbClr val="6F2F9F"/>
                </a:solidFill>
                <a:latin typeface="Arial"/>
                <a:cs typeface="Arial"/>
              </a:rPr>
              <a:t>Nous</a:t>
            </a:r>
            <a:r>
              <a:rPr sz="1400" spc="35" dirty="0">
                <a:solidFill>
                  <a:srgbClr val="6F2F9F"/>
                </a:solidFill>
                <a:latin typeface="Arial"/>
                <a:cs typeface="Arial"/>
              </a:rPr>
              <a:t> </a:t>
            </a:r>
            <a:r>
              <a:rPr sz="1400" dirty="0">
                <a:solidFill>
                  <a:srgbClr val="6F2F9F"/>
                </a:solidFill>
                <a:latin typeface="Arial"/>
                <a:cs typeface="Arial"/>
              </a:rPr>
              <a:t>pouvons</a:t>
            </a:r>
            <a:r>
              <a:rPr sz="1400" spc="35" dirty="0">
                <a:solidFill>
                  <a:srgbClr val="6F2F9F"/>
                </a:solidFill>
                <a:latin typeface="Arial"/>
                <a:cs typeface="Arial"/>
              </a:rPr>
              <a:t> </a:t>
            </a:r>
            <a:r>
              <a:rPr sz="1400" dirty="0">
                <a:solidFill>
                  <a:srgbClr val="6F2F9F"/>
                </a:solidFill>
                <a:latin typeface="Arial"/>
                <a:cs typeface="Arial"/>
              </a:rPr>
              <a:t>exiger</a:t>
            </a:r>
            <a:r>
              <a:rPr sz="1400" spc="35" dirty="0">
                <a:solidFill>
                  <a:srgbClr val="6F2F9F"/>
                </a:solidFill>
                <a:latin typeface="Arial"/>
                <a:cs typeface="Arial"/>
              </a:rPr>
              <a:t> </a:t>
            </a:r>
            <a:r>
              <a:rPr sz="1400" dirty="0">
                <a:solidFill>
                  <a:srgbClr val="6F2F9F"/>
                </a:solidFill>
                <a:latin typeface="Arial"/>
                <a:cs typeface="Arial"/>
              </a:rPr>
              <a:t>des</a:t>
            </a:r>
            <a:r>
              <a:rPr sz="1400" spc="25" dirty="0">
                <a:solidFill>
                  <a:srgbClr val="6F2F9F"/>
                </a:solidFill>
                <a:latin typeface="Arial"/>
                <a:cs typeface="Arial"/>
              </a:rPr>
              <a:t> </a:t>
            </a:r>
            <a:r>
              <a:rPr sz="1400" dirty="0">
                <a:solidFill>
                  <a:srgbClr val="6F2F9F"/>
                </a:solidFill>
                <a:latin typeface="Arial"/>
                <a:cs typeface="Arial"/>
              </a:rPr>
              <a:t>statuts</a:t>
            </a:r>
            <a:r>
              <a:rPr sz="1400" spc="30" dirty="0">
                <a:solidFill>
                  <a:srgbClr val="6F2F9F"/>
                </a:solidFill>
                <a:latin typeface="Arial"/>
                <a:cs typeface="Arial"/>
              </a:rPr>
              <a:t> </a:t>
            </a:r>
            <a:r>
              <a:rPr sz="1400" dirty="0">
                <a:solidFill>
                  <a:srgbClr val="6F2F9F"/>
                </a:solidFill>
                <a:latin typeface="Arial"/>
                <a:cs typeface="Arial"/>
              </a:rPr>
              <a:t>constitutifs</a:t>
            </a:r>
            <a:r>
              <a:rPr sz="1400" spc="20" dirty="0">
                <a:solidFill>
                  <a:srgbClr val="6F2F9F"/>
                </a:solidFill>
                <a:latin typeface="Arial"/>
                <a:cs typeface="Arial"/>
              </a:rPr>
              <a:t> </a:t>
            </a:r>
            <a:r>
              <a:rPr sz="1400" spc="55" dirty="0">
                <a:solidFill>
                  <a:srgbClr val="6F2F9F"/>
                </a:solidFill>
                <a:latin typeface="Arial"/>
                <a:cs typeface="Arial"/>
              </a:rPr>
              <a:t>pour</a:t>
            </a:r>
            <a:r>
              <a:rPr sz="1400" spc="30" dirty="0">
                <a:solidFill>
                  <a:srgbClr val="6F2F9F"/>
                </a:solidFill>
                <a:latin typeface="Arial"/>
                <a:cs typeface="Arial"/>
              </a:rPr>
              <a:t> </a:t>
            </a:r>
            <a:r>
              <a:rPr sz="1400" dirty="0">
                <a:solidFill>
                  <a:srgbClr val="6F2F9F"/>
                </a:solidFill>
                <a:latin typeface="Arial"/>
                <a:cs typeface="Arial"/>
              </a:rPr>
              <a:t>confirmer</a:t>
            </a:r>
            <a:r>
              <a:rPr sz="1400" spc="15" dirty="0">
                <a:solidFill>
                  <a:srgbClr val="6F2F9F"/>
                </a:solidFill>
                <a:latin typeface="Arial"/>
                <a:cs typeface="Arial"/>
              </a:rPr>
              <a:t> </a:t>
            </a:r>
            <a:r>
              <a:rPr sz="1400" spc="50" dirty="0">
                <a:solidFill>
                  <a:srgbClr val="6F2F9F"/>
                </a:solidFill>
                <a:latin typeface="Arial"/>
                <a:cs typeface="Arial"/>
              </a:rPr>
              <a:t>que</a:t>
            </a:r>
            <a:r>
              <a:rPr sz="1400" spc="30" dirty="0">
                <a:solidFill>
                  <a:srgbClr val="6F2F9F"/>
                </a:solidFill>
                <a:latin typeface="Arial"/>
                <a:cs typeface="Arial"/>
              </a:rPr>
              <a:t> </a:t>
            </a:r>
            <a:r>
              <a:rPr sz="1400" dirty="0">
                <a:solidFill>
                  <a:srgbClr val="6F2F9F"/>
                </a:solidFill>
                <a:latin typeface="Arial"/>
                <a:cs typeface="Arial"/>
              </a:rPr>
              <a:t>la</a:t>
            </a:r>
            <a:r>
              <a:rPr sz="1400" spc="25" dirty="0">
                <a:solidFill>
                  <a:srgbClr val="6F2F9F"/>
                </a:solidFill>
                <a:latin typeface="Arial"/>
                <a:cs typeface="Arial"/>
              </a:rPr>
              <a:t> </a:t>
            </a:r>
            <a:r>
              <a:rPr sz="1400" dirty="0">
                <a:solidFill>
                  <a:srgbClr val="6F2F9F"/>
                </a:solidFill>
                <a:latin typeface="Arial"/>
                <a:cs typeface="Arial"/>
              </a:rPr>
              <a:t>société</a:t>
            </a:r>
            <a:r>
              <a:rPr sz="1400" spc="30" dirty="0">
                <a:solidFill>
                  <a:srgbClr val="6F2F9F"/>
                </a:solidFill>
                <a:latin typeface="Arial"/>
                <a:cs typeface="Arial"/>
              </a:rPr>
              <a:t> </a:t>
            </a:r>
            <a:r>
              <a:rPr sz="1400" dirty="0">
                <a:solidFill>
                  <a:srgbClr val="6F2F9F"/>
                </a:solidFill>
                <a:latin typeface="Arial"/>
                <a:cs typeface="Arial"/>
              </a:rPr>
              <a:t>est</a:t>
            </a:r>
            <a:r>
              <a:rPr sz="1400" spc="25" dirty="0">
                <a:solidFill>
                  <a:srgbClr val="6F2F9F"/>
                </a:solidFill>
                <a:latin typeface="Arial"/>
                <a:cs typeface="Arial"/>
              </a:rPr>
              <a:t> </a:t>
            </a:r>
            <a:r>
              <a:rPr sz="1400" dirty="0">
                <a:solidFill>
                  <a:srgbClr val="6F2F9F"/>
                </a:solidFill>
                <a:latin typeface="Arial"/>
                <a:cs typeface="Arial"/>
              </a:rPr>
              <a:t>constituée</a:t>
            </a:r>
            <a:r>
              <a:rPr sz="1400" spc="30" dirty="0">
                <a:solidFill>
                  <a:srgbClr val="6F2F9F"/>
                </a:solidFill>
                <a:latin typeface="Arial"/>
                <a:cs typeface="Arial"/>
              </a:rPr>
              <a:t> </a:t>
            </a:r>
            <a:r>
              <a:rPr sz="1400" dirty="0">
                <a:solidFill>
                  <a:srgbClr val="6F2F9F"/>
                </a:solidFill>
                <a:latin typeface="Arial"/>
                <a:cs typeface="Arial"/>
              </a:rPr>
              <a:t>au</a:t>
            </a:r>
            <a:r>
              <a:rPr sz="1400" spc="35" dirty="0">
                <a:solidFill>
                  <a:srgbClr val="6F2F9F"/>
                </a:solidFill>
                <a:latin typeface="Arial"/>
                <a:cs typeface="Arial"/>
              </a:rPr>
              <a:t> </a:t>
            </a:r>
            <a:r>
              <a:rPr sz="1400" dirty="0">
                <a:solidFill>
                  <a:srgbClr val="6F2F9F"/>
                </a:solidFill>
                <a:latin typeface="Arial"/>
                <a:cs typeface="Arial"/>
              </a:rPr>
              <a:t>Canada</a:t>
            </a:r>
            <a:r>
              <a:rPr sz="1400" spc="50" dirty="0">
                <a:solidFill>
                  <a:srgbClr val="6F2F9F"/>
                </a:solidFill>
                <a:latin typeface="Arial"/>
                <a:cs typeface="Arial"/>
              </a:rPr>
              <a:t> </a:t>
            </a:r>
            <a:r>
              <a:rPr sz="1400" dirty="0">
                <a:solidFill>
                  <a:srgbClr val="6F2F9F"/>
                </a:solidFill>
                <a:latin typeface="Arial"/>
                <a:cs typeface="Arial"/>
              </a:rPr>
              <a:t>si</a:t>
            </a:r>
            <a:r>
              <a:rPr sz="1400" spc="35" dirty="0">
                <a:solidFill>
                  <a:srgbClr val="6F2F9F"/>
                </a:solidFill>
                <a:latin typeface="Arial"/>
                <a:cs typeface="Arial"/>
              </a:rPr>
              <a:t> </a:t>
            </a:r>
            <a:r>
              <a:rPr sz="1400" dirty="0">
                <a:solidFill>
                  <a:srgbClr val="6F2F9F"/>
                </a:solidFill>
                <a:latin typeface="Arial"/>
                <a:cs typeface="Arial"/>
              </a:rPr>
              <a:t>elle</a:t>
            </a:r>
            <a:r>
              <a:rPr sz="1400" spc="15" dirty="0">
                <a:solidFill>
                  <a:srgbClr val="6F2F9F"/>
                </a:solidFill>
                <a:latin typeface="Arial"/>
                <a:cs typeface="Arial"/>
              </a:rPr>
              <a:t> </a:t>
            </a:r>
            <a:r>
              <a:rPr sz="1400" spc="-10" dirty="0">
                <a:solidFill>
                  <a:srgbClr val="6F2F9F"/>
                </a:solidFill>
                <a:latin typeface="Arial"/>
                <a:cs typeface="Arial"/>
              </a:rPr>
              <a:t>n’est</a:t>
            </a:r>
            <a:r>
              <a:rPr sz="1400" spc="35" dirty="0">
                <a:solidFill>
                  <a:srgbClr val="6F2F9F"/>
                </a:solidFill>
                <a:latin typeface="Arial"/>
                <a:cs typeface="Arial"/>
              </a:rPr>
              <a:t> </a:t>
            </a:r>
            <a:r>
              <a:rPr sz="1400" dirty="0">
                <a:solidFill>
                  <a:srgbClr val="6F2F9F"/>
                </a:solidFill>
                <a:latin typeface="Arial"/>
                <a:cs typeface="Arial"/>
              </a:rPr>
              <a:t>pas</a:t>
            </a:r>
            <a:r>
              <a:rPr sz="1400" spc="35" dirty="0">
                <a:solidFill>
                  <a:srgbClr val="6F2F9F"/>
                </a:solidFill>
                <a:latin typeface="Arial"/>
                <a:cs typeface="Arial"/>
              </a:rPr>
              <a:t> </a:t>
            </a:r>
            <a:r>
              <a:rPr sz="1400" dirty="0">
                <a:solidFill>
                  <a:srgbClr val="6F2F9F"/>
                </a:solidFill>
                <a:latin typeface="Arial"/>
                <a:cs typeface="Arial"/>
              </a:rPr>
              <a:t>inscrite</a:t>
            </a:r>
            <a:r>
              <a:rPr sz="1400" spc="30" dirty="0">
                <a:solidFill>
                  <a:srgbClr val="6F2F9F"/>
                </a:solidFill>
                <a:latin typeface="Arial"/>
                <a:cs typeface="Arial"/>
              </a:rPr>
              <a:t> </a:t>
            </a:r>
            <a:r>
              <a:rPr sz="1400" spc="-25" dirty="0">
                <a:solidFill>
                  <a:srgbClr val="6F2F9F"/>
                </a:solidFill>
                <a:latin typeface="Arial"/>
                <a:cs typeface="Arial"/>
              </a:rPr>
              <a:t>au </a:t>
            </a:r>
            <a:r>
              <a:rPr sz="1400" spc="-10" dirty="0">
                <a:solidFill>
                  <a:srgbClr val="6F2F9F"/>
                </a:solidFill>
                <a:latin typeface="Arial"/>
                <a:cs typeface="Arial"/>
              </a:rPr>
              <a:t>Registre</a:t>
            </a:r>
            <a:r>
              <a:rPr sz="1400" spc="10" dirty="0">
                <a:solidFill>
                  <a:srgbClr val="6F2F9F"/>
                </a:solidFill>
                <a:latin typeface="Arial"/>
                <a:cs typeface="Arial"/>
              </a:rPr>
              <a:t> </a:t>
            </a:r>
            <a:r>
              <a:rPr sz="1400" dirty="0">
                <a:solidFill>
                  <a:srgbClr val="6F2F9F"/>
                </a:solidFill>
                <a:latin typeface="Arial"/>
                <a:cs typeface="Arial"/>
              </a:rPr>
              <a:t>des</a:t>
            </a:r>
            <a:r>
              <a:rPr sz="1400" spc="20" dirty="0">
                <a:solidFill>
                  <a:srgbClr val="6F2F9F"/>
                </a:solidFill>
                <a:latin typeface="Arial"/>
                <a:cs typeface="Arial"/>
              </a:rPr>
              <a:t> </a:t>
            </a:r>
            <a:r>
              <a:rPr sz="1400" dirty="0">
                <a:solidFill>
                  <a:srgbClr val="6F2F9F"/>
                </a:solidFill>
                <a:latin typeface="Arial"/>
                <a:cs typeface="Arial"/>
              </a:rPr>
              <a:t>entreprises</a:t>
            </a:r>
            <a:r>
              <a:rPr sz="1400" spc="20" dirty="0">
                <a:solidFill>
                  <a:srgbClr val="6F2F9F"/>
                </a:solidFill>
                <a:latin typeface="Arial"/>
                <a:cs typeface="Arial"/>
              </a:rPr>
              <a:t> </a:t>
            </a:r>
            <a:r>
              <a:rPr sz="1400" spc="65" dirty="0">
                <a:solidFill>
                  <a:srgbClr val="6F2F9F"/>
                </a:solidFill>
                <a:latin typeface="Arial"/>
                <a:cs typeface="Arial"/>
              </a:rPr>
              <a:t>du</a:t>
            </a:r>
            <a:r>
              <a:rPr sz="1400" spc="10" dirty="0">
                <a:solidFill>
                  <a:srgbClr val="6F2F9F"/>
                </a:solidFill>
                <a:latin typeface="Arial"/>
                <a:cs typeface="Arial"/>
              </a:rPr>
              <a:t> </a:t>
            </a:r>
            <a:r>
              <a:rPr sz="1400" spc="-10" dirty="0">
                <a:solidFill>
                  <a:srgbClr val="6F2F9F"/>
                </a:solidFill>
                <a:latin typeface="Arial"/>
                <a:cs typeface="Arial"/>
              </a:rPr>
              <a:t>Canada.</a:t>
            </a:r>
            <a:endParaRPr sz="1400" dirty="0">
              <a:latin typeface="Arial"/>
              <a:cs typeface="Arial"/>
            </a:endParaRPr>
          </a:p>
          <a:p>
            <a:pPr marL="755015" indent="-285115">
              <a:lnSpc>
                <a:spcPct val="100000"/>
              </a:lnSpc>
              <a:buChar char="•"/>
              <a:tabLst>
                <a:tab pos="755015" algn="l"/>
              </a:tabLst>
            </a:pPr>
            <a:r>
              <a:rPr sz="1400" dirty="0">
                <a:solidFill>
                  <a:srgbClr val="6F2F9F"/>
                </a:solidFill>
                <a:latin typeface="Arial"/>
                <a:cs typeface="Arial"/>
              </a:rPr>
              <a:t>Consentement</a:t>
            </a:r>
            <a:r>
              <a:rPr sz="1400" spc="65" dirty="0">
                <a:solidFill>
                  <a:srgbClr val="6F2F9F"/>
                </a:solidFill>
                <a:latin typeface="Arial"/>
                <a:cs typeface="Arial"/>
              </a:rPr>
              <a:t> </a:t>
            </a:r>
            <a:r>
              <a:rPr sz="1400" spc="55" dirty="0">
                <a:solidFill>
                  <a:srgbClr val="6F2F9F"/>
                </a:solidFill>
                <a:latin typeface="Arial"/>
                <a:cs typeface="Arial"/>
              </a:rPr>
              <a:t>pour</a:t>
            </a:r>
            <a:r>
              <a:rPr sz="1400" spc="60" dirty="0">
                <a:solidFill>
                  <a:srgbClr val="6F2F9F"/>
                </a:solidFill>
                <a:latin typeface="Arial"/>
                <a:cs typeface="Arial"/>
              </a:rPr>
              <a:t> </a:t>
            </a:r>
            <a:r>
              <a:rPr sz="1400" spc="50" dirty="0">
                <a:solidFill>
                  <a:srgbClr val="6F2F9F"/>
                </a:solidFill>
                <a:latin typeface="Arial"/>
                <a:cs typeface="Arial"/>
              </a:rPr>
              <a:t>que</a:t>
            </a:r>
            <a:r>
              <a:rPr sz="1400" spc="65" dirty="0">
                <a:solidFill>
                  <a:srgbClr val="6F2F9F"/>
                </a:solidFill>
                <a:latin typeface="Arial"/>
                <a:cs typeface="Arial"/>
              </a:rPr>
              <a:t> </a:t>
            </a:r>
            <a:r>
              <a:rPr sz="1400" dirty="0">
                <a:solidFill>
                  <a:srgbClr val="6F2F9F"/>
                </a:solidFill>
                <a:latin typeface="Arial"/>
                <a:cs typeface="Arial"/>
              </a:rPr>
              <a:t>NGen</a:t>
            </a:r>
            <a:r>
              <a:rPr sz="1400" spc="70" dirty="0">
                <a:solidFill>
                  <a:srgbClr val="6F2F9F"/>
                </a:solidFill>
                <a:latin typeface="Arial"/>
                <a:cs typeface="Arial"/>
              </a:rPr>
              <a:t> </a:t>
            </a:r>
            <a:r>
              <a:rPr sz="1400" dirty="0">
                <a:solidFill>
                  <a:srgbClr val="6F2F9F"/>
                </a:solidFill>
                <a:latin typeface="Arial"/>
                <a:cs typeface="Arial"/>
              </a:rPr>
              <a:t>lance</a:t>
            </a:r>
            <a:r>
              <a:rPr sz="1400" spc="55" dirty="0">
                <a:solidFill>
                  <a:srgbClr val="6F2F9F"/>
                </a:solidFill>
                <a:latin typeface="Arial"/>
                <a:cs typeface="Arial"/>
              </a:rPr>
              <a:t> </a:t>
            </a:r>
            <a:r>
              <a:rPr sz="1400" dirty="0">
                <a:solidFill>
                  <a:srgbClr val="6F2F9F"/>
                </a:solidFill>
                <a:latin typeface="Arial"/>
                <a:cs typeface="Arial"/>
              </a:rPr>
              <a:t>une</a:t>
            </a:r>
            <a:r>
              <a:rPr sz="1400" spc="55" dirty="0">
                <a:solidFill>
                  <a:srgbClr val="6F2F9F"/>
                </a:solidFill>
                <a:latin typeface="Arial"/>
                <a:cs typeface="Arial"/>
              </a:rPr>
              <a:t> </a:t>
            </a:r>
            <a:r>
              <a:rPr sz="1400" dirty="0">
                <a:solidFill>
                  <a:srgbClr val="6F2F9F"/>
                </a:solidFill>
                <a:latin typeface="Arial"/>
                <a:cs typeface="Arial"/>
              </a:rPr>
              <a:t>vérification</a:t>
            </a:r>
            <a:r>
              <a:rPr sz="1400" spc="60" dirty="0">
                <a:solidFill>
                  <a:srgbClr val="6F2F9F"/>
                </a:solidFill>
                <a:latin typeface="Arial"/>
                <a:cs typeface="Arial"/>
              </a:rPr>
              <a:t> de</a:t>
            </a:r>
            <a:r>
              <a:rPr sz="1400" spc="55" dirty="0">
                <a:solidFill>
                  <a:srgbClr val="6F2F9F"/>
                </a:solidFill>
                <a:latin typeface="Arial"/>
                <a:cs typeface="Arial"/>
              </a:rPr>
              <a:t> </a:t>
            </a:r>
            <a:r>
              <a:rPr sz="1400" dirty="0">
                <a:solidFill>
                  <a:srgbClr val="6F2F9F"/>
                </a:solidFill>
                <a:latin typeface="Arial"/>
                <a:cs typeface="Arial"/>
              </a:rPr>
              <a:t>crédit</a:t>
            </a:r>
            <a:r>
              <a:rPr sz="1400" spc="40" dirty="0">
                <a:solidFill>
                  <a:srgbClr val="6F2F9F"/>
                </a:solidFill>
                <a:latin typeface="Arial"/>
                <a:cs typeface="Arial"/>
              </a:rPr>
              <a:t> </a:t>
            </a:r>
            <a:r>
              <a:rPr sz="1400" dirty="0">
                <a:solidFill>
                  <a:srgbClr val="6F2F9F"/>
                </a:solidFill>
                <a:latin typeface="Arial"/>
                <a:cs typeface="Arial"/>
              </a:rPr>
              <a:t>Equifax</a:t>
            </a:r>
            <a:r>
              <a:rPr sz="1400" spc="60" dirty="0">
                <a:solidFill>
                  <a:srgbClr val="6F2F9F"/>
                </a:solidFill>
                <a:latin typeface="Arial"/>
                <a:cs typeface="Arial"/>
              </a:rPr>
              <a:t> </a:t>
            </a:r>
            <a:r>
              <a:rPr sz="1400" dirty="0">
                <a:solidFill>
                  <a:srgbClr val="6F2F9F"/>
                </a:solidFill>
                <a:latin typeface="Arial"/>
                <a:cs typeface="Arial"/>
              </a:rPr>
              <a:t>(ou</a:t>
            </a:r>
            <a:r>
              <a:rPr sz="1400" spc="60" dirty="0">
                <a:solidFill>
                  <a:srgbClr val="6F2F9F"/>
                </a:solidFill>
                <a:latin typeface="Arial"/>
                <a:cs typeface="Arial"/>
              </a:rPr>
              <a:t> </a:t>
            </a:r>
            <a:r>
              <a:rPr sz="1400" dirty="0">
                <a:solidFill>
                  <a:srgbClr val="6F2F9F"/>
                </a:solidFill>
                <a:latin typeface="Arial"/>
                <a:cs typeface="Arial"/>
              </a:rPr>
              <a:t>l’équivalent)</a:t>
            </a:r>
            <a:r>
              <a:rPr sz="1400" spc="70" dirty="0">
                <a:solidFill>
                  <a:srgbClr val="6F2F9F"/>
                </a:solidFill>
                <a:latin typeface="Arial"/>
                <a:cs typeface="Arial"/>
              </a:rPr>
              <a:t> </a:t>
            </a:r>
            <a:r>
              <a:rPr sz="1400" spc="60" dirty="0">
                <a:solidFill>
                  <a:srgbClr val="6F2F9F"/>
                </a:solidFill>
                <a:latin typeface="Arial"/>
                <a:cs typeface="Arial"/>
              </a:rPr>
              <a:t>pour</a:t>
            </a:r>
            <a:r>
              <a:rPr sz="1400" spc="55" dirty="0">
                <a:solidFill>
                  <a:srgbClr val="6F2F9F"/>
                </a:solidFill>
                <a:latin typeface="Arial"/>
                <a:cs typeface="Arial"/>
              </a:rPr>
              <a:t> </a:t>
            </a:r>
            <a:r>
              <a:rPr lang="fr-CA" sz="1400" dirty="0">
                <a:solidFill>
                  <a:srgbClr val="6F2F9F"/>
                </a:solidFill>
                <a:latin typeface="Arial"/>
                <a:cs typeface="Arial"/>
              </a:rPr>
              <a:t>chaque</a:t>
            </a:r>
            <a:r>
              <a:rPr sz="1400" spc="50" dirty="0">
                <a:solidFill>
                  <a:srgbClr val="6F2F9F"/>
                </a:solidFill>
                <a:latin typeface="Arial"/>
                <a:cs typeface="Arial"/>
              </a:rPr>
              <a:t> </a:t>
            </a:r>
            <a:r>
              <a:rPr sz="1400" dirty="0">
                <a:solidFill>
                  <a:srgbClr val="6F2F9F"/>
                </a:solidFill>
                <a:latin typeface="Arial"/>
                <a:cs typeface="Arial"/>
              </a:rPr>
              <a:t>membre</a:t>
            </a:r>
            <a:r>
              <a:rPr sz="1400" spc="55" dirty="0">
                <a:solidFill>
                  <a:srgbClr val="6F2F9F"/>
                </a:solidFill>
                <a:latin typeface="Arial"/>
                <a:cs typeface="Arial"/>
              </a:rPr>
              <a:t> </a:t>
            </a:r>
            <a:r>
              <a:rPr sz="1400" spc="65" dirty="0">
                <a:solidFill>
                  <a:srgbClr val="6F2F9F"/>
                </a:solidFill>
                <a:latin typeface="Arial"/>
                <a:cs typeface="Arial"/>
              </a:rPr>
              <a:t>du</a:t>
            </a:r>
            <a:r>
              <a:rPr sz="1400" spc="55" dirty="0">
                <a:solidFill>
                  <a:srgbClr val="6F2F9F"/>
                </a:solidFill>
                <a:latin typeface="Arial"/>
                <a:cs typeface="Arial"/>
              </a:rPr>
              <a:t> </a:t>
            </a:r>
            <a:r>
              <a:rPr sz="1400" dirty="0">
                <a:solidFill>
                  <a:srgbClr val="6F2F9F"/>
                </a:solidFill>
                <a:latin typeface="Arial"/>
                <a:cs typeface="Arial"/>
              </a:rPr>
              <a:t>projet</a:t>
            </a:r>
            <a:r>
              <a:rPr sz="1400" spc="45" dirty="0">
                <a:solidFill>
                  <a:srgbClr val="6F2F9F"/>
                </a:solidFill>
                <a:latin typeface="Arial"/>
                <a:cs typeface="Arial"/>
              </a:rPr>
              <a:t> </a:t>
            </a:r>
            <a:r>
              <a:rPr sz="1400" spc="-25" dirty="0">
                <a:solidFill>
                  <a:srgbClr val="6F2F9F"/>
                </a:solidFill>
                <a:latin typeface="Arial"/>
                <a:cs typeface="Arial"/>
              </a:rPr>
              <a:t>(case</a:t>
            </a:r>
            <a:r>
              <a:rPr sz="1400" spc="75" dirty="0">
                <a:solidFill>
                  <a:srgbClr val="6F2F9F"/>
                </a:solidFill>
                <a:latin typeface="Arial"/>
                <a:cs typeface="Arial"/>
              </a:rPr>
              <a:t> </a:t>
            </a:r>
            <a:r>
              <a:rPr sz="1400" dirty="0">
                <a:solidFill>
                  <a:srgbClr val="6F2F9F"/>
                </a:solidFill>
                <a:latin typeface="Arial"/>
                <a:cs typeface="Arial"/>
              </a:rPr>
              <a:t>à</a:t>
            </a:r>
            <a:r>
              <a:rPr sz="1400" spc="60" dirty="0">
                <a:solidFill>
                  <a:srgbClr val="6F2F9F"/>
                </a:solidFill>
                <a:latin typeface="Arial"/>
                <a:cs typeface="Arial"/>
              </a:rPr>
              <a:t> </a:t>
            </a:r>
            <a:r>
              <a:rPr sz="1400" spc="-10" dirty="0">
                <a:solidFill>
                  <a:srgbClr val="6F2F9F"/>
                </a:solidFill>
                <a:latin typeface="Arial"/>
                <a:cs typeface="Arial"/>
              </a:rPr>
              <a:t>cocher).</a:t>
            </a:r>
            <a:endParaRPr sz="1400" dirty="0">
              <a:latin typeface="Arial"/>
              <a:cs typeface="Arial"/>
            </a:endParaRPr>
          </a:p>
          <a:p>
            <a:pPr marL="755015" indent="-285750">
              <a:lnSpc>
                <a:spcPct val="100000"/>
              </a:lnSpc>
              <a:buChar char="•"/>
              <a:tabLst>
                <a:tab pos="755015" algn="l"/>
              </a:tabLst>
            </a:pPr>
            <a:r>
              <a:rPr sz="1400" spc="-10" dirty="0">
                <a:solidFill>
                  <a:srgbClr val="6F2F9F"/>
                </a:solidFill>
                <a:latin typeface="Arial"/>
                <a:cs typeface="Arial"/>
              </a:rPr>
              <a:t>Prévision</a:t>
            </a:r>
            <a:r>
              <a:rPr sz="1400" spc="45" dirty="0">
                <a:solidFill>
                  <a:srgbClr val="6F2F9F"/>
                </a:solidFill>
                <a:latin typeface="Arial"/>
                <a:cs typeface="Arial"/>
              </a:rPr>
              <a:t> </a:t>
            </a:r>
            <a:r>
              <a:rPr sz="1400" dirty="0">
                <a:solidFill>
                  <a:srgbClr val="6F2F9F"/>
                </a:solidFill>
                <a:latin typeface="Arial"/>
                <a:cs typeface="Arial"/>
              </a:rPr>
              <a:t>des</a:t>
            </a:r>
            <a:r>
              <a:rPr sz="1400" spc="40" dirty="0">
                <a:solidFill>
                  <a:srgbClr val="6F2F9F"/>
                </a:solidFill>
                <a:latin typeface="Arial"/>
                <a:cs typeface="Arial"/>
              </a:rPr>
              <a:t> </a:t>
            </a:r>
            <a:r>
              <a:rPr sz="1400" dirty="0">
                <a:solidFill>
                  <a:srgbClr val="6F2F9F"/>
                </a:solidFill>
                <a:latin typeface="Arial"/>
                <a:cs typeface="Arial"/>
              </a:rPr>
              <a:t>flux</a:t>
            </a:r>
            <a:r>
              <a:rPr sz="1400" spc="35" dirty="0">
                <a:solidFill>
                  <a:srgbClr val="6F2F9F"/>
                </a:solidFill>
                <a:latin typeface="Arial"/>
                <a:cs typeface="Arial"/>
              </a:rPr>
              <a:t> </a:t>
            </a:r>
            <a:r>
              <a:rPr sz="1400" spc="60" dirty="0">
                <a:solidFill>
                  <a:srgbClr val="6F2F9F"/>
                </a:solidFill>
                <a:latin typeface="Arial"/>
                <a:cs typeface="Arial"/>
              </a:rPr>
              <a:t>de</a:t>
            </a:r>
            <a:r>
              <a:rPr sz="1400" spc="35" dirty="0">
                <a:solidFill>
                  <a:srgbClr val="6F2F9F"/>
                </a:solidFill>
                <a:latin typeface="Arial"/>
                <a:cs typeface="Arial"/>
              </a:rPr>
              <a:t> </a:t>
            </a:r>
            <a:r>
              <a:rPr sz="1400" dirty="0">
                <a:solidFill>
                  <a:srgbClr val="6F2F9F"/>
                </a:solidFill>
                <a:latin typeface="Arial"/>
                <a:cs typeface="Arial"/>
              </a:rPr>
              <a:t>trésorerie</a:t>
            </a:r>
            <a:r>
              <a:rPr sz="1400" spc="25" dirty="0">
                <a:solidFill>
                  <a:srgbClr val="6F2F9F"/>
                </a:solidFill>
                <a:latin typeface="Arial"/>
                <a:cs typeface="Arial"/>
              </a:rPr>
              <a:t> </a:t>
            </a:r>
            <a:r>
              <a:rPr sz="1400" spc="55" dirty="0">
                <a:solidFill>
                  <a:srgbClr val="6F2F9F"/>
                </a:solidFill>
                <a:latin typeface="Arial"/>
                <a:cs typeface="Arial"/>
              </a:rPr>
              <a:t>et/ou</a:t>
            </a:r>
            <a:r>
              <a:rPr sz="1400" spc="25" dirty="0">
                <a:solidFill>
                  <a:srgbClr val="6F2F9F"/>
                </a:solidFill>
                <a:latin typeface="Arial"/>
                <a:cs typeface="Arial"/>
              </a:rPr>
              <a:t> </a:t>
            </a:r>
            <a:r>
              <a:rPr sz="1400" dirty="0">
                <a:solidFill>
                  <a:srgbClr val="6F2F9F"/>
                </a:solidFill>
                <a:latin typeface="Arial"/>
                <a:cs typeface="Arial"/>
              </a:rPr>
              <a:t>description</a:t>
            </a:r>
            <a:r>
              <a:rPr sz="1400" spc="35" dirty="0">
                <a:solidFill>
                  <a:srgbClr val="6F2F9F"/>
                </a:solidFill>
                <a:latin typeface="Arial"/>
                <a:cs typeface="Arial"/>
              </a:rPr>
              <a:t> </a:t>
            </a:r>
            <a:r>
              <a:rPr sz="1400" spc="60" dirty="0">
                <a:solidFill>
                  <a:srgbClr val="6F2F9F"/>
                </a:solidFill>
                <a:latin typeface="Arial"/>
                <a:cs typeface="Arial"/>
              </a:rPr>
              <a:t>de</a:t>
            </a:r>
            <a:r>
              <a:rPr sz="1400" spc="30" dirty="0">
                <a:solidFill>
                  <a:srgbClr val="6F2F9F"/>
                </a:solidFill>
                <a:latin typeface="Arial"/>
                <a:cs typeface="Arial"/>
              </a:rPr>
              <a:t> </a:t>
            </a:r>
            <a:r>
              <a:rPr lang="fr-CA" sz="1400" dirty="0">
                <a:solidFill>
                  <a:srgbClr val="6F2F9F"/>
                </a:solidFill>
                <a:latin typeface="Arial"/>
                <a:cs typeface="Arial"/>
              </a:rPr>
              <a:t>la méthode de financement du </a:t>
            </a:r>
            <a:r>
              <a:rPr sz="1400" dirty="0" err="1">
                <a:solidFill>
                  <a:srgbClr val="6F2F9F"/>
                </a:solidFill>
                <a:latin typeface="Arial"/>
                <a:cs typeface="Arial"/>
              </a:rPr>
              <a:t>projet</a:t>
            </a:r>
            <a:r>
              <a:rPr sz="1400" spc="-10" dirty="0">
                <a:solidFill>
                  <a:srgbClr val="6F2F9F"/>
                </a:solidFill>
                <a:latin typeface="Arial"/>
                <a:cs typeface="Arial"/>
              </a:rPr>
              <a:t>.</a:t>
            </a:r>
            <a:endParaRPr sz="1400" dirty="0">
              <a:latin typeface="Arial"/>
              <a:cs typeface="Arial"/>
            </a:endParaRPr>
          </a:p>
          <a:p>
            <a:pPr marL="755015" indent="-285750">
              <a:lnSpc>
                <a:spcPct val="100000"/>
              </a:lnSpc>
              <a:buChar char="•"/>
              <a:tabLst>
                <a:tab pos="755015" algn="l"/>
              </a:tabLst>
            </a:pPr>
            <a:r>
              <a:rPr sz="1400" spc="-25" dirty="0">
                <a:solidFill>
                  <a:srgbClr val="6F2F9F"/>
                </a:solidFill>
                <a:latin typeface="Arial"/>
                <a:cs typeface="Arial"/>
              </a:rPr>
              <a:t>États</a:t>
            </a:r>
            <a:r>
              <a:rPr sz="1400" spc="5" dirty="0">
                <a:solidFill>
                  <a:srgbClr val="6F2F9F"/>
                </a:solidFill>
                <a:latin typeface="Arial"/>
                <a:cs typeface="Arial"/>
              </a:rPr>
              <a:t> </a:t>
            </a:r>
            <a:r>
              <a:rPr sz="1400" dirty="0">
                <a:solidFill>
                  <a:srgbClr val="6F2F9F"/>
                </a:solidFill>
                <a:latin typeface="Arial"/>
                <a:cs typeface="Arial"/>
              </a:rPr>
              <a:t>financiers</a:t>
            </a:r>
            <a:r>
              <a:rPr sz="1400" spc="20" dirty="0">
                <a:solidFill>
                  <a:srgbClr val="6F2F9F"/>
                </a:solidFill>
                <a:latin typeface="Arial"/>
                <a:cs typeface="Arial"/>
              </a:rPr>
              <a:t> </a:t>
            </a:r>
            <a:r>
              <a:rPr sz="1400" spc="65" dirty="0">
                <a:solidFill>
                  <a:srgbClr val="6F2F9F"/>
                </a:solidFill>
                <a:latin typeface="Arial"/>
                <a:cs typeface="Arial"/>
              </a:rPr>
              <a:t>de</a:t>
            </a:r>
            <a:r>
              <a:rPr sz="1400" spc="10" dirty="0">
                <a:solidFill>
                  <a:srgbClr val="6F2F9F"/>
                </a:solidFill>
                <a:latin typeface="Arial"/>
                <a:cs typeface="Arial"/>
              </a:rPr>
              <a:t> </a:t>
            </a:r>
            <a:r>
              <a:rPr sz="1400" dirty="0">
                <a:solidFill>
                  <a:srgbClr val="6F2F9F"/>
                </a:solidFill>
                <a:latin typeface="Arial"/>
                <a:cs typeface="Arial"/>
              </a:rPr>
              <a:t>la</a:t>
            </a:r>
            <a:r>
              <a:rPr sz="1400" spc="10" dirty="0">
                <a:solidFill>
                  <a:srgbClr val="6F2F9F"/>
                </a:solidFill>
                <a:latin typeface="Arial"/>
                <a:cs typeface="Arial"/>
              </a:rPr>
              <a:t> </a:t>
            </a:r>
            <a:r>
              <a:rPr sz="1400" dirty="0">
                <a:solidFill>
                  <a:srgbClr val="6F2F9F"/>
                </a:solidFill>
                <a:latin typeface="Arial"/>
                <a:cs typeface="Arial"/>
              </a:rPr>
              <a:t>société</a:t>
            </a:r>
            <a:r>
              <a:rPr sz="1400" spc="15" dirty="0">
                <a:solidFill>
                  <a:srgbClr val="6F2F9F"/>
                </a:solidFill>
                <a:latin typeface="Arial"/>
                <a:cs typeface="Arial"/>
              </a:rPr>
              <a:t> </a:t>
            </a:r>
            <a:r>
              <a:rPr sz="1400" dirty="0">
                <a:solidFill>
                  <a:srgbClr val="6F2F9F"/>
                </a:solidFill>
                <a:latin typeface="Arial"/>
                <a:cs typeface="Arial"/>
              </a:rPr>
              <a:t>présentant</a:t>
            </a:r>
            <a:r>
              <a:rPr sz="1400" spc="15" dirty="0">
                <a:solidFill>
                  <a:srgbClr val="6F2F9F"/>
                </a:solidFill>
                <a:latin typeface="Arial"/>
                <a:cs typeface="Arial"/>
              </a:rPr>
              <a:t> </a:t>
            </a:r>
            <a:r>
              <a:rPr sz="1400" dirty="0">
                <a:solidFill>
                  <a:srgbClr val="6F2F9F"/>
                </a:solidFill>
                <a:latin typeface="Arial"/>
                <a:cs typeface="Arial"/>
              </a:rPr>
              <a:t>la</a:t>
            </a:r>
            <a:r>
              <a:rPr sz="1400" spc="5" dirty="0">
                <a:solidFill>
                  <a:srgbClr val="6F2F9F"/>
                </a:solidFill>
                <a:latin typeface="Arial"/>
                <a:cs typeface="Arial"/>
              </a:rPr>
              <a:t> </a:t>
            </a:r>
            <a:r>
              <a:rPr sz="1400" spc="-10" dirty="0">
                <a:solidFill>
                  <a:srgbClr val="6F2F9F"/>
                </a:solidFill>
                <a:latin typeface="Arial"/>
                <a:cs typeface="Arial"/>
              </a:rPr>
              <a:t>demande.</a:t>
            </a:r>
            <a:endParaRPr sz="1400" dirty="0">
              <a:latin typeface="Arial"/>
              <a:cs typeface="Arial"/>
            </a:endParaRPr>
          </a:p>
          <a:p>
            <a:pPr marL="755015" marR="588010" indent="-285750">
              <a:lnSpc>
                <a:spcPts val="1660"/>
              </a:lnSpc>
              <a:spcBef>
                <a:spcPts val="70"/>
              </a:spcBef>
              <a:buChar char="•"/>
              <a:tabLst>
                <a:tab pos="755015" algn="l"/>
              </a:tabLst>
            </a:pPr>
            <a:r>
              <a:rPr sz="1400" dirty="0">
                <a:solidFill>
                  <a:srgbClr val="6F2F9F"/>
                </a:solidFill>
                <a:latin typeface="Arial"/>
                <a:cs typeface="Arial"/>
              </a:rPr>
              <a:t>Inclure</a:t>
            </a:r>
            <a:r>
              <a:rPr sz="1400" spc="85" dirty="0">
                <a:solidFill>
                  <a:srgbClr val="6F2F9F"/>
                </a:solidFill>
                <a:latin typeface="Arial"/>
                <a:cs typeface="Arial"/>
              </a:rPr>
              <a:t> </a:t>
            </a:r>
            <a:r>
              <a:rPr sz="1400" dirty="0">
                <a:solidFill>
                  <a:srgbClr val="6F2F9F"/>
                </a:solidFill>
                <a:latin typeface="Arial"/>
                <a:cs typeface="Arial"/>
              </a:rPr>
              <a:t>les</a:t>
            </a:r>
            <a:r>
              <a:rPr sz="1400" spc="100" dirty="0">
                <a:solidFill>
                  <a:srgbClr val="6F2F9F"/>
                </a:solidFill>
                <a:latin typeface="Arial"/>
                <a:cs typeface="Arial"/>
              </a:rPr>
              <a:t> </a:t>
            </a:r>
            <a:r>
              <a:rPr sz="1400" dirty="0">
                <a:solidFill>
                  <a:srgbClr val="6F2F9F"/>
                </a:solidFill>
                <a:latin typeface="Arial"/>
                <a:cs typeface="Arial"/>
              </a:rPr>
              <a:t>lettres</a:t>
            </a:r>
            <a:r>
              <a:rPr sz="1400" spc="85" dirty="0">
                <a:solidFill>
                  <a:srgbClr val="6F2F9F"/>
                </a:solidFill>
                <a:latin typeface="Arial"/>
                <a:cs typeface="Arial"/>
              </a:rPr>
              <a:t> </a:t>
            </a:r>
            <a:r>
              <a:rPr sz="1400" dirty="0">
                <a:solidFill>
                  <a:srgbClr val="6F2F9F"/>
                </a:solidFill>
                <a:latin typeface="Arial"/>
                <a:cs typeface="Arial"/>
              </a:rPr>
              <a:t>d’attribution</a:t>
            </a:r>
            <a:r>
              <a:rPr sz="1400" spc="75" dirty="0">
                <a:solidFill>
                  <a:srgbClr val="6F2F9F"/>
                </a:solidFill>
                <a:latin typeface="Arial"/>
                <a:cs typeface="Arial"/>
              </a:rPr>
              <a:t> </a:t>
            </a:r>
            <a:r>
              <a:rPr sz="1400" spc="65" dirty="0">
                <a:solidFill>
                  <a:srgbClr val="6F2F9F"/>
                </a:solidFill>
                <a:latin typeface="Arial"/>
                <a:cs typeface="Arial"/>
              </a:rPr>
              <a:t>de</a:t>
            </a:r>
            <a:r>
              <a:rPr sz="1400" spc="100" dirty="0">
                <a:solidFill>
                  <a:srgbClr val="6F2F9F"/>
                </a:solidFill>
                <a:latin typeface="Arial"/>
                <a:cs typeface="Arial"/>
              </a:rPr>
              <a:t> </a:t>
            </a:r>
            <a:r>
              <a:rPr sz="1400" dirty="0">
                <a:solidFill>
                  <a:srgbClr val="6F2F9F"/>
                </a:solidFill>
                <a:latin typeface="Arial"/>
                <a:cs typeface="Arial"/>
              </a:rPr>
              <a:t>tout</a:t>
            </a:r>
            <a:r>
              <a:rPr sz="1400" spc="80" dirty="0">
                <a:solidFill>
                  <a:srgbClr val="6F2F9F"/>
                </a:solidFill>
                <a:latin typeface="Arial"/>
                <a:cs typeface="Arial"/>
              </a:rPr>
              <a:t> </a:t>
            </a:r>
            <a:r>
              <a:rPr sz="1400" dirty="0">
                <a:solidFill>
                  <a:srgbClr val="6F2F9F"/>
                </a:solidFill>
                <a:latin typeface="Arial"/>
                <a:cs typeface="Arial"/>
              </a:rPr>
              <a:t>autre</a:t>
            </a:r>
            <a:r>
              <a:rPr sz="1400" spc="95" dirty="0">
                <a:solidFill>
                  <a:srgbClr val="6F2F9F"/>
                </a:solidFill>
                <a:latin typeface="Arial"/>
                <a:cs typeface="Arial"/>
              </a:rPr>
              <a:t> </a:t>
            </a:r>
            <a:r>
              <a:rPr sz="1400" dirty="0">
                <a:solidFill>
                  <a:srgbClr val="6F2F9F"/>
                </a:solidFill>
                <a:latin typeface="Arial"/>
                <a:cs typeface="Arial"/>
              </a:rPr>
              <a:t>financement</a:t>
            </a:r>
            <a:r>
              <a:rPr sz="1400" spc="110" dirty="0">
                <a:solidFill>
                  <a:srgbClr val="6F2F9F"/>
                </a:solidFill>
                <a:latin typeface="Arial"/>
                <a:cs typeface="Arial"/>
              </a:rPr>
              <a:t> </a:t>
            </a:r>
            <a:r>
              <a:rPr sz="1400" dirty="0">
                <a:solidFill>
                  <a:srgbClr val="6F2F9F"/>
                </a:solidFill>
                <a:latin typeface="Arial"/>
                <a:cs typeface="Arial"/>
              </a:rPr>
              <a:t>gouvernemental</a:t>
            </a:r>
            <a:r>
              <a:rPr sz="1400" spc="125" dirty="0">
                <a:solidFill>
                  <a:srgbClr val="6F2F9F"/>
                </a:solidFill>
                <a:latin typeface="Arial"/>
                <a:cs typeface="Arial"/>
              </a:rPr>
              <a:t> </a:t>
            </a:r>
            <a:r>
              <a:rPr sz="1400" spc="55" dirty="0">
                <a:solidFill>
                  <a:srgbClr val="6F2F9F"/>
                </a:solidFill>
                <a:latin typeface="Arial"/>
                <a:cs typeface="Arial"/>
              </a:rPr>
              <a:t>qui</a:t>
            </a:r>
            <a:r>
              <a:rPr sz="1400" spc="100" dirty="0">
                <a:solidFill>
                  <a:srgbClr val="6F2F9F"/>
                </a:solidFill>
                <a:latin typeface="Arial"/>
                <a:cs typeface="Arial"/>
              </a:rPr>
              <a:t> </a:t>
            </a:r>
            <a:r>
              <a:rPr sz="1400" spc="-10" dirty="0">
                <a:solidFill>
                  <a:srgbClr val="6F2F9F"/>
                </a:solidFill>
                <a:latin typeface="Arial"/>
                <a:cs typeface="Arial"/>
              </a:rPr>
              <a:t>sera</a:t>
            </a:r>
            <a:r>
              <a:rPr sz="1400" spc="105" dirty="0">
                <a:solidFill>
                  <a:srgbClr val="6F2F9F"/>
                </a:solidFill>
                <a:latin typeface="Arial"/>
                <a:cs typeface="Arial"/>
              </a:rPr>
              <a:t> </a:t>
            </a:r>
            <a:r>
              <a:rPr sz="1400" dirty="0">
                <a:solidFill>
                  <a:srgbClr val="6F2F9F"/>
                </a:solidFill>
                <a:latin typeface="Arial"/>
                <a:cs typeface="Arial"/>
              </a:rPr>
              <a:t>utilisé</a:t>
            </a:r>
            <a:r>
              <a:rPr sz="1400" spc="105" dirty="0">
                <a:solidFill>
                  <a:srgbClr val="6F2F9F"/>
                </a:solidFill>
                <a:latin typeface="Arial"/>
                <a:cs typeface="Arial"/>
              </a:rPr>
              <a:t> </a:t>
            </a:r>
            <a:r>
              <a:rPr sz="1400" spc="55" dirty="0">
                <a:solidFill>
                  <a:srgbClr val="6F2F9F"/>
                </a:solidFill>
                <a:latin typeface="Arial"/>
                <a:cs typeface="Arial"/>
              </a:rPr>
              <a:t>pour</a:t>
            </a:r>
            <a:r>
              <a:rPr sz="1400" spc="90" dirty="0">
                <a:solidFill>
                  <a:srgbClr val="6F2F9F"/>
                </a:solidFill>
                <a:latin typeface="Arial"/>
                <a:cs typeface="Arial"/>
              </a:rPr>
              <a:t> </a:t>
            </a:r>
            <a:r>
              <a:rPr sz="1400" dirty="0">
                <a:solidFill>
                  <a:srgbClr val="6F2F9F"/>
                </a:solidFill>
                <a:latin typeface="Arial"/>
                <a:cs typeface="Arial"/>
              </a:rPr>
              <a:t>défrayer</a:t>
            </a:r>
            <a:r>
              <a:rPr sz="1400" spc="110" dirty="0">
                <a:solidFill>
                  <a:srgbClr val="6F2F9F"/>
                </a:solidFill>
                <a:latin typeface="Arial"/>
                <a:cs typeface="Arial"/>
              </a:rPr>
              <a:t> </a:t>
            </a:r>
            <a:r>
              <a:rPr sz="1400" dirty="0">
                <a:solidFill>
                  <a:srgbClr val="6F2F9F"/>
                </a:solidFill>
                <a:latin typeface="Arial"/>
                <a:cs typeface="Arial"/>
              </a:rPr>
              <a:t>les</a:t>
            </a:r>
            <a:r>
              <a:rPr sz="1400" spc="100" dirty="0">
                <a:solidFill>
                  <a:srgbClr val="6F2F9F"/>
                </a:solidFill>
                <a:latin typeface="Arial"/>
                <a:cs typeface="Arial"/>
              </a:rPr>
              <a:t> </a:t>
            </a:r>
            <a:r>
              <a:rPr sz="1400" dirty="0">
                <a:solidFill>
                  <a:srgbClr val="6F2F9F"/>
                </a:solidFill>
                <a:latin typeface="Arial"/>
                <a:cs typeface="Arial"/>
              </a:rPr>
              <a:t>contributions</a:t>
            </a:r>
            <a:r>
              <a:rPr sz="1400" spc="95" dirty="0">
                <a:solidFill>
                  <a:srgbClr val="6F2F9F"/>
                </a:solidFill>
                <a:latin typeface="Arial"/>
                <a:cs typeface="Arial"/>
              </a:rPr>
              <a:t> </a:t>
            </a:r>
            <a:r>
              <a:rPr sz="1400" spc="-25" dirty="0">
                <a:solidFill>
                  <a:srgbClr val="6F2F9F"/>
                </a:solidFill>
                <a:latin typeface="Arial"/>
                <a:cs typeface="Arial"/>
              </a:rPr>
              <a:t>en </a:t>
            </a:r>
            <a:r>
              <a:rPr sz="1400" dirty="0">
                <a:solidFill>
                  <a:srgbClr val="6F2F9F"/>
                </a:solidFill>
                <a:latin typeface="Arial"/>
                <a:cs typeface="Arial"/>
              </a:rPr>
              <a:t>espèces</a:t>
            </a:r>
            <a:r>
              <a:rPr sz="1400" spc="-30" dirty="0">
                <a:solidFill>
                  <a:srgbClr val="6F2F9F"/>
                </a:solidFill>
                <a:latin typeface="Arial"/>
                <a:cs typeface="Arial"/>
              </a:rPr>
              <a:t> </a:t>
            </a:r>
            <a:r>
              <a:rPr sz="1400" dirty="0">
                <a:solidFill>
                  <a:srgbClr val="6F2F9F"/>
                </a:solidFill>
                <a:latin typeface="Arial"/>
                <a:cs typeface="Arial"/>
              </a:rPr>
              <a:t>aux</a:t>
            </a:r>
            <a:r>
              <a:rPr sz="1400" spc="-25" dirty="0">
                <a:solidFill>
                  <a:srgbClr val="6F2F9F"/>
                </a:solidFill>
                <a:latin typeface="Arial"/>
                <a:cs typeface="Arial"/>
              </a:rPr>
              <a:t> </a:t>
            </a:r>
            <a:r>
              <a:rPr sz="1400" dirty="0">
                <a:solidFill>
                  <a:srgbClr val="6F2F9F"/>
                </a:solidFill>
                <a:latin typeface="Arial"/>
                <a:cs typeface="Arial"/>
              </a:rPr>
              <a:t>coûts</a:t>
            </a:r>
            <a:r>
              <a:rPr sz="1400" spc="-40" dirty="0">
                <a:solidFill>
                  <a:srgbClr val="6F2F9F"/>
                </a:solidFill>
                <a:latin typeface="Arial"/>
                <a:cs typeface="Arial"/>
              </a:rPr>
              <a:t> </a:t>
            </a:r>
            <a:r>
              <a:rPr sz="1400" spc="65" dirty="0">
                <a:solidFill>
                  <a:srgbClr val="6F2F9F"/>
                </a:solidFill>
                <a:latin typeface="Arial"/>
                <a:cs typeface="Arial"/>
              </a:rPr>
              <a:t>du</a:t>
            </a:r>
            <a:r>
              <a:rPr sz="1400" spc="-45" dirty="0">
                <a:solidFill>
                  <a:srgbClr val="6F2F9F"/>
                </a:solidFill>
                <a:latin typeface="Arial"/>
                <a:cs typeface="Arial"/>
              </a:rPr>
              <a:t> </a:t>
            </a:r>
            <a:r>
              <a:rPr sz="1400" spc="-10" dirty="0">
                <a:solidFill>
                  <a:srgbClr val="6F2F9F"/>
                </a:solidFill>
                <a:latin typeface="Arial"/>
                <a:cs typeface="Arial"/>
              </a:rPr>
              <a:t>projet.</a:t>
            </a:r>
            <a:endParaRPr sz="1400" dirty="0">
              <a:latin typeface="Arial"/>
              <a:cs typeface="Arial"/>
            </a:endParaRPr>
          </a:p>
        </p:txBody>
      </p:sp>
      <p:sp>
        <p:nvSpPr>
          <p:cNvPr id="19" name="object 19"/>
          <p:cNvSpPr txBox="1">
            <a:spLocks noGrp="1"/>
          </p:cNvSpPr>
          <p:nvPr>
            <p:ph type="sldNum" sz="quarter" idx="7"/>
          </p:nvPr>
        </p:nvSpPr>
        <p:spPr>
          <a:prstGeom prst="rect">
            <a:avLst/>
          </a:prstGeom>
        </p:spPr>
        <p:txBody>
          <a:bodyPr vert="horz" wrap="square" lIns="0" tIns="0" rIns="0" bIns="0" rtlCol="0">
            <a:spAutoFit/>
          </a:bodyPr>
          <a:lstStyle/>
          <a:p>
            <a:pPr marL="38100">
              <a:lnSpc>
                <a:spcPts val="1240"/>
              </a:lnSpc>
            </a:pPr>
            <a:fld id="{81D60167-4931-47E6-BA6A-407CBD079E47}" type="slidenum">
              <a:rPr spc="-25" dirty="0"/>
              <a:t>2</a:t>
            </a:fld>
            <a:endParaRPr spc="-25" dirty="0"/>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22541" y="1249987"/>
            <a:ext cx="11005185" cy="4506595"/>
          </a:xfrm>
          <a:prstGeom prst="rect">
            <a:avLst/>
          </a:prstGeom>
        </p:spPr>
        <p:txBody>
          <a:bodyPr vert="horz" wrap="square" lIns="0" tIns="12065" rIns="0" bIns="0" rtlCol="0">
            <a:spAutoFit/>
          </a:bodyPr>
          <a:lstStyle/>
          <a:p>
            <a:pPr marL="12700" marR="256540">
              <a:lnSpc>
                <a:spcPct val="100000"/>
              </a:lnSpc>
              <a:spcBef>
                <a:spcPts val="95"/>
              </a:spcBef>
            </a:pPr>
            <a:r>
              <a:rPr sz="1400" b="1" dirty="0">
                <a:solidFill>
                  <a:srgbClr val="6F2FA0"/>
                </a:solidFill>
                <a:latin typeface="Calibri"/>
                <a:cs typeface="Calibri"/>
              </a:rPr>
              <a:t>NGen</a:t>
            </a:r>
            <a:r>
              <a:rPr sz="1400" b="1" spc="-25" dirty="0">
                <a:solidFill>
                  <a:srgbClr val="6F2FA0"/>
                </a:solidFill>
                <a:latin typeface="Calibri"/>
                <a:cs typeface="Calibri"/>
              </a:rPr>
              <a:t> </a:t>
            </a:r>
            <a:r>
              <a:rPr sz="1400" b="1" spc="-10" dirty="0">
                <a:solidFill>
                  <a:srgbClr val="6F2FA0"/>
                </a:solidFill>
                <a:latin typeface="Calibri"/>
                <a:cs typeface="Calibri"/>
              </a:rPr>
              <a:t>entreprendra</a:t>
            </a:r>
            <a:r>
              <a:rPr sz="1400" b="1" spc="-35" dirty="0">
                <a:solidFill>
                  <a:srgbClr val="6F2FA0"/>
                </a:solidFill>
                <a:latin typeface="Calibri"/>
                <a:cs typeface="Calibri"/>
              </a:rPr>
              <a:t> </a:t>
            </a:r>
            <a:r>
              <a:rPr sz="1400" b="1" dirty="0">
                <a:solidFill>
                  <a:srgbClr val="6F2FA0"/>
                </a:solidFill>
                <a:latin typeface="Calibri"/>
                <a:cs typeface="Calibri"/>
              </a:rPr>
              <a:t>une</a:t>
            </a:r>
            <a:r>
              <a:rPr sz="1400" b="1" spc="-30" dirty="0">
                <a:solidFill>
                  <a:srgbClr val="6F2FA0"/>
                </a:solidFill>
                <a:latin typeface="Calibri"/>
                <a:cs typeface="Calibri"/>
              </a:rPr>
              <a:t> </a:t>
            </a:r>
            <a:r>
              <a:rPr sz="1400" b="1" spc="-10" dirty="0">
                <a:solidFill>
                  <a:srgbClr val="6F2FA0"/>
                </a:solidFill>
                <a:latin typeface="Calibri"/>
                <a:cs typeface="Calibri"/>
              </a:rPr>
              <a:t>évaluation</a:t>
            </a:r>
            <a:r>
              <a:rPr sz="1400" b="1" spc="-20" dirty="0">
                <a:solidFill>
                  <a:srgbClr val="6F2FA0"/>
                </a:solidFill>
                <a:latin typeface="Calibri"/>
                <a:cs typeface="Calibri"/>
              </a:rPr>
              <a:t> </a:t>
            </a:r>
            <a:r>
              <a:rPr sz="1400" b="1" spc="-10" dirty="0">
                <a:solidFill>
                  <a:srgbClr val="6F2FA0"/>
                </a:solidFill>
                <a:latin typeface="Calibri"/>
                <a:cs typeface="Calibri"/>
              </a:rPr>
              <a:t>financière</a:t>
            </a:r>
            <a:r>
              <a:rPr sz="1400" b="1" spc="-25" dirty="0">
                <a:solidFill>
                  <a:srgbClr val="6F2FA0"/>
                </a:solidFill>
                <a:latin typeface="Calibri"/>
                <a:cs typeface="Calibri"/>
              </a:rPr>
              <a:t> </a:t>
            </a:r>
            <a:r>
              <a:rPr sz="1400" b="1" dirty="0">
                <a:solidFill>
                  <a:srgbClr val="6F2FA0"/>
                </a:solidFill>
                <a:latin typeface="Calibri"/>
                <a:cs typeface="Calibri"/>
              </a:rPr>
              <a:t>de</a:t>
            </a:r>
            <a:r>
              <a:rPr sz="1400" b="1" spc="-35" dirty="0">
                <a:solidFill>
                  <a:srgbClr val="6F2FA0"/>
                </a:solidFill>
                <a:latin typeface="Calibri"/>
                <a:cs typeface="Calibri"/>
              </a:rPr>
              <a:t> </a:t>
            </a:r>
            <a:r>
              <a:rPr sz="1400" b="1" dirty="0">
                <a:solidFill>
                  <a:srgbClr val="6F2FA0"/>
                </a:solidFill>
                <a:latin typeface="Calibri"/>
                <a:cs typeface="Calibri"/>
              </a:rPr>
              <a:t>chaque</a:t>
            </a:r>
            <a:r>
              <a:rPr sz="1400" b="1" spc="-35" dirty="0">
                <a:solidFill>
                  <a:srgbClr val="6F2FA0"/>
                </a:solidFill>
                <a:latin typeface="Calibri"/>
                <a:cs typeface="Calibri"/>
              </a:rPr>
              <a:t> </a:t>
            </a:r>
            <a:r>
              <a:rPr sz="1400" b="1" dirty="0">
                <a:solidFill>
                  <a:srgbClr val="6F2FA0"/>
                </a:solidFill>
                <a:latin typeface="Calibri"/>
                <a:cs typeface="Calibri"/>
              </a:rPr>
              <a:t>membre</a:t>
            </a:r>
            <a:r>
              <a:rPr sz="1400" b="1" spc="-40" dirty="0">
                <a:solidFill>
                  <a:srgbClr val="6F2FA0"/>
                </a:solidFill>
                <a:latin typeface="Calibri"/>
                <a:cs typeface="Calibri"/>
              </a:rPr>
              <a:t> </a:t>
            </a:r>
            <a:r>
              <a:rPr sz="1400" b="1" spc="-10" dirty="0">
                <a:solidFill>
                  <a:srgbClr val="6F2FA0"/>
                </a:solidFill>
                <a:latin typeface="Calibri"/>
                <a:cs typeface="Calibri"/>
              </a:rPr>
              <a:t>participant </a:t>
            </a:r>
            <a:r>
              <a:rPr sz="1400" b="1" dirty="0">
                <a:solidFill>
                  <a:srgbClr val="6F2FA0"/>
                </a:solidFill>
                <a:latin typeface="Calibri"/>
                <a:cs typeface="Calibri"/>
              </a:rPr>
              <a:t>pour</a:t>
            </a:r>
            <a:r>
              <a:rPr sz="1400" b="1" spc="-30" dirty="0">
                <a:solidFill>
                  <a:srgbClr val="6F2FA0"/>
                </a:solidFill>
                <a:latin typeface="Calibri"/>
                <a:cs typeface="Calibri"/>
              </a:rPr>
              <a:t> </a:t>
            </a:r>
            <a:r>
              <a:rPr sz="1400" b="1" dirty="0">
                <a:solidFill>
                  <a:srgbClr val="6F2FA0"/>
                </a:solidFill>
                <a:latin typeface="Calibri"/>
                <a:cs typeface="Calibri"/>
              </a:rPr>
              <a:t>vérifier</a:t>
            </a:r>
            <a:r>
              <a:rPr sz="1400" b="1" spc="-20" dirty="0">
                <a:solidFill>
                  <a:srgbClr val="6F2FA0"/>
                </a:solidFill>
                <a:latin typeface="Calibri"/>
                <a:cs typeface="Calibri"/>
              </a:rPr>
              <a:t> </a:t>
            </a:r>
            <a:r>
              <a:rPr sz="1400" b="1" dirty="0">
                <a:solidFill>
                  <a:srgbClr val="6F2FA0"/>
                </a:solidFill>
                <a:latin typeface="Calibri"/>
                <a:cs typeface="Calibri"/>
              </a:rPr>
              <a:t>s’il</a:t>
            </a:r>
            <a:r>
              <a:rPr sz="1400" b="1" spc="-10" dirty="0">
                <a:solidFill>
                  <a:srgbClr val="6F2FA0"/>
                </a:solidFill>
                <a:latin typeface="Calibri"/>
                <a:cs typeface="Calibri"/>
              </a:rPr>
              <a:t> </a:t>
            </a:r>
            <a:r>
              <a:rPr sz="1400" b="1" dirty="0">
                <a:solidFill>
                  <a:srgbClr val="6F2FA0"/>
                </a:solidFill>
                <a:latin typeface="Calibri"/>
                <a:cs typeface="Calibri"/>
              </a:rPr>
              <a:t>peut</a:t>
            </a:r>
            <a:r>
              <a:rPr sz="1400" b="1" spc="-30" dirty="0">
                <a:solidFill>
                  <a:srgbClr val="6F2FA0"/>
                </a:solidFill>
                <a:latin typeface="Calibri"/>
                <a:cs typeface="Calibri"/>
              </a:rPr>
              <a:t> </a:t>
            </a:r>
            <a:r>
              <a:rPr sz="1400" b="1" dirty="0">
                <a:solidFill>
                  <a:srgbClr val="6F2FA0"/>
                </a:solidFill>
                <a:latin typeface="Calibri"/>
                <a:cs typeface="Calibri"/>
              </a:rPr>
              <a:t>soutenir</a:t>
            </a:r>
            <a:r>
              <a:rPr sz="1400" b="1" spc="-15" dirty="0">
                <a:solidFill>
                  <a:srgbClr val="6F2FA0"/>
                </a:solidFill>
                <a:latin typeface="Calibri"/>
                <a:cs typeface="Calibri"/>
              </a:rPr>
              <a:t> </a:t>
            </a:r>
            <a:r>
              <a:rPr sz="1400" b="1" dirty="0">
                <a:solidFill>
                  <a:srgbClr val="6F2FA0"/>
                </a:solidFill>
                <a:latin typeface="Calibri"/>
                <a:cs typeface="Calibri"/>
              </a:rPr>
              <a:t>son</a:t>
            </a:r>
            <a:r>
              <a:rPr sz="1400" b="1" spc="-20" dirty="0">
                <a:solidFill>
                  <a:srgbClr val="6F2FA0"/>
                </a:solidFill>
                <a:latin typeface="Calibri"/>
                <a:cs typeface="Calibri"/>
              </a:rPr>
              <a:t> </a:t>
            </a:r>
            <a:r>
              <a:rPr sz="1400" b="1" spc="-10" dirty="0">
                <a:solidFill>
                  <a:srgbClr val="6F2FA0"/>
                </a:solidFill>
                <a:latin typeface="Calibri"/>
                <a:cs typeface="Calibri"/>
              </a:rPr>
              <a:t>engagement</a:t>
            </a:r>
            <a:r>
              <a:rPr sz="1400" b="1" spc="-30" dirty="0">
                <a:solidFill>
                  <a:srgbClr val="6F2FA0"/>
                </a:solidFill>
                <a:latin typeface="Calibri"/>
                <a:cs typeface="Calibri"/>
              </a:rPr>
              <a:t> </a:t>
            </a:r>
            <a:r>
              <a:rPr sz="1400" b="1" spc="-10" dirty="0">
                <a:solidFill>
                  <a:srgbClr val="6F2FA0"/>
                </a:solidFill>
                <a:latin typeface="Calibri"/>
                <a:cs typeface="Calibri"/>
              </a:rPr>
              <a:t>envers</a:t>
            </a:r>
            <a:r>
              <a:rPr sz="1400" b="1" spc="-25" dirty="0">
                <a:solidFill>
                  <a:srgbClr val="6F2FA0"/>
                </a:solidFill>
                <a:latin typeface="Calibri"/>
                <a:cs typeface="Calibri"/>
              </a:rPr>
              <a:t> </a:t>
            </a:r>
            <a:r>
              <a:rPr sz="1400" b="1" dirty="0">
                <a:solidFill>
                  <a:srgbClr val="6F2FA0"/>
                </a:solidFill>
                <a:latin typeface="Calibri"/>
                <a:cs typeface="Calibri"/>
              </a:rPr>
              <a:t>le</a:t>
            </a:r>
            <a:r>
              <a:rPr sz="1400" b="1" spc="15" dirty="0">
                <a:solidFill>
                  <a:srgbClr val="6F2FA0"/>
                </a:solidFill>
                <a:latin typeface="Calibri"/>
                <a:cs typeface="Calibri"/>
              </a:rPr>
              <a:t> </a:t>
            </a:r>
            <a:r>
              <a:rPr sz="1400" b="1" dirty="0">
                <a:solidFill>
                  <a:srgbClr val="6F2FA0"/>
                </a:solidFill>
                <a:latin typeface="Calibri"/>
                <a:cs typeface="Calibri"/>
              </a:rPr>
              <a:t>projet</a:t>
            </a:r>
            <a:r>
              <a:rPr sz="1400" b="1" spc="-20" dirty="0">
                <a:solidFill>
                  <a:srgbClr val="6F2FA0"/>
                </a:solidFill>
                <a:latin typeface="Calibri"/>
                <a:cs typeface="Calibri"/>
              </a:rPr>
              <a:t> pour </a:t>
            </a:r>
            <a:r>
              <a:rPr sz="1400" b="1" dirty="0">
                <a:solidFill>
                  <a:srgbClr val="6F2FA0"/>
                </a:solidFill>
                <a:latin typeface="Calibri"/>
                <a:cs typeface="Calibri"/>
              </a:rPr>
              <a:t>toute</a:t>
            </a:r>
            <a:r>
              <a:rPr sz="1400" b="1" spc="-40" dirty="0">
                <a:solidFill>
                  <a:srgbClr val="6F2FA0"/>
                </a:solidFill>
                <a:latin typeface="Calibri"/>
                <a:cs typeface="Calibri"/>
              </a:rPr>
              <a:t> </a:t>
            </a:r>
            <a:r>
              <a:rPr sz="1400" b="1" dirty="0">
                <a:solidFill>
                  <a:srgbClr val="6F2FA0"/>
                </a:solidFill>
                <a:latin typeface="Calibri"/>
                <a:cs typeface="Calibri"/>
              </a:rPr>
              <a:t>la</a:t>
            </a:r>
            <a:r>
              <a:rPr sz="1400" b="1" spc="-30" dirty="0">
                <a:solidFill>
                  <a:srgbClr val="6F2FA0"/>
                </a:solidFill>
                <a:latin typeface="Calibri"/>
                <a:cs typeface="Calibri"/>
              </a:rPr>
              <a:t> </a:t>
            </a:r>
            <a:r>
              <a:rPr sz="1400" b="1" dirty="0">
                <a:solidFill>
                  <a:srgbClr val="6F2FA0"/>
                </a:solidFill>
                <a:latin typeface="Calibri"/>
                <a:cs typeface="Calibri"/>
              </a:rPr>
              <a:t>durée</a:t>
            </a:r>
            <a:r>
              <a:rPr sz="1400" b="1" spc="-40" dirty="0">
                <a:solidFill>
                  <a:srgbClr val="6F2FA0"/>
                </a:solidFill>
                <a:latin typeface="Calibri"/>
                <a:cs typeface="Calibri"/>
              </a:rPr>
              <a:t> </a:t>
            </a:r>
            <a:r>
              <a:rPr sz="1400" b="1" dirty="0">
                <a:solidFill>
                  <a:srgbClr val="6F2FA0"/>
                </a:solidFill>
                <a:latin typeface="Calibri"/>
                <a:cs typeface="Calibri"/>
              </a:rPr>
              <a:t>du</a:t>
            </a:r>
            <a:r>
              <a:rPr sz="1400" b="1" spc="-35" dirty="0">
                <a:solidFill>
                  <a:srgbClr val="6F2FA0"/>
                </a:solidFill>
                <a:latin typeface="Calibri"/>
                <a:cs typeface="Calibri"/>
              </a:rPr>
              <a:t> </a:t>
            </a:r>
            <a:r>
              <a:rPr sz="1400" b="1" dirty="0">
                <a:solidFill>
                  <a:srgbClr val="6F2FA0"/>
                </a:solidFill>
                <a:latin typeface="Calibri"/>
                <a:cs typeface="Calibri"/>
              </a:rPr>
              <a:t>projet.</a:t>
            </a:r>
            <a:r>
              <a:rPr sz="1400" b="1" spc="-25" dirty="0">
                <a:solidFill>
                  <a:srgbClr val="6F2FA0"/>
                </a:solidFill>
                <a:latin typeface="Calibri"/>
                <a:cs typeface="Calibri"/>
              </a:rPr>
              <a:t> </a:t>
            </a:r>
            <a:r>
              <a:rPr sz="1400" b="1" dirty="0">
                <a:solidFill>
                  <a:srgbClr val="6F2FA0"/>
                </a:solidFill>
                <a:latin typeface="Calibri"/>
                <a:cs typeface="Calibri"/>
              </a:rPr>
              <a:t>À</a:t>
            </a:r>
            <a:r>
              <a:rPr sz="1400" b="1" spc="-35" dirty="0">
                <a:solidFill>
                  <a:srgbClr val="6F2FA0"/>
                </a:solidFill>
                <a:latin typeface="Calibri"/>
                <a:cs typeface="Calibri"/>
              </a:rPr>
              <a:t> </a:t>
            </a:r>
            <a:r>
              <a:rPr sz="1400" b="1" dirty="0">
                <a:solidFill>
                  <a:srgbClr val="6F2FA0"/>
                </a:solidFill>
                <a:latin typeface="Calibri"/>
                <a:cs typeface="Calibri"/>
              </a:rPr>
              <a:t>cette</a:t>
            </a:r>
            <a:r>
              <a:rPr sz="1400" b="1" spc="-30" dirty="0">
                <a:solidFill>
                  <a:srgbClr val="6F2FA0"/>
                </a:solidFill>
                <a:latin typeface="Calibri"/>
                <a:cs typeface="Calibri"/>
              </a:rPr>
              <a:t> </a:t>
            </a:r>
            <a:r>
              <a:rPr sz="1400" b="1" dirty="0">
                <a:solidFill>
                  <a:srgbClr val="6F2FA0"/>
                </a:solidFill>
                <a:latin typeface="Calibri"/>
                <a:cs typeface="Calibri"/>
              </a:rPr>
              <a:t>fin,</a:t>
            </a:r>
            <a:r>
              <a:rPr sz="1400" b="1" spc="-35" dirty="0">
                <a:solidFill>
                  <a:srgbClr val="6F2FA0"/>
                </a:solidFill>
                <a:latin typeface="Calibri"/>
                <a:cs typeface="Calibri"/>
              </a:rPr>
              <a:t> </a:t>
            </a:r>
            <a:r>
              <a:rPr sz="1400" b="1" dirty="0">
                <a:solidFill>
                  <a:srgbClr val="6F2FA0"/>
                </a:solidFill>
                <a:latin typeface="Calibri"/>
                <a:cs typeface="Calibri"/>
              </a:rPr>
              <a:t>et</a:t>
            </a:r>
            <a:r>
              <a:rPr sz="1400" b="1" spc="-30" dirty="0">
                <a:solidFill>
                  <a:srgbClr val="6F2FA0"/>
                </a:solidFill>
                <a:latin typeface="Calibri"/>
                <a:cs typeface="Calibri"/>
              </a:rPr>
              <a:t> </a:t>
            </a:r>
            <a:r>
              <a:rPr sz="1400" b="1" dirty="0">
                <a:solidFill>
                  <a:srgbClr val="6F2FA0"/>
                </a:solidFill>
                <a:latin typeface="Calibri"/>
                <a:cs typeface="Calibri"/>
              </a:rPr>
              <a:t>en</a:t>
            </a:r>
            <a:r>
              <a:rPr sz="1400" b="1" spc="-35" dirty="0">
                <a:solidFill>
                  <a:srgbClr val="6F2FA0"/>
                </a:solidFill>
                <a:latin typeface="Calibri"/>
                <a:cs typeface="Calibri"/>
              </a:rPr>
              <a:t> </a:t>
            </a:r>
            <a:r>
              <a:rPr sz="1400" b="1" dirty="0">
                <a:solidFill>
                  <a:srgbClr val="6F2FA0"/>
                </a:solidFill>
                <a:latin typeface="Calibri"/>
                <a:cs typeface="Calibri"/>
              </a:rPr>
              <a:t>fonction</a:t>
            </a:r>
            <a:r>
              <a:rPr sz="1400" b="1" spc="-30" dirty="0">
                <a:solidFill>
                  <a:srgbClr val="6F2FA0"/>
                </a:solidFill>
                <a:latin typeface="Calibri"/>
                <a:cs typeface="Calibri"/>
              </a:rPr>
              <a:t> </a:t>
            </a:r>
            <a:r>
              <a:rPr sz="1400" b="1" dirty="0">
                <a:solidFill>
                  <a:srgbClr val="6F2FA0"/>
                </a:solidFill>
                <a:latin typeface="Calibri"/>
                <a:cs typeface="Calibri"/>
              </a:rPr>
              <a:t>de</a:t>
            </a:r>
            <a:r>
              <a:rPr sz="1400" b="1" spc="-40" dirty="0">
                <a:solidFill>
                  <a:srgbClr val="6F2FA0"/>
                </a:solidFill>
                <a:latin typeface="Calibri"/>
                <a:cs typeface="Calibri"/>
              </a:rPr>
              <a:t> </a:t>
            </a:r>
            <a:r>
              <a:rPr sz="1400" b="1" dirty="0">
                <a:solidFill>
                  <a:srgbClr val="6F2FA0"/>
                </a:solidFill>
                <a:latin typeface="Calibri"/>
                <a:cs typeface="Calibri"/>
              </a:rPr>
              <a:t>la</a:t>
            </a:r>
            <a:r>
              <a:rPr sz="1400" b="1" spc="-30" dirty="0">
                <a:solidFill>
                  <a:srgbClr val="6F2FA0"/>
                </a:solidFill>
                <a:latin typeface="Calibri"/>
                <a:cs typeface="Calibri"/>
              </a:rPr>
              <a:t> </a:t>
            </a:r>
            <a:r>
              <a:rPr sz="1400" b="1" dirty="0">
                <a:solidFill>
                  <a:srgbClr val="6F2FA0"/>
                </a:solidFill>
                <a:latin typeface="Calibri"/>
                <a:cs typeface="Calibri"/>
              </a:rPr>
              <a:t>valeur</a:t>
            </a:r>
            <a:r>
              <a:rPr sz="1400" b="1" spc="-30" dirty="0">
                <a:solidFill>
                  <a:srgbClr val="6F2FA0"/>
                </a:solidFill>
                <a:latin typeface="Calibri"/>
                <a:cs typeface="Calibri"/>
              </a:rPr>
              <a:t> </a:t>
            </a:r>
            <a:r>
              <a:rPr sz="1400" b="1" dirty="0">
                <a:solidFill>
                  <a:srgbClr val="6F2FA0"/>
                </a:solidFill>
                <a:latin typeface="Calibri"/>
                <a:cs typeface="Calibri"/>
              </a:rPr>
              <a:t>des</a:t>
            </a:r>
            <a:r>
              <a:rPr sz="1400" b="1" spc="-30" dirty="0">
                <a:solidFill>
                  <a:srgbClr val="6F2FA0"/>
                </a:solidFill>
                <a:latin typeface="Calibri"/>
                <a:cs typeface="Calibri"/>
              </a:rPr>
              <a:t> </a:t>
            </a:r>
            <a:r>
              <a:rPr sz="1400" b="1" dirty="0">
                <a:solidFill>
                  <a:srgbClr val="6F2FA0"/>
                </a:solidFill>
                <a:latin typeface="Calibri"/>
                <a:cs typeface="Calibri"/>
              </a:rPr>
              <a:t>coûts</a:t>
            </a:r>
            <a:r>
              <a:rPr sz="1400" b="1" spc="-30" dirty="0">
                <a:solidFill>
                  <a:srgbClr val="6F2FA0"/>
                </a:solidFill>
                <a:latin typeface="Calibri"/>
                <a:cs typeface="Calibri"/>
              </a:rPr>
              <a:t> </a:t>
            </a:r>
            <a:r>
              <a:rPr sz="1400" b="1" dirty="0">
                <a:solidFill>
                  <a:srgbClr val="6F2FA0"/>
                </a:solidFill>
                <a:latin typeface="Calibri"/>
                <a:cs typeface="Calibri"/>
              </a:rPr>
              <a:t>totaux</a:t>
            </a:r>
            <a:r>
              <a:rPr sz="1400" b="1" spc="-45" dirty="0">
                <a:solidFill>
                  <a:srgbClr val="6F2FA0"/>
                </a:solidFill>
                <a:latin typeface="Calibri"/>
                <a:cs typeface="Calibri"/>
              </a:rPr>
              <a:t> </a:t>
            </a:r>
            <a:r>
              <a:rPr sz="1400" b="1" dirty="0">
                <a:solidFill>
                  <a:srgbClr val="6F2FA0"/>
                </a:solidFill>
                <a:latin typeface="Calibri"/>
                <a:cs typeface="Calibri"/>
              </a:rPr>
              <a:t>du</a:t>
            </a:r>
            <a:r>
              <a:rPr sz="1400" b="1" spc="-35" dirty="0">
                <a:solidFill>
                  <a:srgbClr val="6F2FA0"/>
                </a:solidFill>
                <a:latin typeface="Calibri"/>
                <a:cs typeface="Calibri"/>
              </a:rPr>
              <a:t> </a:t>
            </a:r>
            <a:r>
              <a:rPr sz="1400" b="1" dirty="0">
                <a:solidFill>
                  <a:srgbClr val="6F2FA0"/>
                </a:solidFill>
                <a:latin typeface="Calibri"/>
                <a:cs typeface="Calibri"/>
              </a:rPr>
              <a:t>projet,</a:t>
            </a:r>
            <a:r>
              <a:rPr sz="1400" b="1" spc="-25" dirty="0">
                <a:solidFill>
                  <a:srgbClr val="6F2FA0"/>
                </a:solidFill>
                <a:latin typeface="Calibri"/>
                <a:cs typeface="Calibri"/>
              </a:rPr>
              <a:t> </a:t>
            </a:r>
            <a:r>
              <a:rPr sz="1400" b="1" dirty="0">
                <a:solidFill>
                  <a:srgbClr val="6F2FA0"/>
                </a:solidFill>
                <a:latin typeface="Calibri"/>
                <a:cs typeface="Calibri"/>
              </a:rPr>
              <a:t>nous</a:t>
            </a:r>
            <a:r>
              <a:rPr sz="1400" b="1" spc="-30" dirty="0">
                <a:solidFill>
                  <a:srgbClr val="6F2FA0"/>
                </a:solidFill>
                <a:latin typeface="Calibri"/>
                <a:cs typeface="Calibri"/>
              </a:rPr>
              <a:t> </a:t>
            </a:r>
            <a:r>
              <a:rPr sz="1400" b="1" spc="-10" dirty="0">
                <a:solidFill>
                  <a:srgbClr val="6F2FA0"/>
                </a:solidFill>
                <a:latin typeface="Calibri"/>
                <a:cs typeface="Calibri"/>
              </a:rPr>
              <a:t>exigerons</a:t>
            </a:r>
            <a:r>
              <a:rPr sz="1400" b="1" spc="-25" dirty="0">
                <a:solidFill>
                  <a:srgbClr val="6F2FA0"/>
                </a:solidFill>
                <a:latin typeface="Calibri"/>
                <a:cs typeface="Calibri"/>
              </a:rPr>
              <a:t> </a:t>
            </a:r>
            <a:r>
              <a:rPr sz="1400" b="1" dirty="0">
                <a:solidFill>
                  <a:srgbClr val="6F2FA0"/>
                </a:solidFill>
                <a:latin typeface="Calibri"/>
                <a:cs typeface="Calibri"/>
              </a:rPr>
              <a:t>ce</a:t>
            </a:r>
            <a:r>
              <a:rPr sz="1400" b="1" spc="-40" dirty="0">
                <a:solidFill>
                  <a:srgbClr val="6F2FA0"/>
                </a:solidFill>
                <a:latin typeface="Calibri"/>
                <a:cs typeface="Calibri"/>
              </a:rPr>
              <a:t> </a:t>
            </a:r>
            <a:r>
              <a:rPr sz="1400" b="1" dirty="0">
                <a:solidFill>
                  <a:srgbClr val="6F2FA0"/>
                </a:solidFill>
                <a:latin typeface="Calibri"/>
                <a:cs typeface="Calibri"/>
              </a:rPr>
              <a:t>qui</a:t>
            </a:r>
            <a:r>
              <a:rPr sz="1400" b="1" spc="-25" dirty="0">
                <a:solidFill>
                  <a:srgbClr val="6F2FA0"/>
                </a:solidFill>
                <a:latin typeface="Calibri"/>
                <a:cs typeface="Calibri"/>
              </a:rPr>
              <a:t> </a:t>
            </a:r>
            <a:r>
              <a:rPr sz="1400" b="1" dirty="0">
                <a:solidFill>
                  <a:srgbClr val="6F2FA0"/>
                </a:solidFill>
                <a:latin typeface="Calibri"/>
                <a:cs typeface="Calibri"/>
              </a:rPr>
              <a:t>suit</a:t>
            </a:r>
            <a:r>
              <a:rPr sz="1400" b="1" spc="-25" dirty="0">
                <a:solidFill>
                  <a:srgbClr val="6F2FA0"/>
                </a:solidFill>
                <a:latin typeface="Calibri"/>
                <a:cs typeface="Calibri"/>
              </a:rPr>
              <a:t> </a:t>
            </a:r>
            <a:r>
              <a:rPr sz="1400" b="1" spc="-50" dirty="0">
                <a:solidFill>
                  <a:srgbClr val="6F2FA0"/>
                </a:solidFill>
                <a:latin typeface="Calibri"/>
                <a:cs typeface="Calibri"/>
              </a:rPr>
              <a:t>:</a:t>
            </a:r>
            <a:endParaRPr sz="1400" dirty="0">
              <a:latin typeface="Calibri"/>
              <a:cs typeface="Calibri"/>
            </a:endParaRPr>
          </a:p>
          <a:p>
            <a:pPr marL="1054100" indent="-127635">
              <a:lnSpc>
                <a:spcPct val="100000"/>
              </a:lnSpc>
              <a:spcBef>
                <a:spcPts val="1680"/>
              </a:spcBef>
              <a:buChar char="•"/>
              <a:tabLst>
                <a:tab pos="1054100" algn="l"/>
              </a:tabLst>
            </a:pPr>
            <a:r>
              <a:rPr sz="1400" dirty="0">
                <a:solidFill>
                  <a:srgbClr val="6F2FA0"/>
                </a:solidFill>
                <a:latin typeface="Calibri"/>
                <a:cs typeface="Calibri"/>
              </a:rPr>
              <a:t>Prévision</a:t>
            </a:r>
            <a:r>
              <a:rPr sz="1400" spc="-30" dirty="0">
                <a:solidFill>
                  <a:srgbClr val="6F2FA0"/>
                </a:solidFill>
                <a:latin typeface="Calibri"/>
                <a:cs typeface="Calibri"/>
              </a:rPr>
              <a:t> </a:t>
            </a:r>
            <a:r>
              <a:rPr sz="1400" dirty="0">
                <a:solidFill>
                  <a:srgbClr val="6F2FA0"/>
                </a:solidFill>
                <a:latin typeface="Calibri"/>
                <a:cs typeface="Calibri"/>
              </a:rPr>
              <a:t>de</a:t>
            </a:r>
            <a:r>
              <a:rPr sz="1400" spc="-40" dirty="0">
                <a:solidFill>
                  <a:srgbClr val="6F2FA0"/>
                </a:solidFill>
                <a:latin typeface="Calibri"/>
                <a:cs typeface="Calibri"/>
              </a:rPr>
              <a:t> </a:t>
            </a:r>
            <a:r>
              <a:rPr sz="1400" spc="-10" dirty="0">
                <a:solidFill>
                  <a:srgbClr val="6F2FA0"/>
                </a:solidFill>
                <a:latin typeface="Calibri"/>
                <a:cs typeface="Calibri"/>
              </a:rPr>
              <a:t>trésorerie</a:t>
            </a:r>
            <a:r>
              <a:rPr sz="1400" spc="-25" dirty="0">
                <a:solidFill>
                  <a:srgbClr val="6F2FA0"/>
                </a:solidFill>
                <a:latin typeface="Calibri"/>
                <a:cs typeface="Calibri"/>
              </a:rPr>
              <a:t> </a:t>
            </a:r>
            <a:r>
              <a:rPr sz="1400" dirty="0">
                <a:solidFill>
                  <a:srgbClr val="6F2FA0"/>
                </a:solidFill>
                <a:latin typeface="Calibri"/>
                <a:cs typeface="Calibri"/>
              </a:rPr>
              <a:t>et/ou</a:t>
            </a:r>
            <a:r>
              <a:rPr sz="1400" spc="-40" dirty="0">
                <a:solidFill>
                  <a:srgbClr val="6F2FA0"/>
                </a:solidFill>
                <a:latin typeface="Calibri"/>
                <a:cs typeface="Calibri"/>
              </a:rPr>
              <a:t> </a:t>
            </a:r>
            <a:r>
              <a:rPr sz="1400" dirty="0">
                <a:solidFill>
                  <a:srgbClr val="6F2FA0"/>
                </a:solidFill>
                <a:latin typeface="Calibri"/>
                <a:cs typeface="Calibri"/>
              </a:rPr>
              <a:t>description</a:t>
            </a:r>
            <a:r>
              <a:rPr sz="1400" spc="-25" dirty="0">
                <a:solidFill>
                  <a:srgbClr val="6F2FA0"/>
                </a:solidFill>
                <a:latin typeface="Calibri"/>
                <a:cs typeface="Calibri"/>
              </a:rPr>
              <a:t> </a:t>
            </a:r>
            <a:r>
              <a:rPr sz="1400" dirty="0">
                <a:solidFill>
                  <a:srgbClr val="6F2FA0"/>
                </a:solidFill>
                <a:latin typeface="Calibri"/>
                <a:cs typeface="Calibri"/>
              </a:rPr>
              <a:t>de</a:t>
            </a:r>
            <a:r>
              <a:rPr sz="1400" spc="-45" dirty="0">
                <a:solidFill>
                  <a:srgbClr val="6F2FA0"/>
                </a:solidFill>
                <a:latin typeface="Calibri"/>
                <a:cs typeface="Calibri"/>
              </a:rPr>
              <a:t> </a:t>
            </a:r>
            <a:r>
              <a:rPr sz="1400" dirty="0">
                <a:solidFill>
                  <a:srgbClr val="6F2FA0"/>
                </a:solidFill>
                <a:latin typeface="Calibri"/>
                <a:cs typeface="Calibri"/>
              </a:rPr>
              <a:t>la</a:t>
            </a:r>
            <a:r>
              <a:rPr sz="1400" spc="-40" dirty="0">
                <a:solidFill>
                  <a:srgbClr val="6F2FA0"/>
                </a:solidFill>
                <a:latin typeface="Calibri"/>
                <a:cs typeface="Calibri"/>
              </a:rPr>
              <a:t> </a:t>
            </a:r>
            <a:r>
              <a:rPr sz="1400" dirty="0">
                <a:solidFill>
                  <a:srgbClr val="6F2FA0"/>
                </a:solidFill>
                <a:latin typeface="Calibri"/>
                <a:cs typeface="Calibri"/>
              </a:rPr>
              <a:t>façon</a:t>
            </a:r>
            <a:r>
              <a:rPr sz="1400" spc="-50" dirty="0">
                <a:solidFill>
                  <a:srgbClr val="6F2FA0"/>
                </a:solidFill>
                <a:latin typeface="Calibri"/>
                <a:cs typeface="Calibri"/>
              </a:rPr>
              <a:t> </a:t>
            </a:r>
            <a:r>
              <a:rPr sz="1400" dirty="0">
                <a:solidFill>
                  <a:srgbClr val="6F2FA0"/>
                </a:solidFill>
                <a:latin typeface="Calibri"/>
                <a:cs typeface="Calibri"/>
              </a:rPr>
              <a:t>dont</a:t>
            </a:r>
            <a:r>
              <a:rPr sz="1400" spc="-40" dirty="0">
                <a:solidFill>
                  <a:srgbClr val="6F2FA0"/>
                </a:solidFill>
                <a:latin typeface="Calibri"/>
                <a:cs typeface="Calibri"/>
              </a:rPr>
              <a:t> </a:t>
            </a:r>
            <a:r>
              <a:rPr sz="1400" dirty="0">
                <a:solidFill>
                  <a:srgbClr val="6F2FA0"/>
                </a:solidFill>
                <a:latin typeface="Calibri"/>
                <a:cs typeface="Calibri"/>
              </a:rPr>
              <a:t>le</a:t>
            </a:r>
            <a:r>
              <a:rPr sz="1400" spc="-40" dirty="0">
                <a:solidFill>
                  <a:srgbClr val="6F2FA0"/>
                </a:solidFill>
                <a:latin typeface="Calibri"/>
                <a:cs typeface="Calibri"/>
              </a:rPr>
              <a:t> </a:t>
            </a:r>
            <a:r>
              <a:rPr sz="1400" dirty="0">
                <a:solidFill>
                  <a:srgbClr val="6F2FA0"/>
                </a:solidFill>
                <a:latin typeface="Calibri"/>
                <a:cs typeface="Calibri"/>
              </a:rPr>
              <a:t>projet</a:t>
            </a:r>
            <a:r>
              <a:rPr sz="1400" spc="-35" dirty="0">
                <a:solidFill>
                  <a:srgbClr val="6F2FA0"/>
                </a:solidFill>
                <a:latin typeface="Calibri"/>
                <a:cs typeface="Calibri"/>
              </a:rPr>
              <a:t> </a:t>
            </a:r>
            <a:r>
              <a:rPr sz="1400" dirty="0">
                <a:solidFill>
                  <a:srgbClr val="6F2FA0"/>
                </a:solidFill>
                <a:latin typeface="Calibri"/>
                <a:cs typeface="Calibri"/>
              </a:rPr>
              <a:t>et</a:t>
            </a:r>
            <a:r>
              <a:rPr sz="1400" spc="-45" dirty="0">
                <a:solidFill>
                  <a:srgbClr val="6F2FA0"/>
                </a:solidFill>
                <a:latin typeface="Calibri"/>
                <a:cs typeface="Calibri"/>
              </a:rPr>
              <a:t> </a:t>
            </a:r>
            <a:r>
              <a:rPr sz="1400" spc="-20" dirty="0">
                <a:solidFill>
                  <a:srgbClr val="6F2FA0"/>
                </a:solidFill>
                <a:latin typeface="Calibri"/>
                <a:cs typeface="Calibri"/>
              </a:rPr>
              <a:t>l’entreprise </a:t>
            </a:r>
            <a:r>
              <a:rPr sz="1400" dirty="0">
                <a:solidFill>
                  <a:srgbClr val="6F2FA0"/>
                </a:solidFill>
                <a:latin typeface="Calibri"/>
                <a:cs typeface="Calibri"/>
              </a:rPr>
              <a:t>seront</a:t>
            </a:r>
            <a:r>
              <a:rPr sz="1400" spc="-35" dirty="0">
                <a:solidFill>
                  <a:srgbClr val="6F2FA0"/>
                </a:solidFill>
                <a:latin typeface="Calibri"/>
                <a:cs typeface="Calibri"/>
              </a:rPr>
              <a:t> </a:t>
            </a:r>
            <a:r>
              <a:rPr sz="1400" spc="-10" dirty="0">
                <a:solidFill>
                  <a:srgbClr val="6F2FA0"/>
                </a:solidFill>
                <a:latin typeface="Calibri"/>
                <a:cs typeface="Calibri"/>
              </a:rPr>
              <a:t>financés.</a:t>
            </a:r>
            <a:endParaRPr sz="1400" dirty="0">
              <a:latin typeface="Calibri"/>
              <a:cs typeface="Calibri"/>
            </a:endParaRPr>
          </a:p>
          <a:p>
            <a:pPr marL="1039494" marR="122555" indent="-113030">
              <a:lnSpc>
                <a:spcPct val="100000"/>
              </a:lnSpc>
              <a:buChar char="•"/>
              <a:tabLst>
                <a:tab pos="1039494" algn="l"/>
                <a:tab pos="1054100" algn="l"/>
              </a:tabLst>
            </a:pPr>
            <a:r>
              <a:rPr sz="1400" dirty="0">
                <a:solidFill>
                  <a:srgbClr val="6F2FA0"/>
                </a:solidFill>
                <a:latin typeface="Calibri"/>
                <a:cs typeface="Calibri"/>
              </a:rPr>
              <a:t>	Copie</a:t>
            </a:r>
            <a:r>
              <a:rPr sz="1400" spc="-25" dirty="0">
                <a:solidFill>
                  <a:srgbClr val="6F2FA0"/>
                </a:solidFill>
                <a:latin typeface="Calibri"/>
                <a:cs typeface="Calibri"/>
              </a:rPr>
              <a:t> </a:t>
            </a:r>
            <a:r>
              <a:rPr sz="1400" dirty="0">
                <a:solidFill>
                  <a:srgbClr val="6F2FA0"/>
                </a:solidFill>
                <a:latin typeface="Calibri"/>
                <a:cs typeface="Calibri"/>
              </a:rPr>
              <a:t>des</a:t>
            </a:r>
            <a:r>
              <a:rPr sz="1400" spc="-30" dirty="0">
                <a:solidFill>
                  <a:srgbClr val="6F2FA0"/>
                </a:solidFill>
                <a:latin typeface="Calibri"/>
                <a:cs typeface="Calibri"/>
              </a:rPr>
              <a:t> </a:t>
            </a:r>
            <a:r>
              <a:rPr sz="1400" dirty="0">
                <a:solidFill>
                  <a:srgbClr val="6F2FA0"/>
                </a:solidFill>
                <a:latin typeface="Calibri"/>
                <a:cs typeface="Calibri"/>
              </a:rPr>
              <a:t>états</a:t>
            </a:r>
            <a:r>
              <a:rPr sz="1400" spc="-20" dirty="0">
                <a:solidFill>
                  <a:srgbClr val="6F2FA0"/>
                </a:solidFill>
                <a:latin typeface="Calibri"/>
                <a:cs typeface="Calibri"/>
              </a:rPr>
              <a:t> </a:t>
            </a:r>
            <a:r>
              <a:rPr sz="1400" spc="-10" dirty="0">
                <a:solidFill>
                  <a:srgbClr val="6F2FA0"/>
                </a:solidFill>
                <a:latin typeface="Calibri"/>
                <a:cs typeface="Calibri"/>
              </a:rPr>
              <a:t>financiers</a:t>
            </a:r>
            <a:r>
              <a:rPr sz="1400" spc="-20" dirty="0">
                <a:solidFill>
                  <a:srgbClr val="6F2FA0"/>
                </a:solidFill>
                <a:latin typeface="Calibri"/>
                <a:cs typeface="Calibri"/>
              </a:rPr>
              <a:t> </a:t>
            </a:r>
            <a:r>
              <a:rPr sz="1400" dirty="0">
                <a:solidFill>
                  <a:srgbClr val="6F2FA0"/>
                </a:solidFill>
                <a:latin typeface="Calibri"/>
                <a:cs typeface="Calibri"/>
              </a:rPr>
              <a:t>des</a:t>
            </a:r>
            <a:r>
              <a:rPr sz="1400" spc="-30" dirty="0">
                <a:solidFill>
                  <a:srgbClr val="6F2FA0"/>
                </a:solidFill>
                <a:latin typeface="Calibri"/>
                <a:cs typeface="Calibri"/>
              </a:rPr>
              <a:t> </a:t>
            </a:r>
            <a:r>
              <a:rPr sz="1400" dirty="0">
                <a:solidFill>
                  <a:srgbClr val="6F2FA0"/>
                </a:solidFill>
                <a:latin typeface="Calibri"/>
                <a:cs typeface="Calibri"/>
              </a:rPr>
              <a:t>2</a:t>
            </a:r>
            <a:r>
              <a:rPr sz="1400" spc="-35" dirty="0">
                <a:solidFill>
                  <a:srgbClr val="6F2FA0"/>
                </a:solidFill>
                <a:latin typeface="Calibri"/>
                <a:cs typeface="Calibri"/>
              </a:rPr>
              <a:t> </a:t>
            </a:r>
            <a:r>
              <a:rPr sz="1400" dirty="0">
                <a:solidFill>
                  <a:srgbClr val="6F2FA0"/>
                </a:solidFill>
                <a:latin typeface="Calibri"/>
                <a:cs typeface="Calibri"/>
              </a:rPr>
              <a:t>dernières</a:t>
            </a:r>
            <a:r>
              <a:rPr sz="1400" spc="-20" dirty="0">
                <a:solidFill>
                  <a:srgbClr val="6F2FA0"/>
                </a:solidFill>
                <a:latin typeface="Calibri"/>
                <a:cs typeface="Calibri"/>
              </a:rPr>
              <a:t> </a:t>
            </a:r>
            <a:r>
              <a:rPr sz="1400" dirty="0">
                <a:solidFill>
                  <a:srgbClr val="6F2FA0"/>
                </a:solidFill>
                <a:latin typeface="Calibri"/>
                <a:cs typeface="Calibri"/>
              </a:rPr>
              <a:t>années</a:t>
            </a:r>
            <a:r>
              <a:rPr sz="1400" spc="-15" dirty="0">
                <a:solidFill>
                  <a:srgbClr val="6F2FA0"/>
                </a:solidFill>
                <a:latin typeface="Calibri"/>
                <a:cs typeface="Calibri"/>
              </a:rPr>
              <a:t> </a:t>
            </a:r>
            <a:r>
              <a:rPr sz="1400" dirty="0">
                <a:solidFill>
                  <a:srgbClr val="6F2FA0"/>
                </a:solidFill>
                <a:latin typeface="Calibri"/>
                <a:cs typeface="Calibri"/>
              </a:rPr>
              <a:t>(état</a:t>
            </a:r>
            <a:r>
              <a:rPr sz="1400" spc="-25" dirty="0">
                <a:solidFill>
                  <a:srgbClr val="6F2FA0"/>
                </a:solidFill>
                <a:latin typeface="Calibri"/>
                <a:cs typeface="Calibri"/>
              </a:rPr>
              <a:t> </a:t>
            </a:r>
            <a:r>
              <a:rPr sz="1400" dirty="0">
                <a:solidFill>
                  <a:srgbClr val="6F2FA0"/>
                </a:solidFill>
                <a:latin typeface="Calibri"/>
                <a:cs typeface="Calibri"/>
              </a:rPr>
              <a:t>des</a:t>
            </a:r>
            <a:r>
              <a:rPr sz="1400" spc="-35" dirty="0">
                <a:solidFill>
                  <a:srgbClr val="6F2FA0"/>
                </a:solidFill>
                <a:latin typeface="Calibri"/>
                <a:cs typeface="Calibri"/>
              </a:rPr>
              <a:t> </a:t>
            </a:r>
            <a:r>
              <a:rPr sz="1400" spc="-10" dirty="0">
                <a:solidFill>
                  <a:srgbClr val="6F2FA0"/>
                </a:solidFill>
                <a:latin typeface="Calibri"/>
                <a:cs typeface="Calibri"/>
              </a:rPr>
              <a:t>résultats,</a:t>
            </a:r>
            <a:r>
              <a:rPr sz="1400" spc="-15" dirty="0">
                <a:solidFill>
                  <a:srgbClr val="6F2FA0"/>
                </a:solidFill>
                <a:latin typeface="Calibri"/>
                <a:cs typeface="Calibri"/>
              </a:rPr>
              <a:t> </a:t>
            </a:r>
            <a:r>
              <a:rPr sz="1400" dirty="0">
                <a:solidFill>
                  <a:srgbClr val="6F2FA0"/>
                </a:solidFill>
                <a:latin typeface="Calibri"/>
                <a:cs typeface="Calibri"/>
              </a:rPr>
              <a:t>bilan</a:t>
            </a:r>
            <a:r>
              <a:rPr sz="1400" spc="-25" dirty="0">
                <a:solidFill>
                  <a:srgbClr val="6F2FA0"/>
                </a:solidFill>
                <a:latin typeface="Calibri"/>
                <a:cs typeface="Calibri"/>
              </a:rPr>
              <a:t> </a:t>
            </a:r>
            <a:r>
              <a:rPr sz="1400" dirty="0">
                <a:solidFill>
                  <a:srgbClr val="6F2FA0"/>
                </a:solidFill>
                <a:latin typeface="Calibri"/>
                <a:cs typeface="Calibri"/>
              </a:rPr>
              <a:t>et</a:t>
            </a:r>
            <a:r>
              <a:rPr sz="1400" spc="-30" dirty="0">
                <a:solidFill>
                  <a:srgbClr val="6F2FA0"/>
                </a:solidFill>
                <a:latin typeface="Calibri"/>
                <a:cs typeface="Calibri"/>
              </a:rPr>
              <a:t> </a:t>
            </a:r>
            <a:r>
              <a:rPr sz="1400" dirty="0">
                <a:solidFill>
                  <a:srgbClr val="6F2FA0"/>
                </a:solidFill>
                <a:latin typeface="Calibri"/>
                <a:cs typeface="Calibri"/>
              </a:rPr>
              <a:t>flux</a:t>
            </a:r>
            <a:r>
              <a:rPr sz="1400" spc="-25" dirty="0">
                <a:solidFill>
                  <a:srgbClr val="6F2FA0"/>
                </a:solidFill>
                <a:latin typeface="Calibri"/>
                <a:cs typeface="Calibri"/>
              </a:rPr>
              <a:t> </a:t>
            </a:r>
            <a:r>
              <a:rPr sz="1400" dirty="0">
                <a:solidFill>
                  <a:srgbClr val="6F2FA0"/>
                </a:solidFill>
                <a:latin typeface="Calibri"/>
                <a:cs typeface="Calibri"/>
              </a:rPr>
              <a:t>de</a:t>
            </a:r>
            <a:r>
              <a:rPr sz="1400" spc="-30" dirty="0">
                <a:solidFill>
                  <a:srgbClr val="6F2FA0"/>
                </a:solidFill>
                <a:latin typeface="Calibri"/>
                <a:cs typeface="Calibri"/>
              </a:rPr>
              <a:t> </a:t>
            </a:r>
            <a:r>
              <a:rPr sz="1400" spc="-10" dirty="0">
                <a:solidFill>
                  <a:srgbClr val="6F2FA0"/>
                </a:solidFill>
                <a:latin typeface="Calibri"/>
                <a:cs typeface="Calibri"/>
              </a:rPr>
              <a:t>trésorerie)</a:t>
            </a:r>
            <a:r>
              <a:rPr sz="1400" spc="-15" dirty="0">
                <a:solidFill>
                  <a:srgbClr val="6F2FA0"/>
                </a:solidFill>
                <a:latin typeface="Calibri"/>
                <a:cs typeface="Calibri"/>
              </a:rPr>
              <a:t> </a:t>
            </a:r>
            <a:r>
              <a:rPr sz="1400" dirty="0">
                <a:solidFill>
                  <a:srgbClr val="6F2FA0"/>
                </a:solidFill>
                <a:latin typeface="Calibri"/>
                <a:cs typeface="Calibri"/>
              </a:rPr>
              <a:t>ou</a:t>
            </a:r>
            <a:r>
              <a:rPr sz="1400" spc="-40" dirty="0">
                <a:solidFill>
                  <a:srgbClr val="6F2FA0"/>
                </a:solidFill>
                <a:latin typeface="Calibri"/>
                <a:cs typeface="Calibri"/>
              </a:rPr>
              <a:t> </a:t>
            </a:r>
            <a:r>
              <a:rPr sz="1400" dirty="0">
                <a:solidFill>
                  <a:srgbClr val="6F2FA0"/>
                </a:solidFill>
                <a:latin typeface="Calibri"/>
                <a:cs typeface="Calibri"/>
              </a:rPr>
              <a:t>lien</a:t>
            </a:r>
            <a:r>
              <a:rPr sz="1400" spc="-20" dirty="0">
                <a:solidFill>
                  <a:srgbClr val="6F2FA0"/>
                </a:solidFill>
                <a:latin typeface="Calibri"/>
                <a:cs typeface="Calibri"/>
              </a:rPr>
              <a:t> </a:t>
            </a:r>
            <a:r>
              <a:rPr sz="1400" dirty="0">
                <a:solidFill>
                  <a:srgbClr val="6F2FA0"/>
                </a:solidFill>
                <a:latin typeface="Calibri"/>
                <a:cs typeface="Calibri"/>
              </a:rPr>
              <a:t>vers</a:t>
            </a:r>
            <a:r>
              <a:rPr sz="1400" spc="-25" dirty="0">
                <a:solidFill>
                  <a:srgbClr val="6F2FA0"/>
                </a:solidFill>
                <a:latin typeface="Calibri"/>
                <a:cs typeface="Calibri"/>
              </a:rPr>
              <a:t> </a:t>
            </a:r>
            <a:r>
              <a:rPr sz="1400" dirty="0">
                <a:solidFill>
                  <a:srgbClr val="6F2FA0"/>
                </a:solidFill>
                <a:latin typeface="Calibri"/>
                <a:cs typeface="Calibri"/>
              </a:rPr>
              <a:t>la</a:t>
            </a:r>
            <a:r>
              <a:rPr sz="1400" spc="-30" dirty="0">
                <a:solidFill>
                  <a:srgbClr val="6F2FA0"/>
                </a:solidFill>
                <a:latin typeface="Calibri"/>
                <a:cs typeface="Calibri"/>
              </a:rPr>
              <a:t> </a:t>
            </a:r>
            <a:r>
              <a:rPr sz="1400" dirty="0">
                <a:solidFill>
                  <a:srgbClr val="6F2FA0"/>
                </a:solidFill>
                <a:latin typeface="Calibri"/>
                <a:cs typeface="Calibri"/>
              </a:rPr>
              <a:t>page</a:t>
            </a:r>
            <a:r>
              <a:rPr sz="1400" spc="-30" dirty="0">
                <a:solidFill>
                  <a:srgbClr val="6F2FA0"/>
                </a:solidFill>
                <a:latin typeface="Calibri"/>
                <a:cs typeface="Calibri"/>
              </a:rPr>
              <a:t> </a:t>
            </a:r>
            <a:r>
              <a:rPr sz="1400" spc="-10" dirty="0">
                <a:solidFill>
                  <a:srgbClr val="6F2FA0"/>
                </a:solidFill>
                <a:latin typeface="Calibri"/>
                <a:cs typeface="Calibri"/>
              </a:rPr>
              <a:t>Web</a:t>
            </a:r>
            <a:r>
              <a:rPr sz="1400" spc="-20" dirty="0">
                <a:solidFill>
                  <a:srgbClr val="6F2FA0"/>
                </a:solidFill>
                <a:latin typeface="Calibri"/>
                <a:cs typeface="Calibri"/>
              </a:rPr>
              <a:t> </a:t>
            </a:r>
            <a:r>
              <a:rPr sz="1400" dirty="0">
                <a:solidFill>
                  <a:srgbClr val="6F2FA0"/>
                </a:solidFill>
                <a:latin typeface="Calibri"/>
                <a:cs typeface="Calibri"/>
              </a:rPr>
              <a:t>où</a:t>
            </a:r>
            <a:r>
              <a:rPr sz="1400" spc="-40" dirty="0">
                <a:solidFill>
                  <a:srgbClr val="6F2FA0"/>
                </a:solidFill>
                <a:latin typeface="Calibri"/>
                <a:cs typeface="Calibri"/>
              </a:rPr>
              <a:t> </a:t>
            </a:r>
            <a:r>
              <a:rPr sz="1400" dirty="0">
                <a:solidFill>
                  <a:srgbClr val="6F2FA0"/>
                </a:solidFill>
                <a:latin typeface="Calibri"/>
                <a:cs typeface="Calibri"/>
              </a:rPr>
              <a:t>ces</a:t>
            </a:r>
            <a:r>
              <a:rPr sz="1400" spc="-45" dirty="0">
                <a:solidFill>
                  <a:srgbClr val="6F2FA0"/>
                </a:solidFill>
                <a:latin typeface="Calibri"/>
                <a:cs typeface="Calibri"/>
              </a:rPr>
              <a:t> </a:t>
            </a:r>
            <a:r>
              <a:rPr sz="1400" spc="-10" dirty="0">
                <a:solidFill>
                  <a:srgbClr val="6F2FA0"/>
                </a:solidFill>
                <a:latin typeface="Calibri"/>
                <a:cs typeface="Calibri"/>
              </a:rPr>
              <a:t>données </a:t>
            </a:r>
            <a:r>
              <a:rPr sz="1400" dirty="0">
                <a:solidFill>
                  <a:srgbClr val="6F2FA0"/>
                </a:solidFill>
                <a:latin typeface="Calibri"/>
                <a:cs typeface="Calibri"/>
              </a:rPr>
              <a:t>sont</a:t>
            </a:r>
            <a:r>
              <a:rPr sz="1400" spc="-50" dirty="0">
                <a:solidFill>
                  <a:srgbClr val="6F2FA0"/>
                </a:solidFill>
                <a:latin typeface="Calibri"/>
                <a:cs typeface="Calibri"/>
              </a:rPr>
              <a:t> </a:t>
            </a:r>
            <a:r>
              <a:rPr sz="1400" dirty="0">
                <a:solidFill>
                  <a:srgbClr val="6F2FA0"/>
                </a:solidFill>
                <a:latin typeface="Calibri"/>
                <a:cs typeface="Calibri"/>
              </a:rPr>
              <a:t>disponibles</a:t>
            </a:r>
            <a:r>
              <a:rPr sz="1400" spc="-35" dirty="0">
                <a:solidFill>
                  <a:srgbClr val="6F2FA0"/>
                </a:solidFill>
                <a:latin typeface="Calibri"/>
                <a:cs typeface="Calibri"/>
              </a:rPr>
              <a:t> </a:t>
            </a:r>
            <a:r>
              <a:rPr sz="1400" dirty="0">
                <a:solidFill>
                  <a:srgbClr val="6F2FA0"/>
                </a:solidFill>
                <a:latin typeface="Calibri"/>
                <a:cs typeface="Calibri"/>
              </a:rPr>
              <a:t>(les</a:t>
            </a:r>
            <a:r>
              <a:rPr sz="1400" spc="-50" dirty="0">
                <a:solidFill>
                  <a:srgbClr val="6F2FA0"/>
                </a:solidFill>
                <a:latin typeface="Calibri"/>
                <a:cs typeface="Calibri"/>
              </a:rPr>
              <a:t> </a:t>
            </a:r>
            <a:r>
              <a:rPr sz="1400" dirty="0">
                <a:solidFill>
                  <a:srgbClr val="6F2FA0"/>
                </a:solidFill>
                <a:latin typeface="Calibri"/>
                <a:cs typeface="Calibri"/>
              </a:rPr>
              <a:t>états</a:t>
            </a:r>
            <a:r>
              <a:rPr sz="1400" spc="-40" dirty="0">
                <a:solidFill>
                  <a:srgbClr val="6F2FA0"/>
                </a:solidFill>
                <a:latin typeface="Calibri"/>
                <a:cs typeface="Calibri"/>
              </a:rPr>
              <a:t> </a:t>
            </a:r>
            <a:r>
              <a:rPr sz="1400" spc="-10" dirty="0">
                <a:solidFill>
                  <a:srgbClr val="6F2FA0"/>
                </a:solidFill>
                <a:latin typeface="Calibri"/>
                <a:cs typeface="Calibri"/>
              </a:rPr>
              <a:t>intermédiaires</a:t>
            </a:r>
            <a:r>
              <a:rPr sz="1400" spc="-35" dirty="0">
                <a:solidFill>
                  <a:srgbClr val="6F2FA0"/>
                </a:solidFill>
                <a:latin typeface="Calibri"/>
                <a:cs typeface="Calibri"/>
              </a:rPr>
              <a:t> </a:t>
            </a:r>
            <a:r>
              <a:rPr sz="1400" dirty="0">
                <a:solidFill>
                  <a:srgbClr val="6F2FA0"/>
                </a:solidFill>
                <a:latin typeface="Calibri"/>
                <a:cs typeface="Calibri"/>
              </a:rPr>
              <a:t>peuvent</a:t>
            </a:r>
            <a:r>
              <a:rPr sz="1400" spc="-35" dirty="0">
                <a:solidFill>
                  <a:srgbClr val="6F2FA0"/>
                </a:solidFill>
                <a:latin typeface="Calibri"/>
                <a:cs typeface="Calibri"/>
              </a:rPr>
              <a:t> </a:t>
            </a:r>
            <a:r>
              <a:rPr sz="1400" dirty="0">
                <a:solidFill>
                  <a:srgbClr val="6F2FA0"/>
                </a:solidFill>
                <a:latin typeface="Calibri"/>
                <a:cs typeface="Calibri"/>
              </a:rPr>
              <a:t>être</a:t>
            </a:r>
            <a:r>
              <a:rPr sz="1400" spc="-45" dirty="0">
                <a:solidFill>
                  <a:srgbClr val="6F2FA0"/>
                </a:solidFill>
                <a:latin typeface="Calibri"/>
                <a:cs typeface="Calibri"/>
              </a:rPr>
              <a:t> </a:t>
            </a:r>
            <a:r>
              <a:rPr sz="1400" dirty="0">
                <a:solidFill>
                  <a:srgbClr val="6F2FA0"/>
                </a:solidFill>
                <a:latin typeface="Calibri"/>
                <a:cs typeface="Calibri"/>
              </a:rPr>
              <a:t>acceptables</a:t>
            </a:r>
            <a:r>
              <a:rPr sz="1400" spc="-35" dirty="0">
                <a:solidFill>
                  <a:srgbClr val="6F2FA0"/>
                </a:solidFill>
                <a:latin typeface="Calibri"/>
                <a:cs typeface="Calibri"/>
              </a:rPr>
              <a:t> </a:t>
            </a:r>
            <a:r>
              <a:rPr sz="1400" dirty="0">
                <a:solidFill>
                  <a:srgbClr val="6F2FA0"/>
                </a:solidFill>
                <a:latin typeface="Calibri"/>
                <a:cs typeface="Calibri"/>
              </a:rPr>
              <a:t>lorsque</a:t>
            </a:r>
            <a:r>
              <a:rPr sz="1400" spc="-35" dirty="0">
                <a:solidFill>
                  <a:srgbClr val="6F2FA0"/>
                </a:solidFill>
                <a:latin typeface="Calibri"/>
                <a:cs typeface="Calibri"/>
              </a:rPr>
              <a:t> </a:t>
            </a:r>
            <a:r>
              <a:rPr sz="1400" dirty="0">
                <a:solidFill>
                  <a:srgbClr val="6F2FA0"/>
                </a:solidFill>
                <a:latin typeface="Calibri"/>
                <a:cs typeface="Calibri"/>
              </a:rPr>
              <a:t>les</a:t>
            </a:r>
            <a:r>
              <a:rPr sz="1400" spc="-50" dirty="0">
                <a:solidFill>
                  <a:srgbClr val="6F2FA0"/>
                </a:solidFill>
                <a:latin typeface="Calibri"/>
                <a:cs typeface="Calibri"/>
              </a:rPr>
              <a:t> </a:t>
            </a:r>
            <a:r>
              <a:rPr sz="1400" dirty="0">
                <a:solidFill>
                  <a:srgbClr val="6F2FA0"/>
                </a:solidFill>
                <a:latin typeface="Calibri"/>
                <a:cs typeface="Calibri"/>
              </a:rPr>
              <a:t>états</a:t>
            </a:r>
            <a:r>
              <a:rPr sz="1400" spc="-45" dirty="0">
                <a:solidFill>
                  <a:srgbClr val="6F2FA0"/>
                </a:solidFill>
                <a:latin typeface="Calibri"/>
                <a:cs typeface="Calibri"/>
              </a:rPr>
              <a:t> </a:t>
            </a:r>
            <a:r>
              <a:rPr sz="1400" dirty="0">
                <a:solidFill>
                  <a:srgbClr val="6F2FA0"/>
                </a:solidFill>
                <a:latin typeface="Calibri"/>
                <a:cs typeface="Calibri"/>
              </a:rPr>
              <a:t>vérifiés</a:t>
            </a:r>
            <a:r>
              <a:rPr sz="1400" spc="-35" dirty="0">
                <a:solidFill>
                  <a:srgbClr val="6F2FA0"/>
                </a:solidFill>
                <a:latin typeface="Calibri"/>
                <a:cs typeface="Calibri"/>
              </a:rPr>
              <a:t> </a:t>
            </a:r>
            <a:r>
              <a:rPr sz="1400" dirty="0">
                <a:solidFill>
                  <a:srgbClr val="6F2FA0"/>
                </a:solidFill>
                <a:latin typeface="Calibri"/>
                <a:cs typeface="Calibri"/>
              </a:rPr>
              <a:t>ne</a:t>
            </a:r>
            <a:r>
              <a:rPr sz="1400" spc="-50" dirty="0">
                <a:solidFill>
                  <a:srgbClr val="6F2FA0"/>
                </a:solidFill>
                <a:latin typeface="Calibri"/>
                <a:cs typeface="Calibri"/>
              </a:rPr>
              <a:t> </a:t>
            </a:r>
            <a:r>
              <a:rPr sz="1400" dirty="0">
                <a:solidFill>
                  <a:srgbClr val="6F2FA0"/>
                </a:solidFill>
                <a:latin typeface="Calibri"/>
                <a:cs typeface="Calibri"/>
              </a:rPr>
              <a:t>sont</a:t>
            </a:r>
            <a:r>
              <a:rPr sz="1400" spc="-50" dirty="0">
                <a:solidFill>
                  <a:srgbClr val="6F2FA0"/>
                </a:solidFill>
                <a:latin typeface="Calibri"/>
                <a:cs typeface="Calibri"/>
              </a:rPr>
              <a:t> </a:t>
            </a:r>
            <a:r>
              <a:rPr sz="1400" dirty="0">
                <a:solidFill>
                  <a:srgbClr val="6F2FA0"/>
                </a:solidFill>
                <a:latin typeface="Calibri"/>
                <a:cs typeface="Calibri"/>
              </a:rPr>
              <a:t>pas</a:t>
            </a:r>
            <a:r>
              <a:rPr sz="1400" spc="-50" dirty="0">
                <a:solidFill>
                  <a:srgbClr val="6F2FA0"/>
                </a:solidFill>
                <a:latin typeface="Calibri"/>
                <a:cs typeface="Calibri"/>
              </a:rPr>
              <a:t> </a:t>
            </a:r>
            <a:r>
              <a:rPr sz="1400" spc="-10" dirty="0">
                <a:solidFill>
                  <a:srgbClr val="6F2FA0"/>
                </a:solidFill>
                <a:latin typeface="Calibri"/>
                <a:cs typeface="Calibri"/>
              </a:rPr>
              <a:t>disponibles).</a:t>
            </a:r>
            <a:endParaRPr sz="1400" dirty="0">
              <a:latin typeface="Calibri"/>
              <a:cs typeface="Calibri"/>
            </a:endParaRPr>
          </a:p>
          <a:p>
            <a:pPr marL="1054100" indent="-127635">
              <a:lnSpc>
                <a:spcPct val="100000"/>
              </a:lnSpc>
              <a:buChar char="•"/>
              <a:tabLst>
                <a:tab pos="1054100" algn="l"/>
              </a:tabLst>
            </a:pPr>
            <a:r>
              <a:rPr sz="1400" dirty="0">
                <a:solidFill>
                  <a:srgbClr val="6F2FA0"/>
                </a:solidFill>
                <a:latin typeface="Calibri"/>
                <a:cs typeface="Calibri"/>
              </a:rPr>
              <a:t>Si</a:t>
            </a:r>
            <a:r>
              <a:rPr sz="1400" spc="-65" dirty="0">
                <a:solidFill>
                  <a:srgbClr val="6F2FA0"/>
                </a:solidFill>
                <a:latin typeface="Calibri"/>
                <a:cs typeface="Calibri"/>
              </a:rPr>
              <a:t> </a:t>
            </a:r>
            <a:r>
              <a:rPr sz="1400" dirty="0">
                <a:solidFill>
                  <a:srgbClr val="6F2FA0"/>
                </a:solidFill>
                <a:latin typeface="Calibri"/>
                <a:cs typeface="Calibri"/>
              </a:rPr>
              <a:t>les</a:t>
            </a:r>
            <a:r>
              <a:rPr sz="1400" spc="-40" dirty="0">
                <a:solidFill>
                  <a:srgbClr val="6F2FA0"/>
                </a:solidFill>
                <a:latin typeface="Calibri"/>
                <a:cs typeface="Calibri"/>
              </a:rPr>
              <a:t> </a:t>
            </a:r>
            <a:r>
              <a:rPr sz="1400" dirty="0">
                <a:solidFill>
                  <a:srgbClr val="6F2FA0"/>
                </a:solidFill>
                <a:latin typeface="Calibri"/>
                <a:cs typeface="Calibri"/>
              </a:rPr>
              <a:t>états</a:t>
            </a:r>
            <a:r>
              <a:rPr sz="1400" spc="-40" dirty="0">
                <a:solidFill>
                  <a:srgbClr val="6F2FA0"/>
                </a:solidFill>
                <a:latin typeface="Calibri"/>
                <a:cs typeface="Calibri"/>
              </a:rPr>
              <a:t> </a:t>
            </a:r>
            <a:r>
              <a:rPr sz="1400" dirty="0">
                <a:solidFill>
                  <a:srgbClr val="6F2FA0"/>
                </a:solidFill>
                <a:latin typeface="Calibri"/>
                <a:cs typeface="Calibri"/>
              </a:rPr>
              <a:t>financiers</a:t>
            </a:r>
            <a:r>
              <a:rPr sz="1400" spc="-35" dirty="0">
                <a:solidFill>
                  <a:srgbClr val="6F2FA0"/>
                </a:solidFill>
                <a:latin typeface="Calibri"/>
                <a:cs typeface="Calibri"/>
              </a:rPr>
              <a:t> </a:t>
            </a:r>
            <a:r>
              <a:rPr sz="1400" dirty="0">
                <a:solidFill>
                  <a:srgbClr val="6F2FA0"/>
                </a:solidFill>
                <a:latin typeface="Calibri"/>
                <a:cs typeface="Calibri"/>
              </a:rPr>
              <a:t>ne</a:t>
            </a:r>
            <a:r>
              <a:rPr sz="1400" spc="-45" dirty="0">
                <a:solidFill>
                  <a:srgbClr val="6F2FA0"/>
                </a:solidFill>
                <a:latin typeface="Calibri"/>
                <a:cs typeface="Calibri"/>
              </a:rPr>
              <a:t> </a:t>
            </a:r>
            <a:r>
              <a:rPr sz="1400" dirty="0">
                <a:solidFill>
                  <a:srgbClr val="6F2FA0"/>
                </a:solidFill>
                <a:latin typeface="Calibri"/>
                <a:cs typeface="Calibri"/>
              </a:rPr>
              <a:t>sont</a:t>
            </a:r>
            <a:r>
              <a:rPr sz="1400" spc="-50" dirty="0">
                <a:solidFill>
                  <a:srgbClr val="6F2FA0"/>
                </a:solidFill>
                <a:latin typeface="Calibri"/>
                <a:cs typeface="Calibri"/>
              </a:rPr>
              <a:t> </a:t>
            </a:r>
            <a:r>
              <a:rPr sz="1400" dirty="0">
                <a:solidFill>
                  <a:srgbClr val="6F2FA0"/>
                </a:solidFill>
                <a:latin typeface="Calibri"/>
                <a:cs typeface="Calibri"/>
              </a:rPr>
              <a:t>pas</a:t>
            </a:r>
            <a:r>
              <a:rPr sz="1400" spc="-50" dirty="0">
                <a:solidFill>
                  <a:srgbClr val="6F2FA0"/>
                </a:solidFill>
                <a:latin typeface="Calibri"/>
                <a:cs typeface="Calibri"/>
              </a:rPr>
              <a:t> </a:t>
            </a:r>
            <a:r>
              <a:rPr sz="1400" dirty="0">
                <a:solidFill>
                  <a:srgbClr val="6F2FA0"/>
                </a:solidFill>
                <a:latin typeface="Calibri"/>
                <a:cs typeface="Calibri"/>
              </a:rPr>
              <a:t>disponibles,</a:t>
            </a:r>
            <a:r>
              <a:rPr sz="1400" spc="-30" dirty="0">
                <a:solidFill>
                  <a:srgbClr val="6F2FA0"/>
                </a:solidFill>
                <a:latin typeface="Calibri"/>
                <a:cs typeface="Calibri"/>
              </a:rPr>
              <a:t> </a:t>
            </a:r>
            <a:r>
              <a:rPr sz="1400" dirty="0">
                <a:solidFill>
                  <a:srgbClr val="6F2FA0"/>
                </a:solidFill>
                <a:latin typeface="Calibri"/>
                <a:cs typeface="Calibri"/>
              </a:rPr>
              <a:t>indiquez</a:t>
            </a:r>
            <a:r>
              <a:rPr sz="1400" spc="-30" dirty="0">
                <a:solidFill>
                  <a:srgbClr val="6F2FA0"/>
                </a:solidFill>
                <a:latin typeface="Calibri"/>
                <a:cs typeface="Calibri"/>
              </a:rPr>
              <a:t> </a:t>
            </a:r>
            <a:r>
              <a:rPr sz="1400" dirty="0">
                <a:solidFill>
                  <a:srgbClr val="6F2FA0"/>
                </a:solidFill>
                <a:latin typeface="Calibri"/>
                <a:cs typeface="Calibri"/>
              </a:rPr>
              <a:t>la</a:t>
            </a:r>
            <a:r>
              <a:rPr sz="1400" spc="-50" dirty="0">
                <a:solidFill>
                  <a:srgbClr val="6F2FA0"/>
                </a:solidFill>
                <a:latin typeface="Calibri"/>
                <a:cs typeface="Calibri"/>
              </a:rPr>
              <a:t> </a:t>
            </a:r>
            <a:r>
              <a:rPr sz="1400" dirty="0">
                <a:solidFill>
                  <a:srgbClr val="6F2FA0"/>
                </a:solidFill>
                <a:latin typeface="Calibri"/>
                <a:cs typeface="Calibri"/>
              </a:rPr>
              <a:t>raison</a:t>
            </a:r>
            <a:r>
              <a:rPr sz="1400" spc="-40" dirty="0">
                <a:solidFill>
                  <a:srgbClr val="6F2FA0"/>
                </a:solidFill>
                <a:latin typeface="Calibri"/>
                <a:cs typeface="Calibri"/>
              </a:rPr>
              <a:t> </a:t>
            </a:r>
            <a:r>
              <a:rPr sz="1400" spc="-20" dirty="0">
                <a:solidFill>
                  <a:srgbClr val="6F2FA0"/>
                </a:solidFill>
                <a:latin typeface="Calibri"/>
                <a:cs typeface="Calibri"/>
              </a:rPr>
              <a:t>(d’autres</a:t>
            </a:r>
            <a:r>
              <a:rPr sz="1400" spc="-30" dirty="0">
                <a:solidFill>
                  <a:srgbClr val="6F2FA0"/>
                </a:solidFill>
                <a:latin typeface="Calibri"/>
                <a:cs typeface="Calibri"/>
              </a:rPr>
              <a:t> </a:t>
            </a:r>
            <a:r>
              <a:rPr sz="1400" dirty="0">
                <a:solidFill>
                  <a:srgbClr val="6F2FA0"/>
                </a:solidFill>
                <a:latin typeface="Calibri"/>
                <a:cs typeface="Calibri"/>
              </a:rPr>
              <a:t>formes</a:t>
            </a:r>
            <a:r>
              <a:rPr sz="1400" spc="-55" dirty="0">
                <a:solidFill>
                  <a:srgbClr val="6F2FA0"/>
                </a:solidFill>
                <a:latin typeface="Calibri"/>
                <a:cs typeface="Calibri"/>
              </a:rPr>
              <a:t> </a:t>
            </a:r>
            <a:r>
              <a:rPr sz="1400" dirty="0">
                <a:solidFill>
                  <a:srgbClr val="6F2FA0"/>
                </a:solidFill>
                <a:latin typeface="Calibri"/>
                <a:cs typeface="Calibri"/>
              </a:rPr>
              <a:t>de</a:t>
            </a:r>
            <a:r>
              <a:rPr sz="1400" spc="-50" dirty="0">
                <a:solidFill>
                  <a:srgbClr val="6F2FA0"/>
                </a:solidFill>
                <a:latin typeface="Calibri"/>
                <a:cs typeface="Calibri"/>
              </a:rPr>
              <a:t> </a:t>
            </a:r>
            <a:r>
              <a:rPr sz="1400" spc="-10" dirty="0">
                <a:solidFill>
                  <a:srgbClr val="6F2FA0"/>
                </a:solidFill>
                <a:latin typeface="Calibri"/>
                <a:cs typeface="Calibri"/>
              </a:rPr>
              <a:t>garantie</a:t>
            </a:r>
            <a:r>
              <a:rPr sz="1400" spc="-30" dirty="0">
                <a:solidFill>
                  <a:srgbClr val="6F2FA0"/>
                </a:solidFill>
                <a:latin typeface="Calibri"/>
                <a:cs typeface="Calibri"/>
              </a:rPr>
              <a:t> </a:t>
            </a:r>
            <a:r>
              <a:rPr sz="1400" dirty="0">
                <a:solidFill>
                  <a:srgbClr val="6F2FA0"/>
                </a:solidFill>
                <a:latin typeface="Calibri"/>
                <a:cs typeface="Calibri"/>
              </a:rPr>
              <a:t>financière</a:t>
            </a:r>
            <a:r>
              <a:rPr sz="1400" spc="-35" dirty="0">
                <a:solidFill>
                  <a:srgbClr val="6F2FA0"/>
                </a:solidFill>
                <a:latin typeface="Calibri"/>
                <a:cs typeface="Calibri"/>
              </a:rPr>
              <a:t> </a:t>
            </a:r>
            <a:r>
              <a:rPr sz="1400" dirty="0">
                <a:solidFill>
                  <a:srgbClr val="6F2FA0"/>
                </a:solidFill>
                <a:latin typeface="Calibri"/>
                <a:cs typeface="Calibri"/>
              </a:rPr>
              <a:t>peuvent</a:t>
            </a:r>
            <a:r>
              <a:rPr sz="1400" spc="-30" dirty="0">
                <a:solidFill>
                  <a:srgbClr val="6F2FA0"/>
                </a:solidFill>
                <a:latin typeface="Calibri"/>
                <a:cs typeface="Calibri"/>
              </a:rPr>
              <a:t> </a:t>
            </a:r>
            <a:r>
              <a:rPr sz="1400" dirty="0">
                <a:solidFill>
                  <a:srgbClr val="6F2FA0"/>
                </a:solidFill>
                <a:latin typeface="Calibri"/>
                <a:cs typeface="Calibri"/>
              </a:rPr>
              <a:t>être</a:t>
            </a:r>
            <a:r>
              <a:rPr sz="1400" spc="-50" dirty="0">
                <a:solidFill>
                  <a:srgbClr val="6F2FA0"/>
                </a:solidFill>
                <a:latin typeface="Calibri"/>
                <a:cs typeface="Calibri"/>
              </a:rPr>
              <a:t> </a:t>
            </a:r>
            <a:r>
              <a:rPr sz="1400" spc="-10" dirty="0">
                <a:solidFill>
                  <a:srgbClr val="6F2FA0"/>
                </a:solidFill>
                <a:latin typeface="Calibri"/>
                <a:cs typeface="Calibri"/>
              </a:rPr>
              <a:t>demandées).</a:t>
            </a:r>
            <a:endParaRPr sz="1400" dirty="0">
              <a:latin typeface="Calibri"/>
              <a:cs typeface="Calibri"/>
            </a:endParaRPr>
          </a:p>
          <a:p>
            <a:pPr marL="12700">
              <a:lnSpc>
                <a:spcPct val="100000"/>
              </a:lnSpc>
              <a:spcBef>
                <a:spcPts val="1680"/>
              </a:spcBef>
            </a:pPr>
            <a:r>
              <a:rPr sz="1400" b="1" dirty="0">
                <a:solidFill>
                  <a:srgbClr val="6F2FA0"/>
                </a:solidFill>
                <a:latin typeface="Calibri"/>
                <a:cs typeface="Calibri"/>
              </a:rPr>
              <a:t>Les</a:t>
            </a:r>
            <a:r>
              <a:rPr sz="1400" b="1" spc="-45" dirty="0">
                <a:solidFill>
                  <a:srgbClr val="6F2FA0"/>
                </a:solidFill>
                <a:latin typeface="Calibri"/>
                <a:cs typeface="Calibri"/>
              </a:rPr>
              <a:t> </a:t>
            </a:r>
            <a:r>
              <a:rPr sz="1400" b="1" spc="-10" dirty="0">
                <a:solidFill>
                  <a:srgbClr val="6F2FA0"/>
                </a:solidFill>
                <a:latin typeface="Calibri"/>
                <a:cs typeface="Calibri"/>
              </a:rPr>
              <a:t>facteurs</a:t>
            </a:r>
            <a:r>
              <a:rPr sz="1400" b="1" spc="-35" dirty="0">
                <a:solidFill>
                  <a:srgbClr val="6F2FA0"/>
                </a:solidFill>
                <a:latin typeface="Calibri"/>
                <a:cs typeface="Calibri"/>
              </a:rPr>
              <a:t> </a:t>
            </a:r>
            <a:r>
              <a:rPr sz="1400" b="1" dirty="0">
                <a:solidFill>
                  <a:srgbClr val="6F2FA0"/>
                </a:solidFill>
                <a:latin typeface="Calibri"/>
                <a:cs typeface="Calibri"/>
              </a:rPr>
              <a:t>des</a:t>
            </a:r>
            <a:r>
              <a:rPr sz="1400" b="1" spc="-35" dirty="0">
                <a:solidFill>
                  <a:srgbClr val="6F2FA0"/>
                </a:solidFill>
                <a:latin typeface="Calibri"/>
                <a:cs typeface="Calibri"/>
              </a:rPr>
              <a:t> </a:t>
            </a:r>
            <a:r>
              <a:rPr sz="1400" b="1" dirty="0">
                <a:solidFill>
                  <a:srgbClr val="6F2FA0"/>
                </a:solidFill>
                <a:latin typeface="Calibri"/>
                <a:cs typeface="Calibri"/>
              </a:rPr>
              <a:t>états</a:t>
            </a:r>
            <a:r>
              <a:rPr sz="1400" b="1" spc="-30" dirty="0">
                <a:solidFill>
                  <a:srgbClr val="6F2FA0"/>
                </a:solidFill>
                <a:latin typeface="Calibri"/>
                <a:cs typeface="Calibri"/>
              </a:rPr>
              <a:t> </a:t>
            </a:r>
            <a:r>
              <a:rPr sz="1400" b="1" dirty="0">
                <a:solidFill>
                  <a:srgbClr val="6F2FA0"/>
                </a:solidFill>
                <a:latin typeface="Calibri"/>
                <a:cs typeface="Calibri"/>
              </a:rPr>
              <a:t>financiers</a:t>
            </a:r>
            <a:r>
              <a:rPr sz="1400" b="1" spc="-25" dirty="0">
                <a:solidFill>
                  <a:srgbClr val="6F2FA0"/>
                </a:solidFill>
                <a:latin typeface="Calibri"/>
                <a:cs typeface="Calibri"/>
              </a:rPr>
              <a:t> </a:t>
            </a:r>
            <a:r>
              <a:rPr sz="1400" b="1" dirty="0">
                <a:solidFill>
                  <a:srgbClr val="6F2FA0"/>
                </a:solidFill>
                <a:latin typeface="Calibri"/>
                <a:cs typeface="Calibri"/>
              </a:rPr>
              <a:t>qui</a:t>
            </a:r>
            <a:r>
              <a:rPr sz="1400" b="1" spc="-35" dirty="0">
                <a:solidFill>
                  <a:srgbClr val="6F2FA0"/>
                </a:solidFill>
                <a:latin typeface="Calibri"/>
                <a:cs typeface="Calibri"/>
              </a:rPr>
              <a:t> </a:t>
            </a:r>
            <a:r>
              <a:rPr sz="1400" b="1" dirty="0">
                <a:solidFill>
                  <a:srgbClr val="6F2FA0"/>
                </a:solidFill>
                <a:latin typeface="Calibri"/>
                <a:cs typeface="Calibri"/>
              </a:rPr>
              <a:t>seront</a:t>
            </a:r>
            <a:r>
              <a:rPr sz="1400" b="1" spc="-35" dirty="0">
                <a:solidFill>
                  <a:srgbClr val="6F2FA0"/>
                </a:solidFill>
                <a:latin typeface="Calibri"/>
                <a:cs typeface="Calibri"/>
              </a:rPr>
              <a:t> </a:t>
            </a:r>
            <a:r>
              <a:rPr sz="1400" b="1" dirty="0">
                <a:solidFill>
                  <a:srgbClr val="6F2FA0"/>
                </a:solidFill>
                <a:latin typeface="Calibri"/>
                <a:cs typeface="Calibri"/>
              </a:rPr>
              <a:t>évalués</a:t>
            </a:r>
            <a:r>
              <a:rPr sz="1400" b="1" spc="-30" dirty="0">
                <a:solidFill>
                  <a:srgbClr val="6F2FA0"/>
                </a:solidFill>
                <a:latin typeface="Calibri"/>
                <a:cs typeface="Calibri"/>
              </a:rPr>
              <a:t> </a:t>
            </a:r>
            <a:r>
              <a:rPr sz="1400" b="1" spc="-10" dirty="0">
                <a:solidFill>
                  <a:srgbClr val="6F2FA0"/>
                </a:solidFill>
                <a:latin typeface="Calibri"/>
                <a:cs typeface="Calibri"/>
              </a:rPr>
              <a:t>comprennent,</a:t>
            </a:r>
            <a:r>
              <a:rPr sz="1400" b="1" spc="-35" dirty="0">
                <a:solidFill>
                  <a:srgbClr val="6F2FA0"/>
                </a:solidFill>
                <a:latin typeface="Calibri"/>
                <a:cs typeface="Calibri"/>
              </a:rPr>
              <a:t> </a:t>
            </a:r>
            <a:r>
              <a:rPr sz="1400" b="1" dirty="0">
                <a:solidFill>
                  <a:srgbClr val="6F2FA0"/>
                </a:solidFill>
                <a:latin typeface="Calibri"/>
                <a:cs typeface="Calibri"/>
              </a:rPr>
              <a:t>sans</a:t>
            </a:r>
            <a:r>
              <a:rPr sz="1400" b="1" spc="-30" dirty="0">
                <a:solidFill>
                  <a:srgbClr val="6F2FA0"/>
                </a:solidFill>
                <a:latin typeface="Calibri"/>
                <a:cs typeface="Calibri"/>
              </a:rPr>
              <a:t> </a:t>
            </a:r>
            <a:r>
              <a:rPr sz="1400" b="1" spc="-10" dirty="0">
                <a:solidFill>
                  <a:srgbClr val="6F2FA0"/>
                </a:solidFill>
                <a:latin typeface="Calibri"/>
                <a:cs typeface="Calibri"/>
              </a:rPr>
              <a:t>toutefois</a:t>
            </a:r>
            <a:r>
              <a:rPr sz="1400" b="1" spc="-25" dirty="0">
                <a:solidFill>
                  <a:srgbClr val="6F2FA0"/>
                </a:solidFill>
                <a:latin typeface="Calibri"/>
                <a:cs typeface="Calibri"/>
              </a:rPr>
              <a:t> </a:t>
            </a:r>
            <a:r>
              <a:rPr sz="1400" b="1" dirty="0">
                <a:solidFill>
                  <a:srgbClr val="6F2FA0"/>
                </a:solidFill>
                <a:latin typeface="Calibri"/>
                <a:cs typeface="Calibri"/>
              </a:rPr>
              <a:t>s’y</a:t>
            </a:r>
            <a:r>
              <a:rPr sz="1400" b="1" spc="-40" dirty="0">
                <a:solidFill>
                  <a:srgbClr val="6F2FA0"/>
                </a:solidFill>
                <a:latin typeface="Calibri"/>
                <a:cs typeface="Calibri"/>
              </a:rPr>
              <a:t> </a:t>
            </a:r>
            <a:r>
              <a:rPr sz="1400" b="1" spc="-20" dirty="0">
                <a:solidFill>
                  <a:srgbClr val="6F2FA0"/>
                </a:solidFill>
                <a:latin typeface="Calibri"/>
                <a:cs typeface="Calibri"/>
              </a:rPr>
              <a:t>limiter,</a:t>
            </a:r>
            <a:r>
              <a:rPr sz="1400" b="1" spc="-5" dirty="0">
                <a:solidFill>
                  <a:srgbClr val="6F2FA0"/>
                </a:solidFill>
                <a:latin typeface="Calibri"/>
                <a:cs typeface="Calibri"/>
              </a:rPr>
              <a:t> </a:t>
            </a:r>
            <a:r>
              <a:rPr sz="1400" b="1" dirty="0">
                <a:solidFill>
                  <a:srgbClr val="6F2FA0"/>
                </a:solidFill>
                <a:latin typeface="Calibri"/>
                <a:cs typeface="Calibri"/>
              </a:rPr>
              <a:t>ce</a:t>
            </a:r>
            <a:r>
              <a:rPr sz="1400" b="1" spc="-40" dirty="0">
                <a:solidFill>
                  <a:srgbClr val="6F2FA0"/>
                </a:solidFill>
                <a:latin typeface="Calibri"/>
                <a:cs typeface="Calibri"/>
              </a:rPr>
              <a:t> </a:t>
            </a:r>
            <a:r>
              <a:rPr sz="1400" b="1" dirty="0">
                <a:solidFill>
                  <a:srgbClr val="6F2FA0"/>
                </a:solidFill>
                <a:latin typeface="Calibri"/>
                <a:cs typeface="Calibri"/>
              </a:rPr>
              <a:t>qui</a:t>
            </a:r>
            <a:r>
              <a:rPr sz="1400" b="1" spc="-35" dirty="0">
                <a:solidFill>
                  <a:srgbClr val="6F2FA0"/>
                </a:solidFill>
                <a:latin typeface="Calibri"/>
                <a:cs typeface="Calibri"/>
              </a:rPr>
              <a:t> </a:t>
            </a:r>
            <a:r>
              <a:rPr sz="1400" b="1" dirty="0">
                <a:solidFill>
                  <a:srgbClr val="6F2FA0"/>
                </a:solidFill>
                <a:latin typeface="Calibri"/>
                <a:cs typeface="Calibri"/>
              </a:rPr>
              <a:t>suit</a:t>
            </a:r>
            <a:r>
              <a:rPr sz="1400" b="1" spc="-30" dirty="0">
                <a:solidFill>
                  <a:srgbClr val="6F2FA0"/>
                </a:solidFill>
                <a:latin typeface="Calibri"/>
                <a:cs typeface="Calibri"/>
              </a:rPr>
              <a:t> </a:t>
            </a:r>
            <a:r>
              <a:rPr sz="1400" b="1" spc="-50" dirty="0">
                <a:solidFill>
                  <a:srgbClr val="6F2FA0"/>
                </a:solidFill>
                <a:latin typeface="Calibri"/>
                <a:cs typeface="Calibri"/>
              </a:rPr>
              <a:t>:</a:t>
            </a:r>
            <a:endParaRPr sz="1400" dirty="0">
              <a:latin typeface="Calibri"/>
              <a:cs typeface="Calibri"/>
            </a:endParaRPr>
          </a:p>
          <a:p>
            <a:pPr marL="1054100" indent="-127635">
              <a:lnSpc>
                <a:spcPct val="100000"/>
              </a:lnSpc>
              <a:buChar char="•"/>
              <a:tabLst>
                <a:tab pos="1054100" algn="l"/>
              </a:tabLst>
            </a:pPr>
            <a:r>
              <a:rPr sz="1400" spc="-10" dirty="0">
                <a:solidFill>
                  <a:srgbClr val="6F2FA0"/>
                </a:solidFill>
                <a:latin typeface="Calibri"/>
                <a:cs typeface="Calibri"/>
              </a:rPr>
              <a:t>Rentabilité</a:t>
            </a:r>
            <a:r>
              <a:rPr sz="1400" spc="-25" dirty="0">
                <a:solidFill>
                  <a:srgbClr val="6F2FA0"/>
                </a:solidFill>
                <a:latin typeface="Calibri"/>
                <a:cs typeface="Calibri"/>
              </a:rPr>
              <a:t> </a:t>
            </a:r>
            <a:r>
              <a:rPr sz="1400" dirty="0">
                <a:solidFill>
                  <a:srgbClr val="6F2FA0"/>
                </a:solidFill>
                <a:latin typeface="Calibri"/>
                <a:cs typeface="Calibri"/>
              </a:rPr>
              <a:t>[marge</a:t>
            </a:r>
            <a:r>
              <a:rPr sz="1400" spc="-45" dirty="0">
                <a:solidFill>
                  <a:srgbClr val="6F2FA0"/>
                </a:solidFill>
                <a:latin typeface="Calibri"/>
                <a:cs typeface="Calibri"/>
              </a:rPr>
              <a:t> </a:t>
            </a:r>
            <a:r>
              <a:rPr sz="1400" spc="-10" dirty="0">
                <a:solidFill>
                  <a:srgbClr val="6F2FA0"/>
                </a:solidFill>
                <a:latin typeface="Calibri"/>
                <a:cs typeface="Calibri"/>
              </a:rPr>
              <a:t>bénéficiaire</a:t>
            </a:r>
            <a:r>
              <a:rPr sz="1400" spc="-25" dirty="0">
                <a:solidFill>
                  <a:srgbClr val="6F2FA0"/>
                </a:solidFill>
                <a:latin typeface="Calibri"/>
                <a:cs typeface="Calibri"/>
              </a:rPr>
              <a:t> </a:t>
            </a:r>
            <a:r>
              <a:rPr sz="1400" dirty="0">
                <a:solidFill>
                  <a:srgbClr val="6F2FA0"/>
                </a:solidFill>
                <a:latin typeface="Calibri"/>
                <a:cs typeface="Calibri"/>
              </a:rPr>
              <a:t>nette</a:t>
            </a:r>
            <a:r>
              <a:rPr sz="1400" spc="-30" dirty="0">
                <a:solidFill>
                  <a:srgbClr val="6F2FA0"/>
                </a:solidFill>
                <a:latin typeface="Calibri"/>
                <a:cs typeface="Calibri"/>
              </a:rPr>
              <a:t> </a:t>
            </a:r>
            <a:r>
              <a:rPr sz="1400" dirty="0">
                <a:solidFill>
                  <a:srgbClr val="6F2FA0"/>
                </a:solidFill>
                <a:latin typeface="Calibri"/>
                <a:cs typeface="Calibri"/>
              </a:rPr>
              <a:t>qui</a:t>
            </a:r>
            <a:r>
              <a:rPr sz="1400" spc="-40" dirty="0">
                <a:solidFill>
                  <a:srgbClr val="6F2FA0"/>
                </a:solidFill>
                <a:latin typeface="Calibri"/>
                <a:cs typeface="Calibri"/>
              </a:rPr>
              <a:t> </a:t>
            </a:r>
            <a:r>
              <a:rPr sz="1400" dirty="0">
                <a:solidFill>
                  <a:srgbClr val="6F2FA0"/>
                </a:solidFill>
                <a:latin typeface="Calibri"/>
                <a:cs typeface="Calibri"/>
              </a:rPr>
              <a:t>montre</a:t>
            </a:r>
            <a:r>
              <a:rPr sz="1400" spc="-35" dirty="0">
                <a:solidFill>
                  <a:srgbClr val="6F2FA0"/>
                </a:solidFill>
                <a:latin typeface="Calibri"/>
                <a:cs typeface="Calibri"/>
              </a:rPr>
              <a:t> </a:t>
            </a:r>
            <a:r>
              <a:rPr sz="1400" dirty="0">
                <a:solidFill>
                  <a:srgbClr val="6F2FA0"/>
                </a:solidFill>
                <a:latin typeface="Calibri"/>
                <a:cs typeface="Calibri"/>
              </a:rPr>
              <a:t>la</a:t>
            </a:r>
            <a:r>
              <a:rPr sz="1400" spc="-45" dirty="0">
                <a:solidFill>
                  <a:srgbClr val="6F2FA0"/>
                </a:solidFill>
                <a:latin typeface="Calibri"/>
                <a:cs typeface="Calibri"/>
              </a:rPr>
              <a:t> </a:t>
            </a:r>
            <a:r>
              <a:rPr sz="1400" dirty="0">
                <a:solidFill>
                  <a:srgbClr val="6F2FA0"/>
                </a:solidFill>
                <a:latin typeface="Calibri"/>
                <a:cs typeface="Calibri"/>
              </a:rPr>
              <a:t>capacité</a:t>
            </a:r>
            <a:r>
              <a:rPr sz="1400" spc="-30" dirty="0">
                <a:solidFill>
                  <a:srgbClr val="6F2FA0"/>
                </a:solidFill>
                <a:latin typeface="Calibri"/>
                <a:cs typeface="Calibri"/>
              </a:rPr>
              <a:t> </a:t>
            </a:r>
            <a:r>
              <a:rPr sz="1400" dirty="0">
                <a:solidFill>
                  <a:srgbClr val="6F2FA0"/>
                </a:solidFill>
                <a:latin typeface="Calibri"/>
                <a:cs typeface="Calibri"/>
              </a:rPr>
              <a:t>de</a:t>
            </a:r>
            <a:r>
              <a:rPr sz="1400" spc="-45" dirty="0">
                <a:solidFill>
                  <a:srgbClr val="6F2FA0"/>
                </a:solidFill>
                <a:latin typeface="Calibri"/>
                <a:cs typeface="Calibri"/>
              </a:rPr>
              <a:t> </a:t>
            </a:r>
            <a:r>
              <a:rPr sz="1400" spc="-20" dirty="0">
                <a:solidFill>
                  <a:srgbClr val="6F2FA0"/>
                </a:solidFill>
                <a:latin typeface="Calibri"/>
                <a:cs typeface="Calibri"/>
              </a:rPr>
              <a:t>l’entreprise </a:t>
            </a:r>
            <a:r>
              <a:rPr sz="1400" dirty="0">
                <a:solidFill>
                  <a:srgbClr val="6F2FA0"/>
                </a:solidFill>
                <a:latin typeface="Calibri"/>
                <a:cs typeface="Calibri"/>
              </a:rPr>
              <a:t>à</a:t>
            </a:r>
            <a:r>
              <a:rPr sz="1400" spc="-50" dirty="0">
                <a:solidFill>
                  <a:srgbClr val="6F2FA0"/>
                </a:solidFill>
                <a:latin typeface="Calibri"/>
                <a:cs typeface="Calibri"/>
              </a:rPr>
              <a:t> </a:t>
            </a:r>
            <a:r>
              <a:rPr sz="1400" dirty="0">
                <a:solidFill>
                  <a:srgbClr val="6F2FA0"/>
                </a:solidFill>
                <a:latin typeface="Calibri"/>
                <a:cs typeface="Calibri"/>
              </a:rPr>
              <a:t>générer</a:t>
            </a:r>
            <a:r>
              <a:rPr sz="1400" spc="-35" dirty="0">
                <a:solidFill>
                  <a:srgbClr val="6F2FA0"/>
                </a:solidFill>
                <a:latin typeface="Calibri"/>
                <a:cs typeface="Calibri"/>
              </a:rPr>
              <a:t> </a:t>
            </a:r>
            <a:r>
              <a:rPr sz="1400" dirty="0">
                <a:solidFill>
                  <a:srgbClr val="6F2FA0"/>
                </a:solidFill>
                <a:latin typeface="Calibri"/>
                <a:cs typeface="Calibri"/>
              </a:rPr>
              <a:t>des</a:t>
            </a:r>
            <a:r>
              <a:rPr sz="1400" spc="-40" dirty="0">
                <a:solidFill>
                  <a:srgbClr val="6F2FA0"/>
                </a:solidFill>
                <a:latin typeface="Calibri"/>
                <a:cs typeface="Calibri"/>
              </a:rPr>
              <a:t> </a:t>
            </a:r>
            <a:r>
              <a:rPr sz="1400" dirty="0">
                <a:solidFill>
                  <a:srgbClr val="6F2FA0"/>
                </a:solidFill>
                <a:latin typeface="Calibri"/>
                <a:cs typeface="Calibri"/>
              </a:rPr>
              <a:t>bénéfices</a:t>
            </a:r>
            <a:r>
              <a:rPr sz="1400" spc="-25" dirty="0">
                <a:solidFill>
                  <a:srgbClr val="6F2FA0"/>
                </a:solidFill>
                <a:latin typeface="Calibri"/>
                <a:cs typeface="Calibri"/>
              </a:rPr>
              <a:t> </a:t>
            </a:r>
            <a:r>
              <a:rPr sz="1400" dirty="0">
                <a:solidFill>
                  <a:srgbClr val="6F2FA0"/>
                </a:solidFill>
                <a:latin typeface="Calibri"/>
                <a:cs typeface="Calibri"/>
              </a:rPr>
              <a:t>après</a:t>
            </a:r>
            <a:r>
              <a:rPr sz="1400" spc="-35" dirty="0">
                <a:solidFill>
                  <a:srgbClr val="6F2FA0"/>
                </a:solidFill>
                <a:latin typeface="Calibri"/>
                <a:cs typeface="Calibri"/>
              </a:rPr>
              <a:t> </a:t>
            </a:r>
            <a:r>
              <a:rPr sz="1400" spc="-10" dirty="0">
                <a:solidFill>
                  <a:srgbClr val="6F2FA0"/>
                </a:solidFill>
                <a:latin typeface="Calibri"/>
                <a:cs typeface="Calibri"/>
              </a:rPr>
              <a:t>impôts].</a:t>
            </a:r>
            <a:endParaRPr sz="1400" dirty="0">
              <a:latin typeface="Calibri"/>
              <a:cs typeface="Calibri"/>
            </a:endParaRPr>
          </a:p>
          <a:p>
            <a:pPr marL="1039494" marR="5080" indent="-113030">
              <a:lnSpc>
                <a:spcPct val="100000"/>
              </a:lnSpc>
              <a:spcBef>
                <a:spcPts val="5"/>
              </a:spcBef>
              <a:buChar char="•"/>
              <a:tabLst>
                <a:tab pos="1039494" algn="l"/>
                <a:tab pos="1054100" algn="l"/>
              </a:tabLst>
            </a:pPr>
            <a:r>
              <a:rPr sz="1400" dirty="0">
                <a:solidFill>
                  <a:srgbClr val="6F2FA0"/>
                </a:solidFill>
                <a:latin typeface="Calibri"/>
                <a:cs typeface="Calibri"/>
              </a:rPr>
              <a:t>	Liquidité</a:t>
            </a:r>
            <a:r>
              <a:rPr sz="1400" spc="-20" dirty="0">
                <a:solidFill>
                  <a:srgbClr val="6F2FA0"/>
                </a:solidFill>
                <a:latin typeface="Calibri"/>
                <a:cs typeface="Calibri"/>
              </a:rPr>
              <a:t> </a:t>
            </a:r>
            <a:r>
              <a:rPr sz="1400" spc="-10" dirty="0">
                <a:solidFill>
                  <a:srgbClr val="6F2FA0"/>
                </a:solidFill>
                <a:latin typeface="Calibri"/>
                <a:cs typeface="Calibri"/>
              </a:rPr>
              <a:t>[(ratio</a:t>
            </a:r>
            <a:r>
              <a:rPr sz="1400" spc="-30" dirty="0">
                <a:solidFill>
                  <a:srgbClr val="6F2FA0"/>
                </a:solidFill>
                <a:latin typeface="Calibri"/>
                <a:cs typeface="Calibri"/>
              </a:rPr>
              <a:t> </a:t>
            </a:r>
            <a:r>
              <a:rPr sz="1400" spc="-10" dirty="0">
                <a:solidFill>
                  <a:srgbClr val="6F2FA0"/>
                </a:solidFill>
                <a:latin typeface="Calibri"/>
                <a:cs typeface="Calibri"/>
              </a:rPr>
              <a:t>courant</a:t>
            </a:r>
            <a:r>
              <a:rPr sz="1400" spc="-30" dirty="0">
                <a:solidFill>
                  <a:srgbClr val="6F2FA0"/>
                </a:solidFill>
                <a:latin typeface="Calibri"/>
                <a:cs typeface="Calibri"/>
              </a:rPr>
              <a:t> </a:t>
            </a:r>
            <a:r>
              <a:rPr sz="1400" dirty="0">
                <a:solidFill>
                  <a:srgbClr val="6F2FA0"/>
                </a:solidFill>
                <a:latin typeface="Calibri"/>
                <a:cs typeface="Calibri"/>
              </a:rPr>
              <a:t>=</a:t>
            </a:r>
            <a:r>
              <a:rPr sz="1400" spc="-35" dirty="0">
                <a:solidFill>
                  <a:srgbClr val="6F2FA0"/>
                </a:solidFill>
                <a:latin typeface="Calibri"/>
                <a:cs typeface="Calibri"/>
              </a:rPr>
              <a:t> </a:t>
            </a:r>
            <a:r>
              <a:rPr sz="1400" dirty="0">
                <a:solidFill>
                  <a:srgbClr val="6F2FA0"/>
                </a:solidFill>
                <a:latin typeface="Calibri"/>
                <a:cs typeface="Calibri"/>
              </a:rPr>
              <a:t>actifs</a:t>
            </a:r>
            <a:r>
              <a:rPr sz="1400" spc="-35" dirty="0">
                <a:solidFill>
                  <a:srgbClr val="6F2FA0"/>
                </a:solidFill>
                <a:latin typeface="Calibri"/>
                <a:cs typeface="Calibri"/>
              </a:rPr>
              <a:t> </a:t>
            </a:r>
            <a:r>
              <a:rPr sz="1400" spc="-10" dirty="0">
                <a:solidFill>
                  <a:srgbClr val="6F2FA0"/>
                </a:solidFill>
                <a:latin typeface="Calibri"/>
                <a:cs typeface="Calibri"/>
              </a:rPr>
              <a:t>courants</a:t>
            </a:r>
            <a:r>
              <a:rPr sz="1400" spc="-25" dirty="0">
                <a:solidFill>
                  <a:srgbClr val="6F2FA0"/>
                </a:solidFill>
                <a:latin typeface="Calibri"/>
                <a:cs typeface="Calibri"/>
              </a:rPr>
              <a:t> </a:t>
            </a:r>
            <a:r>
              <a:rPr sz="1400" dirty="0">
                <a:solidFill>
                  <a:srgbClr val="6F2FA0"/>
                </a:solidFill>
                <a:latin typeface="Calibri"/>
                <a:cs typeface="Calibri"/>
              </a:rPr>
              <a:t>/</a:t>
            </a:r>
            <a:r>
              <a:rPr sz="1400" spc="-50" dirty="0">
                <a:solidFill>
                  <a:srgbClr val="6F2FA0"/>
                </a:solidFill>
                <a:latin typeface="Calibri"/>
                <a:cs typeface="Calibri"/>
              </a:rPr>
              <a:t> </a:t>
            </a:r>
            <a:r>
              <a:rPr sz="1400" dirty="0">
                <a:solidFill>
                  <a:srgbClr val="6F2FA0"/>
                </a:solidFill>
                <a:latin typeface="Calibri"/>
                <a:cs typeface="Calibri"/>
              </a:rPr>
              <a:t>passifs</a:t>
            </a:r>
            <a:r>
              <a:rPr sz="1400" spc="-25" dirty="0">
                <a:solidFill>
                  <a:srgbClr val="6F2FA0"/>
                </a:solidFill>
                <a:latin typeface="Calibri"/>
                <a:cs typeface="Calibri"/>
              </a:rPr>
              <a:t> </a:t>
            </a:r>
            <a:r>
              <a:rPr sz="1400" spc="-10" dirty="0">
                <a:solidFill>
                  <a:srgbClr val="6F2FA0"/>
                </a:solidFill>
                <a:latin typeface="Calibri"/>
                <a:cs typeface="Calibri"/>
              </a:rPr>
              <a:t>courants).</a:t>
            </a:r>
            <a:r>
              <a:rPr sz="1400" spc="-30" dirty="0">
                <a:solidFill>
                  <a:srgbClr val="6F2FA0"/>
                </a:solidFill>
                <a:latin typeface="Calibri"/>
                <a:cs typeface="Calibri"/>
              </a:rPr>
              <a:t> </a:t>
            </a:r>
            <a:r>
              <a:rPr sz="1400" dirty="0">
                <a:solidFill>
                  <a:srgbClr val="6F2FA0"/>
                </a:solidFill>
                <a:latin typeface="Calibri"/>
                <a:cs typeface="Calibri"/>
              </a:rPr>
              <a:t>Plus</a:t>
            </a:r>
            <a:r>
              <a:rPr sz="1400" spc="-25" dirty="0">
                <a:solidFill>
                  <a:srgbClr val="6F2FA0"/>
                </a:solidFill>
                <a:latin typeface="Calibri"/>
                <a:cs typeface="Calibri"/>
              </a:rPr>
              <a:t> </a:t>
            </a:r>
            <a:r>
              <a:rPr sz="1400" dirty="0">
                <a:solidFill>
                  <a:srgbClr val="6F2FA0"/>
                </a:solidFill>
                <a:latin typeface="Calibri"/>
                <a:cs typeface="Calibri"/>
              </a:rPr>
              <a:t>le</a:t>
            </a:r>
            <a:r>
              <a:rPr sz="1400" spc="-35" dirty="0">
                <a:solidFill>
                  <a:srgbClr val="6F2FA0"/>
                </a:solidFill>
                <a:latin typeface="Calibri"/>
                <a:cs typeface="Calibri"/>
              </a:rPr>
              <a:t> </a:t>
            </a:r>
            <a:r>
              <a:rPr sz="1400" dirty="0">
                <a:solidFill>
                  <a:srgbClr val="6F2FA0"/>
                </a:solidFill>
                <a:latin typeface="Calibri"/>
                <a:cs typeface="Calibri"/>
              </a:rPr>
              <a:t>ratio</a:t>
            </a:r>
            <a:r>
              <a:rPr sz="1400" spc="-30" dirty="0">
                <a:solidFill>
                  <a:srgbClr val="6F2FA0"/>
                </a:solidFill>
                <a:latin typeface="Calibri"/>
                <a:cs typeface="Calibri"/>
              </a:rPr>
              <a:t> </a:t>
            </a:r>
            <a:r>
              <a:rPr sz="1400" dirty="0">
                <a:solidFill>
                  <a:srgbClr val="6F2FA0"/>
                </a:solidFill>
                <a:latin typeface="Calibri"/>
                <a:cs typeface="Calibri"/>
              </a:rPr>
              <a:t>est</a:t>
            </a:r>
            <a:r>
              <a:rPr sz="1400" spc="-30" dirty="0">
                <a:solidFill>
                  <a:srgbClr val="6F2FA0"/>
                </a:solidFill>
                <a:latin typeface="Calibri"/>
                <a:cs typeface="Calibri"/>
              </a:rPr>
              <a:t> </a:t>
            </a:r>
            <a:r>
              <a:rPr sz="1400" dirty="0">
                <a:solidFill>
                  <a:srgbClr val="6F2FA0"/>
                </a:solidFill>
                <a:latin typeface="Calibri"/>
                <a:cs typeface="Calibri"/>
              </a:rPr>
              <a:t>élevé,</a:t>
            </a:r>
            <a:r>
              <a:rPr sz="1400" spc="-25" dirty="0">
                <a:solidFill>
                  <a:srgbClr val="6F2FA0"/>
                </a:solidFill>
                <a:latin typeface="Calibri"/>
                <a:cs typeface="Calibri"/>
              </a:rPr>
              <a:t> </a:t>
            </a:r>
            <a:r>
              <a:rPr sz="1400" dirty="0">
                <a:solidFill>
                  <a:srgbClr val="6F2FA0"/>
                </a:solidFill>
                <a:latin typeface="Calibri"/>
                <a:cs typeface="Calibri"/>
              </a:rPr>
              <a:t>plus</a:t>
            </a:r>
            <a:r>
              <a:rPr sz="1400" spc="-25" dirty="0">
                <a:solidFill>
                  <a:srgbClr val="6F2FA0"/>
                </a:solidFill>
                <a:latin typeface="Calibri"/>
                <a:cs typeface="Calibri"/>
              </a:rPr>
              <a:t> </a:t>
            </a:r>
            <a:r>
              <a:rPr sz="1400" dirty="0">
                <a:solidFill>
                  <a:srgbClr val="6F2FA0"/>
                </a:solidFill>
                <a:latin typeface="Calibri"/>
                <a:cs typeface="Calibri"/>
              </a:rPr>
              <a:t>cela</a:t>
            </a:r>
            <a:r>
              <a:rPr sz="1400" spc="-35" dirty="0">
                <a:solidFill>
                  <a:srgbClr val="6F2FA0"/>
                </a:solidFill>
                <a:latin typeface="Calibri"/>
                <a:cs typeface="Calibri"/>
              </a:rPr>
              <a:t> </a:t>
            </a:r>
            <a:r>
              <a:rPr sz="1400" dirty="0">
                <a:solidFill>
                  <a:srgbClr val="6F2FA0"/>
                </a:solidFill>
                <a:latin typeface="Calibri"/>
                <a:cs typeface="Calibri"/>
              </a:rPr>
              <a:t>est</a:t>
            </a:r>
            <a:r>
              <a:rPr sz="1400" spc="-30" dirty="0">
                <a:solidFill>
                  <a:srgbClr val="6F2FA0"/>
                </a:solidFill>
                <a:latin typeface="Calibri"/>
                <a:cs typeface="Calibri"/>
              </a:rPr>
              <a:t> </a:t>
            </a:r>
            <a:r>
              <a:rPr sz="1400" spc="-10" dirty="0">
                <a:solidFill>
                  <a:srgbClr val="6F2FA0"/>
                </a:solidFill>
                <a:latin typeface="Calibri"/>
                <a:cs typeface="Calibri"/>
              </a:rPr>
              <a:t>favorable</a:t>
            </a:r>
            <a:r>
              <a:rPr sz="1400" spc="-15" dirty="0">
                <a:solidFill>
                  <a:srgbClr val="6F2FA0"/>
                </a:solidFill>
                <a:latin typeface="Calibri"/>
                <a:cs typeface="Calibri"/>
              </a:rPr>
              <a:t> </a:t>
            </a:r>
            <a:r>
              <a:rPr sz="1400" dirty="0">
                <a:solidFill>
                  <a:srgbClr val="6F2FA0"/>
                </a:solidFill>
                <a:latin typeface="Calibri"/>
                <a:cs typeface="Calibri"/>
              </a:rPr>
              <a:t>comme</a:t>
            </a:r>
            <a:r>
              <a:rPr sz="1400" spc="-45" dirty="0">
                <a:solidFill>
                  <a:srgbClr val="6F2FA0"/>
                </a:solidFill>
                <a:latin typeface="Calibri"/>
                <a:cs typeface="Calibri"/>
              </a:rPr>
              <a:t> </a:t>
            </a:r>
            <a:r>
              <a:rPr sz="1400" spc="-10" dirty="0">
                <a:solidFill>
                  <a:srgbClr val="6F2FA0"/>
                </a:solidFill>
                <a:latin typeface="Calibri"/>
                <a:cs typeface="Calibri"/>
              </a:rPr>
              <a:t>indicateur</a:t>
            </a:r>
            <a:r>
              <a:rPr sz="1400" spc="-25" dirty="0">
                <a:solidFill>
                  <a:srgbClr val="6F2FA0"/>
                </a:solidFill>
                <a:latin typeface="Calibri"/>
                <a:cs typeface="Calibri"/>
              </a:rPr>
              <a:t> </a:t>
            </a:r>
            <a:r>
              <a:rPr sz="1400" dirty="0">
                <a:solidFill>
                  <a:srgbClr val="6F2FA0"/>
                </a:solidFill>
                <a:latin typeface="Calibri"/>
                <a:cs typeface="Calibri"/>
              </a:rPr>
              <a:t>de</a:t>
            </a:r>
            <a:r>
              <a:rPr sz="1400" spc="-30" dirty="0">
                <a:solidFill>
                  <a:srgbClr val="6F2FA0"/>
                </a:solidFill>
                <a:latin typeface="Calibri"/>
                <a:cs typeface="Calibri"/>
              </a:rPr>
              <a:t> </a:t>
            </a:r>
            <a:r>
              <a:rPr sz="1400" dirty="0">
                <a:solidFill>
                  <a:srgbClr val="6F2FA0"/>
                </a:solidFill>
                <a:latin typeface="Calibri"/>
                <a:cs typeface="Calibri"/>
              </a:rPr>
              <a:t>la</a:t>
            </a:r>
            <a:r>
              <a:rPr sz="1400" spc="-40" dirty="0">
                <a:solidFill>
                  <a:srgbClr val="6F2FA0"/>
                </a:solidFill>
                <a:latin typeface="Calibri"/>
                <a:cs typeface="Calibri"/>
              </a:rPr>
              <a:t> </a:t>
            </a:r>
            <a:r>
              <a:rPr sz="1400" spc="-10" dirty="0">
                <a:solidFill>
                  <a:srgbClr val="6F2FA0"/>
                </a:solidFill>
                <a:latin typeface="Calibri"/>
                <a:cs typeface="Calibri"/>
              </a:rPr>
              <a:t>liquidité </a:t>
            </a:r>
            <a:r>
              <a:rPr sz="1400" dirty="0">
                <a:solidFill>
                  <a:srgbClr val="6F2FA0"/>
                </a:solidFill>
                <a:latin typeface="Calibri"/>
                <a:cs typeface="Calibri"/>
              </a:rPr>
              <a:t>d’une</a:t>
            </a:r>
            <a:r>
              <a:rPr sz="1400" spc="-70" dirty="0">
                <a:solidFill>
                  <a:srgbClr val="6F2FA0"/>
                </a:solidFill>
                <a:latin typeface="Calibri"/>
                <a:cs typeface="Calibri"/>
              </a:rPr>
              <a:t> </a:t>
            </a:r>
            <a:r>
              <a:rPr sz="1400" spc="-10" dirty="0">
                <a:solidFill>
                  <a:srgbClr val="6F2FA0"/>
                </a:solidFill>
                <a:latin typeface="Calibri"/>
                <a:cs typeface="Calibri"/>
              </a:rPr>
              <a:t>entreprise.</a:t>
            </a:r>
            <a:endParaRPr sz="1400" dirty="0">
              <a:latin typeface="Calibri"/>
              <a:cs typeface="Calibri"/>
            </a:endParaRPr>
          </a:p>
          <a:p>
            <a:pPr marL="1054100" indent="-127635">
              <a:lnSpc>
                <a:spcPct val="100000"/>
              </a:lnSpc>
              <a:buChar char="•"/>
              <a:tabLst>
                <a:tab pos="1054100" algn="l"/>
              </a:tabLst>
            </a:pPr>
            <a:r>
              <a:rPr sz="1400" spc="-20" dirty="0">
                <a:solidFill>
                  <a:srgbClr val="6F2FA0"/>
                </a:solidFill>
                <a:latin typeface="Calibri"/>
                <a:cs typeface="Calibri"/>
              </a:rPr>
              <a:t>Effet</a:t>
            </a:r>
            <a:r>
              <a:rPr sz="1400" spc="-30" dirty="0">
                <a:solidFill>
                  <a:srgbClr val="6F2FA0"/>
                </a:solidFill>
                <a:latin typeface="Calibri"/>
                <a:cs typeface="Calibri"/>
              </a:rPr>
              <a:t> </a:t>
            </a:r>
            <a:r>
              <a:rPr sz="1400" dirty="0">
                <a:solidFill>
                  <a:srgbClr val="6F2FA0"/>
                </a:solidFill>
                <a:latin typeface="Calibri"/>
                <a:cs typeface="Calibri"/>
              </a:rPr>
              <a:t>de</a:t>
            </a:r>
            <a:r>
              <a:rPr sz="1400" spc="-20" dirty="0">
                <a:solidFill>
                  <a:srgbClr val="6F2FA0"/>
                </a:solidFill>
                <a:latin typeface="Calibri"/>
                <a:cs typeface="Calibri"/>
              </a:rPr>
              <a:t> </a:t>
            </a:r>
            <a:r>
              <a:rPr sz="1400" spc="-10" dirty="0">
                <a:solidFill>
                  <a:srgbClr val="6F2FA0"/>
                </a:solidFill>
                <a:latin typeface="Calibri"/>
                <a:cs typeface="Calibri"/>
              </a:rPr>
              <a:t>levier/endettement</a:t>
            </a:r>
            <a:r>
              <a:rPr sz="1400" spc="-5" dirty="0">
                <a:solidFill>
                  <a:srgbClr val="6F2FA0"/>
                </a:solidFill>
                <a:latin typeface="Calibri"/>
                <a:cs typeface="Calibri"/>
              </a:rPr>
              <a:t> </a:t>
            </a:r>
            <a:r>
              <a:rPr sz="1400" spc="-10" dirty="0">
                <a:solidFill>
                  <a:srgbClr val="6F2FA0"/>
                </a:solidFill>
                <a:latin typeface="Calibri"/>
                <a:cs typeface="Calibri"/>
              </a:rPr>
              <a:t>(ratio</a:t>
            </a:r>
            <a:r>
              <a:rPr sz="1400" spc="-15" dirty="0">
                <a:solidFill>
                  <a:srgbClr val="6F2FA0"/>
                </a:solidFill>
                <a:latin typeface="Calibri"/>
                <a:cs typeface="Calibri"/>
              </a:rPr>
              <a:t> </a:t>
            </a:r>
            <a:r>
              <a:rPr sz="1400" spc="-20" dirty="0">
                <a:solidFill>
                  <a:srgbClr val="6F2FA0"/>
                </a:solidFill>
                <a:latin typeface="Calibri"/>
                <a:cs typeface="Calibri"/>
              </a:rPr>
              <a:t>d’endettement</a:t>
            </a:r>
            <a:r>
              <a:rPr sz="1400" spc="-5" dirty="0">
                <a:solidFill>
                  <a:srgbClr val="6F2FA0"/>
                </a:solidFill>
                <a:latin typeface="Calibri"/>
                <a:cs typeface="Calibri"/>
              </a:rPr>
              <a:t> </a:t>
            </a:r>
            <a:r>
              <a:rPr sz="1400" dirty="0">
                <a:solidFill>
                  <a:srgbClr val="6F2FA0"/>
                </a:solidFill>
                <a:latin typeface="Calibri"/>
                <a:cs typeface="Calibri"/>
              </a:rPr>
              <a:t>=</a:t>
            </a:r>
            <a:r>
              <a:rPr sz="1400" spc="-25" dirty="0">
                <a:solidFill>
                  <a:srgbClr val="6F2FA0"/>
                </a:solidFill>
                <a:latin typeface="Calibri"/>
                <a:cs typeface="Calibri"/>
              </a:rPr>
              <a:t> </a:t>
            </a:r>
            <a:r>
              <a:rPr sz="1400" dirty="0">
                <a:solidFill>
                  <a:srgbClr val="6F2FA0"/>
                </a:solidFill>
                <a:latin typeface="Calibri"/>
                <a:cs typeface="Calibri"/>
              </a:rPr>
              <a:t>total</a:t>
            </a:r>
            <a:r>
              <a:rPr sz="1400" spc="-15" dirty="0">
                <a:solidFill>
                  <a:srgbClr val="6F2FA0"/>
                </a:solidFill>
                <a:latin typeface="Calibri"/>
                <a:cs typeface="Calibri"/>
              </a:rPr>
              <a:t> </a:t>
            </a:r>
            <a:r>
              <a:rPr sz="1400" dirty="0">
                <a:solidFill>
                  <a:srgbClr val="6F2FA0"/>
                </a:solidFill>
                <a:latin typeface="Calibri"/>
                <a:cs typeface="Calibri"/>
              </a:rPr>
              <a:t>des</a:t>
            </a:r>
            <a:r>
              <a:rPr sz="1400" spc="-20" dirty="0">
                <a:solidFill>
                  <a:srgbClr val="6F2FA0"/>
                </a:solidFill>
                <a:latin typeface="Calibri"/>
                <a:cs typeface="Calibri"/>
              </a:rPr>
              <a:t> </a:t>
            </a:r>
            <a:r>
              <a:rPr sz="1400" spc="-10" dirty="0">
                <a:solidFill>
                  <a:srgbClr val="6F2FA0"/>
                </a:solidFill>
                <a:latin typeface="Calibri"/>
                <a:cs typeface="Calibri"/>
              </a:rPr>
              <a:t>passifs/total </a:t>
            </a:r>
            <a:r>
              <a:rPr sz="1400" dirty="0">
                <a:solidFill>
                  <a:srgbClr val="6F2FA0"/>
                </a:solidFill>
                <a:latin typeface="Calibri"/>
                <a:cs typeface="Calibri"/>
              </a:rPr>
              <a:t>de</a:t>
            </a:r>
            <a:r>
              <a:rPr sz="1400" spc="-20" dirty="0">
                <a:solidFill>
                  <a:srgbClr val="6F2FA0"/>
                </a:solidFill>
                <a:latin typeface="Calibri"/>
                <a:cs typeface="Calibri"/>
              </a:rPr>
              <a:t> </a:t>
            </a:r>
            <a:r>
              <a:rPr sz="1400" spc="-10" dirty="0">
                <a:solidFill>
                  <a:srgbClr val="6F2FA0"/>
                </a:solidFill>
                <a:latin typeface="Calibri"/>
                <a:cs typeface="Calibri"/>
              </a:rPr>
              <a:t>l’actif).</a:t>
            </a:r>
            <a:r>
              <a:rPr sz="1400" spc="-20" dirty="0">
                <a:solidFill>
                  <a:srgbClr val="6F2FA0"/>
                </a:solidFill>
                <a:latin typeface="Calibri"/>
                <a:cs typeface="Calibri"/>
              </a:rPr>
              <a:t> </a:t>
            </a:r>
            <a:r>
              <a:rPr sz="1400" spc="-10" dirty="0">
                <a:solidFill>
                  <a:srgbClr val="6F2FA0"/>
                </a:solidFill>
                <a:latin typeface="Calibri"/>
                <a:cs typeface="Calibri"/>
              </a:rPr>
              <a:t>Idéalement,</a:t>
            </a:r>
            <a:r>
              <a:rPr sz="1400" spc="-5" dirty="0">
                <a:solidFill>
                  <a:srgbClr val="6F2FA0"/>
                </a:solidFill>
                <a:latin typeface="Calibri"/>
                <a:cs typeface="Calibri"/>
              </a:rPr>
              <a:t> </a:t>
            </a:r>
            <a:r>
              <a:rPr sz="1400" dirty="0">
                <a:solidFill>
                  <a:srgbClr val="6F2FA0"/>
                </a:solidFill>
                <a:latin typeface="Calibri"/>
                <a:cs typeface="Calibri"/>
              </a:rPr>
              <a:t>un</a:t>
            </a:r>
            <a:r>
              <a:rPr sz="1400" spc="-25" dirty="0">
                <a:solidFill>
                  <a:srgbClr val="6F2FA0"/>
                </a:solidFill>
                <a:latin typeface="Calibri"/>
                <a:cs typeface="Calibri"/>
              </a:rPr>
              <a:t> </a:t>
            </a:r>
            <a:r>
              <a:rPr sz="1400" spc="-10" dirty="0">
                <a:solidFill>
                  <a:srgbClr val="6F2FA0"/>
                </a:solidFill>
                <a:latin typeface="Calibri"/>
                <a:cs typeface="Calibri"/>
              </a:rPr>
              <a:t>ratio</a:t>
            </a:r>
            <a:r>
              <a:rPr sz="1400" spc="-15" dirty="0">
                <a:solidFill>
                  <a:srgbClr val="6F2FA0"/>
                </a:solidFill>
                <a:latin typeface="Calibri"/>
                <a:cs typeface="Calibri"/>
              </a:rPr>
              <a:t> </a:t>
            </a:r>
            <a:r>
              <a:rPr sz="1400" dirty="0">
                <a:solidFill>
                  <a:srgbClr val="6F2FA0"/>
                </a:solidFill>
                <a:latin typeface="Calibri"/>
                <a:cs typeface="Calibri"/>
              </a:rPr>
              <a:t>de</a:t>
            </a:r>
            <a:r>
              <a:rPr sz="1400" spc="-20" dirty="0">
                <a:solidFill>
                  <a:srgbClr val="6F2FA0"/>
                </a:solidFill>
                <a:latin typeface="Calibri"/>
                <a:cs typeface="Calibri"/>
              </a:rPr>
              <a:t> </a:t>
            </a:r>
            <a:r>
              <a:rPr sz="1400" dirty="0">
                <a:solidFill>
                  <a:srgbClr val="6F2FA0"/>
                </a:solidFill>
                <a:latin typeface="Calibri"/>
                <a:cs typeface="Calibri"/>
              </a:rPr>
              <a:t>0,5</a:t>
            </a:r>
            <a:r>
              <a:rPr sz="1400" spc="-25" dirty="0">
                <a:solidFill>
                  <a:srgbClr val="6F2FA0"/>
                </a:solidFill>
                <a:latin typeface="Calibri"/>
                <a:cs typeface="Calibri"/>
              </a:rPr>
              <a:t> </a:t>
            </a:r>
            <a:r>
              <a:rPr sz="1400" dirty="0">
                <a:solidFill>
                  <a:srgbClr val="6F2FA0"/>
                </a:solidFill>
                <a:latin typeface="Calibri"/>
                <a:cs typeface="Calibri"/>
              </a:rPr>
              <a:t>ou</a:t>
            </a:r>
            <a:r>
              <a:rPr sz="1400" spc="-30" dirty="0">
                <a:solidFill>
                  <a:srgbClr val="6F2FA0"/>
                </a:solidFill>
                <a:latin typeface="Calibri"/>
                <a:cs typeface="Calibri"/>
              </a:rPr>
              <a:t> </a:t>
            </a:r>
            <a:r>
              <a:rPr sz="1400" dirty="0">
                <a:solidFill>
                  <a:srgbClr val="6F2FA0"/>
                </a:solidFill>
                <a:latin typeface="Calibri"/>
                <a:cs typeface="Calibri"/>
              </a:rPr>
              <a:t>moins</a:t>
            </a:r>
            <a:r>
              <a:rPr sz="1400" spc="-20" dirty="0">
                <a:solidFill>
                  <a:srgbClr val="6F2FA0"/>
                </a:solidFill>
                <a:latin typeface="Calibri"/>
                <a:cs typeface="Calibri"/>
              </a:rPr>
              <a:t> </a:t>
            </a:r>
            <a:r>
              <a:rPr sz="1400" dirty="0">
                <a:solidFill>
                  <a:srgbClr val="6F2FA0"/>
                </a:solidFill>
                <a:latin typeface="Calibri"/>
                <a:cs typeface="Calibri"/>
              </a:rPr>
              <a:t>est</a:t>
            </a:r>
            <a:r>
              <a:rPr sz="1400" spc="-20" dirty="0">
                <a:solidFill>
                  <a:srgbClr val="6F2FA0"/>
                </a:solidFill>
                <a:latin typeface="Calibri"/>
                <a:cs typeface="Calibri"/>
              </a:rPr>
              <a:t> </a:t>
            </a:r>
            <a:r>
              <a:rPr sz="1400" spc="-10" dirty="0">
                <a:solidFill>
                  <a:srgbClr val="6F2FA0"/>
                </a:solidFill>
                <a:latin typeface="Calibri"/>
                <a:cs typeface="Calibri"/>
              </a:rPr>
              <a:t>préférable.</a:t>
            </a:r>
            <a:endParaRPr sz="1400" dirty="0">
              <a:latin typeface="Calibri"/>
              <a:cs typeface="Calibri"/>
            </a:endParaRPr>
          </a:p>
          <a:p>
            <a:pPr marL="1054100" indent="-127635">
              <a:lnSpc>
                <a:spcPct val="100000"/>
              </a:lnSpc>
              <a:buChar char="•"/>
              <a:tabLst>
                <a:tab pos="1054100" algn="l"/>
              </a:tabLst>
            </a:pPr>
            <a:r>
              <a:rPr sz="1400" dirty="0">
                <a:solidFill>
                  <a:srgbClr val="6F2FA0"/>
                </a:solidFill>
                <a:latin typeface="Calibri"/>
                <a:cs typeface="Calibri"/>
              </a:rPr>
              <a:t>Flux</a:t>
            </a:r>
            <a:r>
              <a:rPr sz="1400" spc="-25" dirty="0">
                <a:solidFill>
                  <a:srgbClr val="6F2FA0"/>
                </a:solidFill>
                <a:latin typeface="Calibri"/>
                <a:cs typeface="Calibri"/>
              </a:rPr>
              <a:t> </a:t>
            </a:r>
            <a:r>
              <a:rPr sz="1400" dirty="0">
                <a:solidFill>
                  <a:srgbClr val="6F2FA0"/>
                </a:solidFill>
                <a:latin typeface="Calibri"/>
                <a:cs typeface="Calibri"/>
              </a:rPr>
              <a:t>de</a:t>
            </a:r>
            <a:r>
              <a:rPr sz="1400" spc="-25" dirty="0">
                <a:solidFill>
                  <a:srgbClr val="6F2FA0"/>
                </a:solidFill>
                <a:latin typeface="Calibri"/>
                <a:cs typeface="Calibri"/>
              </a:rPr>
              <a:t> </a:t>
            </a:r>
            <a:r>
              <a:rPr sz="1400" spc="-10" dirty="0">
                <a:solidFill>
                  <a:srgbClr val="6F2FA0"/>
                </a:solidFill>
                <a:latin typeface="Calibri"/>
                <a:cs typeface="Calibri"/>
              </a:rPr>
              <a:t>trésorerie</a:t>
            </a:r>
            <a:r>
              <a:rPr sz="1400" spc="-5" dirty="0">
                <a:solidFill>
                  <a:srgbClr val="6F2FA0"/>
                </a:solidFill>
                <a:latin typeface="Calibri"/>
                <a:cs typeface="Calibri"/>
              </a:rPr>
              <a:t> </a:t>
            </a:r>
            <a:r>
              <a:rPr sz="1400" dirty="0">
                <a:solidFill>
                  <a:srgbClr val="6F2FA0"/>
                </a:solidFill>
                <a:latin typeface="Calibri"/>
                <a:cs typeface="Calibri"/>
              </a:rPr>
              <a:t>[de</a:t>
            </a:r>
            <a:r>
              <a:rPr sz="1400" spc="-25" dirty="0">
                <a:solidFill>
                  <a:srgbClr val="6F2FA0"/>
                </a:solidFill>
                <a:latin typeface="Calibri"/>
                <a:cs typeface="Calibri"/>
              </a:rPr>
              <a:t> </a:t>
            </a:r>
            <a:r>
              <a:rPr sz="1400" spc="-20" dirty="0">
                <a:solidFill>
                  <a:srgbClr val="6F2FA0"/>
                </a:solidFill>
                <a:latin typeface="Calibri"/>
                <a:cs typeface="Calibri"/>
              </a:rPr>
              <a:t>l’état</a:t>
            </a:r>
            <a:r>
              <a:rPr sz="1400" spc="-10" dirty="0">
                <a:solidFill>
                  <a:srgbClr val="6F2FA0"/>
                </a:solidFill>
                <a:latin typeface="Calibri"/>
                <a:cs typeface="Calibri"/>
              </a:rPr>
              <a:t> </a:t>
            </a:r>
            <a:r>
              <a:rPr sz="1400" dirty="0">
                <a:solidFill>
                  <a:srgbClr val="6F2FA0"/>
                </a:solidFill>
                <a:latin typeface="Calibri"/>
                <a:cs typeface="Calibri"/>
              </a:rPr>
              <a:t>des</a:t>
            </a:r>
            <a:r>
              <a:rPr sz="1400" spc="-20" dirty="0">
                <a:solidFill>
                  <a:srgbClr val="6F2FA0"/>
                </a:solidFill>
                <a:latin typeface="Calibri"/>
                <a:cs typeface="Calibri"/>
              </a:rPr>
              <a:t> </a:t>
            </a:r>
            <a:r>
              <a:rPr sz="1400" dirty="0">
                <a:solidFill>
                  <a:srgbClr val="6F2FA0"/>
                </a:solidFill>
                <a:latin typeface="Calibri"/>
                <a:cs typeface="Calibri"/>
              </a:rPr>
              <a:t>flux</a:t>
            </a:r>
            <a:r>
              <a:rPr sz="1400" spc="-20" dirty="0">
                <a:solidFill>
                  <a:srgbClr val="6F2FA0"/>
                </a:solidFill>
                <a:latin typeface="Calibri"/>
                <a:cs typeface="Calibri"/>
              </a:rPr>
              <a:t> </a:t>
            </a:r>
            <a:r>
              <a:rPr sz="1400" dirty="0">
                <a:solidFill>
                  <a:srgbClr val="6F2FA0"/>
                </a:solidFill>
                <a:latin typeface="Calibri"/>
                <a:cs typeface="Calibri"/>
              </a:rPr>
              <a:t>de</a:t>
            </a:r>
            <a:r>
              <a:rPr sz="1400" spc="-25" dirty="0">
                <a:solidFill>
                  <a:srgbClr val="6F2FA0"/>
                </a:solidFill>
                <a:latin typeface="Calibri"/>
                <a:cs typeface="Calibri"/>
              </a:rPr>
              <a:t> </a:t>
            </a:r>
            <a:r>
              <a:rPr sz="1400" spc="-10" dirty="0">
                <a:solidFill>
                  <a:srgbClr val="6F2FA0"/>
                </a:solidFill>
                <a:latin typeface="Calibri"/>
                <a:cs typeface="Calibri"/>
              </a:rPr>
              <a:t>trésorerie </a:t>
            </a:r>
            <a:r>
              <a:rPr sz="1400" dirty="0">
                <a:solidFill>
                  <a:srgbClr val="6F2FA0"/>
                </a:solidFill>
                <a:latin typeface="Calibri"/>
                <a:cs typeface="Calibri"/>
              </a:rPr>
              <a:t>;</a:t>
            </a:r>
            <a:r>
              <a:rPr sz="1400" spc="-30" dirty="0">
                <a:solidFill>
                  <a:srgbClr val="6F2FA0"/>
                </a:solidFill>
                <a:latin typeface="Calibri"/>
                <a:cs typeface="Calibri"/>
              </a:rPr>
              <a:t> </a:t>
            </a:r>
            <a:r>
              <a:rPr sz="1400" dirty="0">
                <a:solidFill>
                  <a:srgbClr val="6F2FA0"/>
                </a:solidFill>
                <a:latin typeface="Calibri"/>
                <a:cs typeface="Calibri"/>
              </a:rPr>
              <a:t>accent</a:t>
            </a:r>
            <a:r>
              <a:rPr sz="1400" spc="-30" dirty="0">
                <a:solidFill>
                  <a:srgbClr val="6F2FA0"/>
                </a:solidFill>
                <a:latin typeface="Calibri"/>
                <a:cs typeface="Calibri"/>
              </a:rPr>
              <a:t> </a:t>
            </a:r>
            <a:r>
              <a:rPr sz="1400" dirty="0">
                <a:solidFill>
                  <a:srgbClr val="6F2FA0"/>
                </a:solidFill>
                <a:latin typeface="Calibri"/>
                <a:cs typeface="Calibri"/>
              </a:rPr>
              <a:t>sur</a:t>
            </a:r>
            <a:r>
              <a:rPr sz="1400" spc="-25" dirty="0">
                <a:solidFill>
                  <a:srgbClr val="6F2FA0"/>
                </a:solidFill>
                <a:latin typeface="Calibri"/>
                <a:cs typeface="Calibri"/>
              </a:rPr>
              <a:t> </a:t>
            </a:r>
            <a:r>
              <a:rPr sz="1400" dirty="0">
                <a:solidFill>
                  <a:srgbClr val="6F2FA0"/>
                </a:solidFill>
                <a:latin typeface="Calibri"/>
                <a:cs typeface="Calibri"/>
              </a:rPr>
              <a:t>les</a:t>
            </a:r>
            <a:r>
              <a:rPr sz="1400" spc="-25" dirty="0">
                <a:solidFill>
                  <a:srgbClr val="6F2FA0"/>
                </a:solidFill>
                <a:latin typeface="Calibri"/>
                <a:cs typeface="Calibri"/>
              </a:rPr>
              <a:t> </a:t>
            </a:r>
            <a:r>
              <a:rPr sz="1400" dirty="0">
                <a:solidFill>
                  <a:srgbClr val="6F2FA0"/>
                </a:solidFill>
                <a:latin typeface="Calibri"/>
                <a:cs typeface="Calibri"/>
              </a:rPr>
              <a:t>flux</a:t>
            </a:r>
            <a:r>
              <a:rPr sz="1400" spc="-20" dirty="0">
                <a:solidFill>
                  <a:srgbClr val="6F2FA0"/>
                </a:solidFill>
                <a:latin typeface="Calibri"/>
                <a:cs typeface="Calibri"/>
              </a:rPr>
              <a:t> </a:t>
            </a:r>
            <a:r>
              <a:rPr sz="1400" dirty="0">
                <a:solidFill>
                  <a:srgbClr val="6F2FA0"/>
                </a:solidFill>
                <a:latin typeface="Calibri"/>
                <a:cs typeface="Calibri"/>
              </a:rPr>
              <a:t>de</a:t>
            </a:r>
            <a:r>
              <a:rPr sz="1400" spc="-25" dirty="0">
                <a:solidFill>
                  <a:srgbClr val="6F2FA0"/>
                </a:solidFill>
                <a:latin typeface="Calibri"/>
                <a:cs typeface="Calibri"/>
              </a:rPr>
              <a:t> </a:t>
            </a:r>
            <a:r>
              <a:rPr sz="1400" spc="-10" dirty="0">
                <a:solidFill>
                  <a:srgbClr val="6F2FA0"/>
                </a:solidFill>
                <a:latin typeface="Calibri"/>
                <a:cs typeface="Calibri"/>
              </a:rPr>
              <a:t>trésorerie</a:t>
            </a:r>
            <a:r>
              <a:rPr sz="1400" spc="-5" dirty="0">
                <a:solidFill>
                  <a:srgbClr val="6F2FA0"/>
                </a:solidFill>
                <a:latin typeface="Calibri"/>
                <a:cs typeface="Calibri"/>
              </a:rPr>
              <a:t> </a:t>
            </a:r>
            <a:r>
              <a:rPr sz="1400" spc="-20" dirty="0">
                <a:solidFill>
                  <a:srgbClr val="6F2FA0"/>
                </a:solidFill>
                <a:latin typeface="Calibri"/>
                <a:cs typeface="Calibri"/>
              </a:rPr>
              <a:t>d’exploitation</a:t>
            </a:r>
            <a:r>
              <a:rPr sz="1400" spc="-5" dirty="0">
                <a:solidFill>
                  <a:srgbClr val="6F2FA0"/>
                </a:solidFill>
                <a:latin typeface="Calibri"/>
                <a:cs typeface="Calibri"/>
              </a:rPr>
              <a:t> </a:t>
            </a:r>
            <a:r>
              <a:rPr sz="1400" dirty="0">
                <a:solidFill>
                  <a:srgbClr val="6F2FA0"/>
                </a:solidFill>
                <a:latin typeface="Calibri"/>
                <a:cs typeface="Calibri"/>
              </a:rPr>
              <a:t>positifs</a:t>
            </a:r>
            <a:r>
              <a:rPr sz="1400" spc="-15" dirty="0">
                <a:solidFill>
                  <a:srgbClr val="6F2FA0"/>
                </a:solidFill>
                <a:latin typeface="Calibri"/>
                <a:cs typeface="Calibri"/>
              </a:rPr>
              <a:t> </a:t>
            </a:r>
            <a:r>
              <a:rPr sz="1400" spc="-10" dirty="0">
                <a:solidFill>
                  <a:srgbClr val="6F2FA0"/>
                </a:solidFill>
                <a:latin typeface="Calibri"/>
                <a:cs typeface="Calibri"/>
              </a:rPr>
              <a:t>provenant</a:t>
            </a:r>
            <a:r>
              <a:rPr sz="1400" spc="-5" dirty="0">
                <a:solidFill>
                  <a:srgbClr val="6F2FA0"/>
                </a:solidFill>
                <a:latin typeface="Calibri"/>
                <a:cs typeface="Calibri"/>
              </a:rPr>
              <a:t> </a:t>
            </a:r>
            <a:r>
              <a:rPr sz="1400" dirty="0">
                <a:solidFill>
                  <a:srgbClr val="6F2FA0"/>
                </a:solidFill>
                <a:latin typeface="Calibri"/>
                <a:cs typeface="Calibri"/>
              </a:rPr>
              <a:t>des</a:t>
            </a:r>
            <a:r>
              <a:rPr sz="1400" spc="-20" dirty="0">
                <a:solidFill>
                  <a:srgbClr val="6F2FA0"/>
                </a:solidFill>
                <a:latin typeface="Calibri"/>
                <a:cs typeface="Calibri"/>
              </a:rPr>
              <a:t> </a:t>
            </a:r>
            <a:r>
              <a:rPr sz="1400" spc="-10" dirty="0">
                <a:solidFill>
                  <a:srgbClr val="6F2FA0"/>
                </a:solidFill>
                <a:latin typeface="Calibri"/>
                <a:cs typeface="Calibri"/>
              </a:rPr>
              <a:t>revenus].</a:t>
            </a:r>
            <a:endParaRPr sz="1400" dirty="0">
              <a:latin typeface="Calibri"/>
              <a:cs typeface="Calibri"/>
            </a:endParaRPr>
          </a:p>
          <a:p>
            <a:pPr marL="12700" marR="240029">
              <a:lnSpc>
                <a:spcPct val="100000"/>
              </a:lnSpc>
              <a:spcBef>
                <a:spcPts val="1680"/>
              </a:spcBef>
            </a:pPr>
            <a:r>
              <a:rPr sz="1400" b="1" dirty="0">
                <a:solidFill>
                  <a:srgbClr val="6F2FA0"/>
                </a:solidFill>
                <a:latin typeface="Calibri"/>
                <a:cs typeface="Calibri"/>
              </a:rPr>
              <a:t>Dans</a:t>
            </a:r>
            <a:r>
              <a:rPr sz="1400" b="1" spc="-35" dirty="0">
                <a:solidFill>
                  <a:srgbClr val="6F2FA0"/>
                </a:solidFill>
                <a:latin typeface="Calibri"/>
                <a:cs typeface="Calibri"/>
              </a:rPr>
              <a:t> </a:t>
            </a:r>
            <a:r>
              <a:rPr sz="1400" b="1" dirty="0">
                <a:solidFill>
                  <a:srgbClr val="6F2FA0"/>
                </a:solidFill>
                <a:latin typeface="Calibri"/>
                <a:cs typeface="Calibri"/>
              </a:rPr>
              <a:t>le</a:t>
            </a:r>
            <a:r>
              <a:rPr sz="1400" b="1" spc="-35" dirty="0">
                <a:solidFill>
                  <a:srgbClr val="6F2FA0"/>
                </a:solidFill>
                <a:latin typeface="Calibri"/>
                <a:cs typeface="Calibri"/>
              </a:rPr>
              <a:t> </a:t>
            </a:r>
            <a:r>
              <a:rPr sz="1400" b="1" dirty="0">
                <a:solidFill>
                  <a:srgbClr val="6F2FA0"/>
                </a:solidFill>
                <a:latin typeface="Calibri"/>
                <a:cs typeface="Calibri"/>
              </a:rPr>
              <a:t>cas</a:t>
            </a:r>
            <a:r>
              <a:rPr sz="1400" b="1" spc="-35" dirty="0">
                <a:solidFill>
                  <a:srgbClr val="6F2FA0"/>
                </a:solidFill>
                <a:latin typeface="Calibri"/>
                <a:cs typeface="Calibri"/>
              </a:rPr>
              <a:t> </a:t>
            </a:r>
            <a:r>
              <a:rPr sz="1400" b="1" dirty="0">
                <a:solidFill>
                  <a:srgbClr val="6F2FA0"/>
                </a:solidFill>
                <a:latin typeface="Calibri"/>
                <a:cs typeface="Calibri"/>
              </a:rPr>
              <a:t>où</a:t>
            </a:r>
            <a:r>
              <a:rPr sz="1400" b="1" spc="-30" dirty="0">
                <a:solidFill>
                  <a:srgbClr val="6F2FA0"/>
                </a:solidFill>
                <a:latin typeface="Calibri"/>
                <a:cs typeface="Calibri"/>
              </a:rPr>
              <a:t> </a:t>
            </a:r>
            <a:r>
              <a:rPr sz="1400" b="1" dirty="0">
                <a:solidFill>
                  <a:srgbClr val="6F2FA0"/>
                </a:solidFill>
                <a:latin typeface="Calibri"/>
                <a:cs typeface="Calibri"/>
              </a:rPr>
              <a:t>les</a:t>
            </a:r>
            <a:r>
              <a:rPr sz="1400" b="1" spc="-30" dirty="0">
                <a:solidFill>
                  <a:srgbClr val="6F2FA0"/>
                </a:solidFill>
                <a:latin typeface="Calibri"/>
                <a:cs typeface="Calibri"/>
              </a:rPr>
              <a:t> </a:t>
            </a:r>
            <a:r>
              <a:rPr sz="1400" b="1" spc="-10" dirty="0">
                <a:solidFill>
                  <a:srgbClr val="6F2FA0"/>
                </a:solidFill>
                <a:latin typeface="Calibri"/>
                <a:cs typeface="Calibri"/>
              </a:rPr>
              <a:t>renseignements</a:t>
            </a:r>
            <a:r>
              <a:rPr sz="1400" b="1" spc="-20" dirty="0">
                <a:solidFill>
                  <a:srgbClr val="6F2FA0"/>
                </a:solidFill>
                <a:latin typeface="Calibri"/>
                <a:cs typeface="Calibri"/>
              </a:rPr>
              <a:t> </a:t>
            </a:r>
            <a:r>
              <a:rPr sz="1400" b="1" dirty="0">
                <a:solidFill>
                  <a:srgbClr val="6F2FA0"/>
                </a:solidFill>
                <a:latin typeface="Calibri"/>
                <a:cs typeface="Calibri"/>
              </a:rPr>
              <a:t>financiers</a:t>
            </a:r>
            <a:r>
              <a:rPr sz="1400" b="1" spc="-25" dirty="0">
                <a:solidFill>
                  <a:srgbClr val="6F2FA0"/>
                </a:solidFill>
                <a:latin typeface="Calibri"/>
                <a:cs typeface="Calibri"/>
              </a:rPr>
              <a:t> </a:t>
            </a:r>
            <a:r>
              <a:rPr sz="1400" b="1" dirty="0">
                <a:solidFill>
                  <a:srgbClr val="6F2FA0"/>
                </a:solidFill>
                <a:latin typeface="Calibri"/>
                <a:cs typeface="Calibri"/>
              </a:rPr>
              <a:t>à</a:t>
            </a:r>
            <a:r>
              <a:rPr sz="1400" b="1" spc="-35" dirty="0">
                <a:solidFill>
                  <a:srgbClr val="6F2FA0"/>
                </a:solidFill>
                <a:latin typeface="Calibri"/>
                <a:cs typeface="Calibri"/>
              </a:rPr>
              <a:t> </a:t>
            </a:r>
            <a:r>
              <a:rPr sz="1400" b="1" spc="-10" dirty="0">
                <a:solidFill>
                  <a:srgbClr val="6F2FA0"/>
                </a:solidFill>
                <a:latin typeface="Calibri"/>
                <a:cs typeface="Calibri"/>
              </a:rPr>
              <a:t>l’appui</a:t>
            </a:r>
            <a:r>
              <a:rPr sz="1400" b="1" spc="-30" dirty="0">
                <a:solidFill>
                  <a:srgbClr val="6F2FA0"/>
                </a:solidFill>
                <a:latin typeface="Calibri"/>
                <a:cs typeface="Calibri"/>
              </a:rPr>
              <a:t> </a:t>
            </a:r>
            <a:r>
              <a:rPr sz="1400" b="1" dirty="0">
                <a:solidFill>
                  <a:srgbClr val="6F2FA0"/>
                </a:solidFill>
                <a:latin typeface="Calibri"/>
                <a:cs typeface="Calibri"/>
              </a:rPr>
              <a:t>fournis</a:t>
            </a:r>
            <a:r>
              <a:rPr sz="1400" b="1" spc="-25" dirty="0">
                <a:solidFill>
                  <a:srgbClr val="6F2FA0"/>
                </a:solidFill>
                <a:latin typeface="Calibri"/>
                <a:cs typeface="Calibri"/>
              </a:rPr>
              <a:t> </a:t>
            </a:r>
            <a:r>
              <a:rPr sz="1400" b="1" dirty="0">
                <a:solidFill>
                  <a:srgbClr val="6F2FA0"/>
                </a:solidFill>
                <a:latin typeface="Calibri"/>
                <a:cs typeface="Calibri"/>
              </a:rPr>
              <a:t>par</a:t>
            </a:r>
            <a:r>
              <a:rPr sz="1400" b="1" spc="-35" dirty="0">
                <a:solidFill>
                  <a:srgbClr val="6F2FA0"/>
                </a:solidFill>
                <a:latin typeface="Calibri"/>
                <a:cs typeface="Calibri"/>
              </a:rPr>
              <a:t> </a:t>
            </a:r>
            <a:r>
              <a:rPr sz="1400" b="1" dirty="0">
                <a:solidFill>
                  <a:srgbClr val="6F2FA0"/>
                </a:solidFill>
                <a:latin typeface="Calibri"/>
                <a:cs typeface="Calibri"/>
              </a:rPr>
              <a:t>les</a:t>
            </a:r>
            <a:r>
              <a:rPr sz="1400" b="1" spc="-25" dirty="0">
                <a:solidFill>
                  <a:srgbClr val="6F2FA0"/>
                </a:solidFill>
                <a:latin typeface="Calibri"/>
                <a:cs typeface="Calibri"/>
              </a:rPr>
              <a:t> </a:t>
            </a:r>
            <a:r>
              <a:rPr sz="1400" b="1" dirty="0">
                <a:solidFill>
                  <a:srgbClr val="6F2FA0"/>
                </a:solidFill>
                <a:latin typeface="Calibri"/>
                <a:cs typeface="Calibri"/>
              </a:rPr>
              <a:t>demandeurs</a:t>
            </a:r>
            <a:r>
              <a:rPr sz="1400" b="1" spc="-35" dirty="0">
                <a:solidFill>
                  <a:srgbClr val="6F2FA0"/>
                </a:solidFill>
                <a:latin typeface="Calibri"/>
                <a:cs typeface="Calibri"/>
              </a:rPr>
              <a:t> </a:t>
            </a:r>
            <a:r>
              <a:rPr sz="1400" b="1" dirty="0">
                <a:solidFill>
                  <a:srgbClr val="6F2FA0"/>
                </a:solidFill>
                <a:latin typeface="Calibri"/>
                <a:cs typeface="Calibri"/>
              </a:rPr>
              <a:t>sont</a:t>
            </a:r>
            <a:r>
              <a:rPr sz="1400" b="1" spc="-35" dirty="0">
                <a:solidFill>
                  <a:srgbClr val="6F2FA0"/>
                </a:solidFill>
                <a:latin typeface="Calibri"/>
                <a:cs typeface="Calibri"/>
              </a:rPr>
              <a:t> </a:t>
            </a:r>
            <a:r>
              <a:rPr sz="1400" b="1" dirty="0">
                <a:solidFill>
                  <a:srgbClr val="6F2FA0"/>
                </a:solidFill>
                <a:latin typeface="Calibri"/>
                <a:cs typeface="Calibri"/>
              </a:rPr>
              <a:t>insuffisants</a:t>
            </a:r>
            <a:r>
              <a:rPr sz="1400" b="1" spc="-25" dirty="0">
                <a:solidFill>
                  <a:srgbClr val="6F2FA0"/>
                </a:solidFill>
                <a:latin typeface="Calibri"/>
                <a:cs typeface="Calibri"/>
              </a:rPr>
              <a:t> </a:t>
            </a:r>
            <a:r>
              <a:rPr sz="1400" b="1" dirty="0">
                <a:solidFill>
                  <a:srgbClr val="6F2FA0"/>
                </a:solidFill>
                <a:latin typeface="Calibri"/>
                <a:cs typeface="Calibri"/>
              </a:rPr>
              <a:t>pour</a:t>
            </a:r>
            <a:r>
              <a:rPr sz="1400" b="1" spc="-35" dirty="0">
                <a:solidFill>
                  <a:srgbClr val="6F2FA0"/>
                </a:solidFill>
                <a:latin typeface="Calibri"/>
                <a:cs typeface="Calibri"/>
              </a:rPr>
              <a:t> </a:t>
            </a:r>
            <a:r>
              <a:rPr sz="1400" b="1" spc="-10" dirty="0">
                <a:solidFill>
                  <a:srgbClr val="6F2FA0"/>
                </a:solidFill>
                <a:latin typeface="Calibri"/>
                <a:cs typeface="Calibri"/>
              </a:rPr>
              <a:t>démontrer</a:t>
            </a:r>
            <a:r>
              <a:rPr sz="1400" b="1" spc="-30" dirty="0">
                <a:solidFill>
                  <a:srgbClr val="6F2FA0"/>
                </a:solidFill>
                <a:latin typeface="Calibri"/>
                <a:cs typeface="Calibri"/>
              </a:rPr>
              <a:t> </a:t>
            </a:r>
            <a:r>
              <a:rPr sz="1400" b="1" dirty="0">
                <a:solidFill>
                  <a:srgbClr val="6F2FA0"/>
                </a:solidFill>
                <a:latin typeface="Calibri"/>
                <a:cs typeface="Calibri"/>
              </a:rPr>
              <a:t>la</a:t>
            </a:r>
            <a:r>
              <a:rPr sz="1400" b="1" spc="-30" dirty="0">
                <a:solidFill>
                  <a:srgbClr val="6F2FA0"/>
                </a:solidFill>
                <a:latin typeface="Calibri"/>
                <a:cs typeface="Calibri"/>
              </a:rPr>
              <a:t> </a:t>
            </a:r>
            <a:r>
              <a:rPr sz="1400" b="1" dirty="0">
                <a:solidFill>
                  <a:srgbClr val="6F2FA0"/>
                </a:solidFill>
                <a:latin typeface="Calibri"/>
                <a:cs typeface="Calibri"/>
              </a:rPr>
              <a:t>capacité</a:t>
            </a:r>
            <a:r>
              <a:rPr sz="1400" b="1" spc="-40" dirty="0">
                <a:solidFill>
                  <a:srgbClr val="6F2FA0"/>
                </a:solidFill>
                <a:latin typeface="Calibri"/>
                <a:cs typeface="Calibri"/>
              </a:rPr>
              <a:t> </a:t>
            </a:r>
            <a:r>
              <a:rPr sz="1400" b="1" dirty="0">
                <a:solidFill>
                  <a:srgbClr val="6F2FA0"/>
                </a:solidFill>
                <a:latin typeface="Calibri"/>
                <a:cs typeface="Calibri"/>
              </a:rPr>
              <a:t>de</a:t>
            </a:r>
            <a:r>
              <a:rPr sz="1400" b="1" spc="-45" dirty="0">
                <a:solidFill>
                  <a:srgbClr val="6F2FA0"/>
                </a:solidFill>
                <a:latin typeface="Calibri"/>
                <a:cs typeface="Calibri"/>
              </a:rPr>
              <a:t> </a:t>
            </a:r>
            <a:r>
              <a:rPr sz="1400" b="1" dirty="0">
                <a:solidFill>
                  <a:srgbClr val="6F2FA0"/>
                </a:solidFill>
                <a:latin typeface="Calibri"/>
                <a:cs typeface="Calibri"/>
              </a:rPr>
              <a:t>réaliser</a:t>
            </a:r>
            <a:r>
              <a:rPr sz="1400" b="1" spc="-10" dirty="0">
                <a:solidFill>
                  <a:srgbClr val="6F2FA0"/>
                </a:solidFill>
                <a:latin typeface="Calibri"/>
                <a:cs typeface="Calibri"/>
              </a:rPr>
              <a:t> </a:t>
            </a:r>
            <a:r>
              <a:rPr sz="1400" b="1" dirty="0">
                <a:solidFill>
                  <a:srgbClr val="6F2FA0"/>
                </a:solidFill>
                <a:latin typeface="Calibri"/>
                <a:cs typeface="Calibri"/>
              </a:rPr>
              <a:t>le</a:t>
            </a:r>
            <a:r>
              <a:rPr sz="1400" b="1" spc="-35" dirty="0">
                <a:solidFill>
                  <a:srgbClr val="6F2FA0"/>
                </a:solidFill>
                <a:latin typeface="Calibri"/>
                <a:cs typeface="Calibri"/>
              </a:rPr>
              <a:t> </a:t>
            </a:r>
            <a:r>
              <a:rPr sz="1400" b="1" spc="-10" dirty="0">
                <a:solidFill>
                  <a:srgbClr val="6F2FA0"/>
                </a:solidFill>
                <a:latin typeface="Calibri"/>
                <a:cs typeface="Calibri"/>
              </a:rPr>
              <a:t>projet </a:t>
            </a:r>
            <a:r>
              <a:rPr sz="1400" b="1" dirty="0">
                <a:solidFill>
                  <a:srgbClr val="6F2FA0"/>
                </a:solidFill>
                <a:latin typeface="Calibri"/>
                <a:cs typeface="Calibri"/>
              </a:rPr>
              <a:t>tel</a:t>
            </a:r>
            <a:r>
              <a:rPr sz="1400" b="1" spc="-30" dirty="0">
                <a:solidFill>
                  <a:srgbClr val="6F2FA0"/>
                </a:solidFill>
                <a:latin typeface="Calibri"/>
                <a:cs typeface="Calibri"/>
              </a:rPr>
              <a:t> </a:t>
            </a:r>
            <a:r>
              <a:rPr sz="1400" b="1" dirty="0">
                <a:solidFill>
                  <a:srgbClr val="6F2FA0"/>
                </a:solidFill>
                <a:latin typeface="Calibri"/>
                <a:cs typeface="Calibri"/>
              </a:rPr>
              <a:t>que</a:t>
            </a:r>
            <a:r>
              <a:rPr sz="1400" b="1" spc="-45" dirty="0">
                <a:solidFill>
                  <a:srgbClr val="6F2FA0"/>
                </a:solidFill>
                <a:latin typeface="Calibri"/>
                <a:cs typeface="Calibri"/>
              </a:rPr>
              <a:t> </a:t>
            </a:r>
            <a:r>
              <a:rPr sz="1400" b="1" dirty="0">
                <a:solidFill>
                  <a:srgbClr val="6F2FA0"/>
                </a:solidFill>
                <a:latin typeface="Calibri"/>
                <a:cs typeface="Calibri"/>
              </a:rPr>
              <a:t>proposé,</a:t>
            </a:r>
            <a:r>
              <a:rPr sz="1400" b="1" spc="-20" dirty="0">
                <a:solidFill>
                  <a:srgbClr val="6F2FA0"/>
                </a:solidFill>
                <a:latin typeface="Calibri"/>
                <a:cs typeface="Calibri"/>
              </a:rPr>
              <a:t> </a:t>
            </a:r>
            <a:r>
              <a:rPr sz="1400" b="1" dirty="0">
                <a:solidFill>
                  <a:srgbClr val="6F2FA0"/>
                </a:solidFill>
                <a:latin typeface="Calibri"/>
                <a:cs typeface="Calibri"/>
              </a:rPr>
              <a:t>NGen</a:t>
            </a:r>
            <a:r>
              <a:rPr sz="1400" b="1" spc="-35" dirty="0">
                <a:solidFill>
                  <a:srgbClr val="6F2FA0"/>
                </a:solidFill>
                <a:latin typeface="Calibri"/>
                <a:cs typeface="Calibri"/>
              </a:rPr>
              <a:t> </a:t>
            </a:r>
            <a:r>
              <a:rPr sz="1400" b="1" dirty="0">
                <a:solidFill>
                  <a:srgbClr val="6F2FA0"/>
                </a:solidFill>
                <a:latin typeface="Calibri"/>
                <a:cs typeface="Calibri"/>
              </a:rPr>
              <a:t>Canada</a:t>
            </a:r>
            <a:r>
              <a:rPr sz="1400" b="1" spc="-45" dirty="0">
                <a:solidFill>
                  <a:srgbClr val="6F2FA0"/>
                </a:solidFill>
                <a:latin typeface="Calibri"/>
                <a:cs typeface="Calibri"/>
              </a:rPr>
              <a:t> </a:t>
            </a:r>
            <a:r>
              <a:rPr sz="1400" b="1" spc="-10" dirty="0">
                <a:solidFill>
                  <a:srgbClr val="6F2FA0"/>
                </a:solidFill>
                <a:latin typeface="Calibri"/>
                <a:cs typeface="Calibri"/>
              </a:rPr>
              <a:t>entreprendra</a:t>
            </a:r>
            <a:r>
              <a:rPr sz="1400" b="1" spc="-35" dirty="0">
                <a:solidFill>
                  <a:srgbClr val="6F2FA0"/>
                </a:solidFill>
                <a:latin typeface="Calibri"/>
                <a:cs typeface="Calibri"/>
              </a:rPr>
              <a:t> </a:t>
            </a:r>
            <a:r>
              <a:rPr sz="1400" b="1" dirty="0">
                <a:solidFill>
                  <a:srgbClr val="6F2FA0"/>
                </a:solidFill>
                <a:latin typeface="Calibri"/>
                <a:cs typeface="Calibri"/>
              </a:rPr>
              <a:t>l’une</a:t>
            </a:r>
            <a:r>
              <a:rPr sz="1400" b="1" spc="-35" dirty="0">
                <a:solidFill>
                  <a:srgbClr val="6F2FA0"/>
                </a:solidFill>
                <a:latin typeface="Calibri"/>
                <a:cs typeface="Calibri"/>
              </a:rPr>
              <a:t> </a:t>
            </a:r>
            <a:r>
              <a:rPr sz="1400" b="1" dirty="0">
                <a:solidFill>
                  <a:srgbClr val="6F2FA0"/>
                </a:solidFill>
                <a:latin typeface="Calibri"/>
                <a:cs typeface="Calibri"/>
              </a:rPr>
              <a:t>des</a:t>
            </a:r>
            <a:r>
              <a:rPr sz="1400" b="1" spc="-30" dirty="0">
                <a:solidFill>
                  <a:srgbClr val="6F2FA0"/>
                </a:solidFill>
                <a:latin typeface="Calibri"/>
                <a:cs typeface="Calibri"/>
              </a:rPr>
              <a:t> </a:t>
            </a:r>
            <a:r>
              <a:rPr sz="1400" b="1" dirty="0">
                <a:solidFill>
                  <a:srgbClr val="6F2FA0"/>
                </a:solidFill>
                <a:latin typeface="Calibri"/>
                <a:cs typeface="Calibri"/>
              </a:rPr>
              <a:t>mesures</a:t>
            </a:r>
            <a:r>
              <a:rPr sz="1400" b="1" spc="-35" dirty="0">
                <a:solidFill>
                  <a:srgbClr val="6F2FA0"/>
                </a:solidFill>
                <a:latin typeface="Calibri"/>
                <a:cs typeface="Calibri"/>
              </a:rPr>
              <a:t> </a:t>
            </a:r>
            <a:r>
              <a:rPr sz="1400" b="1" spc="-10" dirty="0">
                <a:solidFill>
                  <a:srgbClr val="6F2FA0"/>
                </a:solidFill>
                <a:latin typeface="Calibri"/>
                <a:cs typeface="Calibri"/>
              </a:rPr>
              <a:t>suivantes</a:t>
            </a:r>
            <a:r>
              <a:rPr sz="1400" b="1" spc="-25" dirty="0">
                <a:solidFill>
                  <a:srgbClr val="6F2FA0"/>
                </a:solidFill>
                <a:latin typeface="Calibri"/>
                <a:cs typeface="Calibri"/>
              </a:rPr>
              <a:t> </a:t>
            </a:r>
            <a:r>
              <a:rPr sz="1400" b="1" spc="-50" dirty="0">
                <a:solidFill>
                  <a:srgbClr val="6F2FA0"/>
                </a:solidFill>
                <a:latin typeface="Calibri"/>
                <a:cs typeface="Calibri"/>
              </a:rPr>
              <a:t>:</a:t>
            </a:r>
            <a:endParaRPr sz="1400" dirty="0">
              <a:latin typeface="Calibri"/>
              <a:cs typeface="Calibri"/>
            </a:endParaRPr>
          </a:p>
          <a:p>
            <a:pPr marL="1054100" indent="-127635">
              <a:lnSpc>
                <a:spcPct val="100000"/>
              </a:lnSpc>
              <a:buChar char="•"/>
              <a:tabLst>
                <a:tab pos="1054100" algn="l"/>
              </a:tabLst>
            </a:pPr>
            <a:r>
              <a:rPr sz="1400" dirty="0">
                <a:solidFill>
                  <a:srgbClr val="6F2FA0"/>
                </a:solidFill>
                <a:latin typeface="Calibri"/>
                <a:cs typeface="Calibri"/>
              </a:rPr>
              <a:t>Demander</a:t>
            </a:r>
            <a:r>
              <a:rPr sz="1400" spc="-20" dirty="0">
                <a:solidFill>
                  <a:srgbClr val="6F2FA0"/>
                </a:solidFill>
                <a:latin typeface="Calibri"/>
                <a:cs typeface="Calibri"/>
              </a:rPr>
              <a:t> </a:t>
            </a:r>
            <a:r>
              <a:rPr sz="1400" dirty="0">
                <a:solidFill>
                  <a:srgbClr val="6F2FA0"/>
                </a:solidFill>
                <a:latin typeface="Calibri"/>
                <a:cs typeface="Calibri"/>
              </a:rPr>
              <a:t>des</a:t>
            </a:r>
            <a:r>
              <a:rPr sz="1400" spc="-25" dirty="0">
                <a:solidFill>
                  <a:srgbClr val="6F2FA0"/>
                </a:solidFill>
                <a:latin typeface="Calibri"/>
                <a:cs typeface="Calibri"/>
              </a:rPr>
              <a:t> </a:t>
            </a:r>
            <a:r>
              <a:rPr sz="1400" spc="-10" dirty="0">
                <a:solidFill>
                  <a:srgbClr val="6F2FA0"/>
                </a:solidFill>
                <a:latin typeface="Calibri"/>
                <a:cs typeface="Calibri"/>
              </a:rPr>
              <a:t>informations</a:t>
            </a:r>
            <a:r>
              <a:rPr sz="1400" spc="-15" dirty="0">
                <a:solidFill>
                  <a:srgbClr val="6F2FA0"/>
                </a:solidFill>
                <a:latin typeface="Calibri"/>
                <a:cs typeface="Calibri"/>
              </a:rPr>
              <a:t> </a:t>
            </a:r>
            <a:r>
              <a:rPr sz="1400" spc="-10" dirty="0">
                <a:solidFill>
                  <a:srgbClr val="6F2FA0"/>
                </a:solidFill>
                <a:latin typeface="Calibri"/>
                <a:cs typeface="Calibri"/>
              </a:rPr>
              <a:t>supplémentaires</a:t>
            </a:r>
            <a:r>
              <a:rPr sz="1400" spc="-15" dirty="0">
                <a:solidFill>
                  <a:srgbClr val="6F2FA0"/>
                </a:solidFill>
                <a:latin typeface="Calibri"/>
                <a:cs typeface="Calibri"/>
              </a:rPr>
              <a:t> </a:t>
            </a:r>
            <a:r>
              <a:rPr sz="1400" dirty="0">
                <a:solidFill>
                  <a:srgbClr val="6F2FA0"/>
                </a:solidFill>
                <a:latin typeface="Calibri"/>
                <a:cs typeface="Calibri"/>
              </a:rPr>
              <a:t>ou</a:t>
            </a:r>
            <a:r>
              <a:rPr sz="1400" spc="-35" dirty="0">
                <a:solidFill>
                  <a:srgbClr val="6F2FA0"/>
                </a:solidFill>
                <a:latin typeface="Calibri"/>
                <a:cs typeface="Calibri"/>
              </a:rPr>
              <a:t> </a:t>
            </a:r>
            <a:r>
              <a:rPr sz="1400" dirty="0">
                <a:solidFill>
                  <a:srgbClr val="6F2FA0"/>
                </a:solidFill>
                <a:latin typeface="Calibri"/>
                <a:cs typeface="Calibri"/>
              </a:rPr>
              <a:t>des</a:t>
            </a:r>
            <a:r>
              <a:rPr sz="1400" spc="-20" dirty="0">
                <a:solidFill>
                  <a:srgbClr val="6F2FA0"/>
                </a:solidFill>
                <a:latin typeface="Calibri"/>
                <a:cs typeface="Calibri"/>
              </a:rPr>
              <a:t> </a:t>
            </a:r>
            <a:r>
              <a:rPr sz="1400" dirty="0">
                <a:solidFill>
                  <a:srgbClr val="6F2FA0"/>
                </a:solidFill>
                <a:latin typeface="Calibri"/>
                <a:cs typeface="Calibri"/>
              </a:rPr>
              <a:t>actions</a:t>
            </a:r>
            <a:r>
              <a:rPr sz="1400" spc="-25" dirty="0">
                <a:solidFill>
                  <a:srgbClr val="6F2FA0"/>
                </a:solidFill>
                <a:latin typeface="Calibri"/>
                <a:cs typeface="Calibri"/>
              </a:rPr>
              <a:t> </a:t>
            </a:r>
            <a:r>
              <a:rPr sz="1400" dirty="0">
                <a:solidFill>
                  <a:srgbClr val="6F2FA0"/>
                </a:solidFill>
                <a:latin typeface="Calibri"/>
                <a:cs typeface="Calibri"/>
              </a:rPr>
              <a:t>au</a:t>
            </a:r>
            <a:r>
              <a:rPr sz="1400" spc="-25" dirty="0">
                <a:solidFill>
                  <a:srgbClr val="6F2FA0"/>
                </a:solidFill>
                <a:latin typeface="Calibri"/>
                <a:cs typeface="Calibri"/>
              </a:rPr>
              <a:t> </a:t>
            </a:r>
            <a:r>
              <a:rPr sz="1400" dirty="0">
                <a:solidFill>
                  <a:srgbClr val="6F2FA0"/>
                </a:solidFill>
                <a:latin typeface="Calibri"/>
                <a:cs typeface="Calibri"/>
              </a:rPr>
              <a:t>membre</a:t>
            </a:r>
            <a:r>
              <a:rPr sz="1400" spc="-35" dirty="0">
                <a:solidFill>
                  <a:srgbClr val="6F2FA0"/>
                </a:solidFill>
                <a:latin typeface="Calibri"/>
                <a:cs typeface="Calibri"/>
              </a:rPr>
              <a:t> </a:t>
            </a:r>
            <a:r>
              <a:rPr sz="1400" spc="-10" dirty="0">
                <a:solidFill>
                  <a:srgbClr val="6F2FA0"/>
                </a:solidFill>
                <a:latin typeface="Calibri"/>
                <a:cs typeface="Calibri"/>
              </a:rPr>
              <a:t>participant.</a:t>
            </a:r>
            <a:endParaRPr sz="1400" dirty="0">
              <a:latin typeface="Calibri"/>
              <a:cs typeface="Calibri"/>
            </a:endParaRPr>
          </a:p>
          <a:p>
            <a:pPr marL="1039494" marR="645160" indent="-113030">
              <a:lnSpc>
                <a:spcPct val="100000"/>
              </a:lnSpc>
              <a:buChar char="•"/>
              <a:tabLst>
                <a:tab pos="1039494" algn="l"/>
                <a:tab pos="1054100" algn="l"/>
              </a:tabLst>
            </a:pPr>
            <a:r>
              <a:rPr sz="1400" dirty="0">
                <a:solidFill>
                  <a:srgbClr val="6F2FA0"/>
                </a:solidFill>
                <a:latin typeface="Calibri"/>
                <a:cs typeface="Calibri"/>
              </a:rPr>
              <a:t>	</a:t>
            </a:r>
            <a:r>
              <a:rPr sz="1400" spc="-10" dirty="0">
                <a:solidFill>
                  <a:srgbClr val="6F2FA0"/>
                </a:solidFill>
                <a:latin typeface="Calibri"/>
                <a:cs typeface="Calibri"/>
              </a:rPr>
              <a:t>Rejeter</a:t>
            </a:r>
            <a:r>
              <a:rPr sz="1400" spc="-30" dirty="0">
                <a:solidFill>
                  <a:srgbClr val="6F2FA0"/>
                </a:solidFill>
                <a:latin typeface="Calibri"/>
                <a:cs typeface="Calibri"/>
              </a:rPr>
              <a:t> </a:t>
            </a:r>
            <a:r>
              <a:rPr sz="1400" dirty="0">
                <a:solidFill>
                  <a:srgbClr val="6F2FA0"/>
                </a:solidFill>
                <a:latin typeface="Calibri"/>
                <a:cs typeface="Calibri"/>
              </a:rPr>
              <a:t>le</a:t>
            </a:r>
            <a:r>
              <a:rPr sz="1400" spc="-35" dirty="0">
                <a:solidFill>
                  <a:srgbClr val="6F2FA0"/>
                </a:solidFill>
                <a:latin typeface="Calibri"/>
                <a:cs typeface="Calibri"/>
              </a:rPr>
              <a:t> </a:t>
            </a:r>
            <a:r>
              <a:rPr sz="1400" spc="-10" dirty="0">
                <a:solidFill>
                  <a:srgbClr val="6F2FA0"/>
                </a:solidFill>
                <a:latin typeface="Calibri"/>
                <a:cs typeface="Calibri"/>
              </a:rPr>
              <a:t>programme</a:t>
            </a:r>
            <a:r>
              <a:rPr sz="1400" spc="-35" dirty="0">
                <a:solidFill>
                  <a:srgbClr val="6F2FA0"/>
                </a:solidFill>
                <a:latin typeface="Calibri"/>
                <a:cs typeface="Calibri"/>
              </a:rPr>
              <a:t> </a:t>
            </a:r>
            <a:r>
              <a:rPr sz="1400" dirty="0">
                <a:solidFill>
                  <a:srgbClr val="6F2FA0"/>
                </a:solidFill>
                <a:latin typeface="Calibri"/>
                <a:cs typeface="Calibri"/>
              </a:rPr>
              <a:t>proposé</a:t>
            </a:r>
            <a:r>
              <a:rPr sz="1400" spc="-25" dirty="0">
                <a:solidFill>
                  <a:srgbClr val="6F2FA0"/>
                </a:solidFill>
                <a:latin typeface="Calibri"/>
                <a:cs typeface="Calibri"/>
              </a:rPr>
              <a:t> </a:t>
            </a:r>
            <a:r>
              <a:rPr sz="1400" dirty="0">
                <a:solidFill>
                  <a:srgbClr val="6F2FA0"/>
                </a:solidFill>
                <a:latin typeface="Calibri"/>
                <a:cs typeface="Calibri"/>
              </a:rPr>
              <a:t>au</a:t>
            </a:r>
            <a:r>
              <a:rPr sz="1400" spc="-45" dirty="0">
                <a:solidFill>
                  <a:srgbClr val="6F2FA0"/>
                </a:solidFill>
                <a:latin typeface="Calibri"/>
                <a:cs typeface="Calibri"/>
              </a:rPr>
              <a:t> </a:t>
            </a:r>
            <a:r>
              <a:rPr sz="1400" dirty="0">
                <a:solidFill>
                  <a:srgbClr val="6F2FA0"/>
                </a:solidFill>
                <a:latin typeface="Calibri"/>
                <a:cs typeface="Calibri"/>
              </a:rPr>
              <a:t>motif</a:t>
            </a:r>
            <a:r>
              <a:rPr sz="1400" spc="-35" dirty="0">
                <a:solidFill>
                  <a:srgbClr val="6F2FA0"/>
                </a:solidFill>
                <a:latin typeface="Calibri"/>
                <a:cs typeface="Calibri"/>
              </a:rPr>
              <a:t> </a:t>
            </a:r>
            <a:r>
              <a:rPr sz="1400" dirty="0">
                <a:solidFill>
                  <a:srgbClr val="6F2FA0"/>
                </a:solidFill>
                <a:latin typeface="Calibri"/>
                <a:cs typeface="Calibri"/>
              </a:rPr>
              <a:t>que</a:t>
            </a:r>
            <a:r>
              <a:rPr sz="1400" spc="-35" dirty="0">
                <a:solidFill>
                  <a:srgbClr val="6F2FA0"/>
                </a:solidFill>
                <a:latin typeface="Calibri"/>
                <a:cs typeface="Calibri"/>
              </a:rPr>
              <a:t> </a:t>
            </a:r>
            <a:r>
              <a:rPr sz="1400" spc="-20" dirty="0">
                <a:solidFill>
                  <a:srgbClr val="6F2FA0"/>
                </a:solidFill>
                <a:latin typeface="Calibri"/>
                <a:cs typeface="Calibri"/>
              </a:rPr>
              <a:t>l’entreprise</a:t>
            </a:r>
            <a:r>
              <a:rPr sz="1400" spc="-15" dirty="0">
                <a:solidFill>
                  <a:srgbClr val="6F2FA0"/>
                </a:solidFill>
                <a:latin typeface="Calibri"/>
                <a:cs typeface="Calibri"/>
              </a:rPr>
              <a:t> </a:t>
            </a:r>
            <a:r>
              <a:rPr sz="1400" dirty="0">
                <a:solidFill>
                  <a:srgbClr val="6F2FA0"/>
                </a:solidFill>
                <a:latin typeface="Calibri"/>
                <a:cs typeface="Calibri"/>
              </a:rPr>
              <a:t>ne</a:t>
            </a:r>
            <a:r>
              <a:rPr sz="1400" spc="-35" dirty="0">
                <a:solidFill>
                  <a:srgbClr val="6F2FA0"/>
                </a:solidFill>
                <a:latin typeface="Calibri"/>
                <a:cs typeface="Calibri"/>
              </a:rPr>
              <a:t> </a:t>
            </a:r>
            <a:r>
              <a:rPr sz="1400" dirty="0">
                <a:solidFill>
                  <a:srgbClr val="6F2FA0"/>
                </a:solidFill>
                <a:latin typeface="Calibri"/>
                <a:cs typeface="Calibri"/>
              </a:rPr>
              <a:t>semble</a:t>
            </a:r>
            <a:r>
              <a:rPr sz="1400" spc="-25" dirty="0">
                <a:solidFill>
                  <a:srgbClr val="6F2FA0"/>
                </a:solidFill>
                <a:latin typeface="Calibri"/>
                <a:cs typeface="Calibri"/>
              </a:rPr>
              <a:t> </a:t>
            </a:r>
            <a:r>
              <a:rPr sz="1400" dirty="0">
                <a:solidFill>
                  <a:srgbClr val="6F2FA0"/>
                </a:solidFill>
                <a:latin typeface="Calibri"/>
                <a:cs typeface="Calibri"/>
              </a:rPr>
              <a:t>pas</a:t>
            </a:r>
            <a:r>
              <a:rPr sz="1400" spc="-35" dirty="0">
                <a:solidFill>
                  <a:srgbClr val="6F2FA0"/>
                </a:solidFill>
                <a:latin typeface="Calibri"/>
                <a:cs typeface="Calibri"/>
              </a:rPr>
              <a:t> </a:t>
            </a:r>
            <a:r>
              <a:rPr sz="1400" dirty="0">
                <a:solidFill>
                  <a:srgbClr val="6F2FA0"/>
                </a:solidFill>
                <a:latin typeface="Calibri"/>
                <a:cs typeface="Calibri"/>
              </a:rPr>
              <a:t>avoir</a:t>
            </a:r>
            <a:r>
              <a:rPr sz="1400" spc="-35" dirty="0">
                <a:solidFill>
                  <a:srgbClr val="6F2FA0"/>
                </a:solidFill>
                <a:latin typeface="Calibri"/>
                <a:cs typeface="Calibri"/>
              </a:rPr>
              <a:t> </a:t>
            </a:r>
            <a:r>
              <a:rPr sz="1400" dirty="0">
                <a:solidFill>
                  <a:srgbClr val="6F2FA0"/>
                </a:solidFill>
                <a:latin typeface="Calibri"/>
                <a:cs typeface="Calibri"/>
              </a:rPr>
              <a:t>la</a:t>
            </a:r>
            <a:r>
              <a:rPr sz="1400" spc="-30" dirty="0">
                <a:solidFill>
                  <a:srgbClr val="6F2FA0"/>
                </a:solidFill>
                <a:latin typeface="Calibri"/>
                <a:cs typeface="Calibri"/>
              </a:rPr>
              <a:t> </a:t>
            </a:r>
            <a:r>
              <a:rPr sz="1400" dirty="0">
                <a:solidFill>
                  <a:srgbClr val="6F2FA0"/>
                </a:solidFill>
                <a:latin typeface="Calibri"/>
                <a:cs typeface="Calibri"/>
              </a:rPr>
              <a:t>capacité</a:t>
            </a:r>
            <a:r>
              <a:rPr sz="1400" spc="-30" dirty="0">
                <a:solidFill>
                  <a:srgbClr val="6F2FA0"/>
                </a:solidFill>
                <a:latin typeface="Calibri"/>
                <a:cs typeface="Calibri"/>
              </a:rPr>
              <a:t> </a:t>
            </a:r>
            <a:r>
              <a:rPr sz="1400" dirty="0">
                <a:solidFill>
                  <a:srgbClr val="6F2FA0"/>
                </a:solidFill>
                <a:latin typeface="Calibri"/>
                <a:cs typeface="Calibri"/>
              </a:rPr>
              <a:t>de</a:t>
            </a:r>
            <a:r>
              <a:rPr sz="1400" spc="-35" dirty="0">
                <a:solidFill>
                  <a:srgbClr val="6F2FA0"/>
                </a:solidFill>
                <a:latin typeface="Calibri"/>
                <a:cs typeface="Calibri"/>
              </a:rPr>
              <a:t> </a:t>
            </a:r>
            <a:r>
              <a:rPr sz="1400" dirty="0">
                <a:solidFill>
                  <a:srgbClr val="6F2FA0"/>
                </a:solidFill>
                <a:latin typeface="Calibri"/>
                <a:cs typeface="Calibri"/>
              </a:rPr>
              <a:t>financer</a:t>
            </a:r>
            <a:r>
              <a:rPr sz="1400" spc="-30" dirty="0">
                <a:solidFill>
                  <a:srgbClr val="6F2FA0"/>
                </a:solidFill>
                <a:latin typeface="Calibri"/>
                <a:cs typeface="Calibri"/>
              </a:rPr>
              <a:t> </a:t>
            </a:r>
            <a:r>
              <a:rPr sz="1400" dirty="0">
                <a:solidFill>
                  <a:srgbClr val="6F2FA0"/>
                </a:solidFill>
                <a:latin typeface="Calibri"/>
                <a:cs typeface="Calibri"/>
              </a:rPr>
              <a:t>le</a:t>
            </a:r>
            <a:r>
              <a:rPr sz="1400" spc="-35" dirty="0">
                <a:solidFill>
                  <a:srgbClr val="6F2FA0"/>
                </a:solidFill>
                <a:latin typeface="Calibri"/>
                <a:cs typeface="Calibri"/>
              </a:rPr>
              <a:t> </a:t>
            </a:r>
            <a:r>
              <a:rPr sz="1400" dirty="0">
                <a:solidFill>
                  <a:srgbClr val="6F2FA0"/>
                </a:solidFill>
                <a:latin typeface="Calibri"/>
                <a:cs typeface="Calibri"/>
              </a:rPr>
              <a:t>projet</a:t>
            </a:r>
            <a:r>
              <a:rPr sz="1400" spc="-30" dirty="0">
                <a:solidFill>
                  <a:srgbClr val="6F2FA0"/>
                </a:solidFill>
                <a:latin typeface="Calibri"/>
                <a:cs typeface="Calibri"/>
              </a:rPr>
              <a:t> </a:t>
            </a:r>
            <a:r>
              <a:rPr sz="1400" dirty="0">
                <a:solidFill>
                  <a:srgbClr val="6F2FA0"/>
                </a:solidFill>
                <a:latin typeface="Calibri"/>
                <a:cs typeface="Calibri"/>
              </a:rPr>
              <a:t>proposé</a:t>
            </a:r>
            <a:r>
              <a:rPr sz="1400" spc="-25" dirty="0">
                <a:solidFill>
                  <a:srgbClr val="6F2FA0"/>
                </a:solidFill>
                <a:latin typeface="Calibri"/>
                <a:cs typeface="Calibri"/>
              </a:rPr>
              <a:t> </a:t>
            </a:r>
            <a:r>
              <a:rPr sz="1400" spc="-20" dirty="0">
                <a:solidFill>
                  <a:srgbClr val="6F2FA0"/>
                </a:solidFill>
                <a:latin typeface="Calibri"/>
                <a:cs typeface="Calibri"/>
              </a:rPr>
              <a:t>jusqu’à</a:t>
            </a:r>
            <a:r>
              <a:rPr sz="1400" spc="-25" dirty="0">
                <a:solidFill>
                  <a:srgbClr val="6F2FA0"/>
                </a:solidFill>
                <a:latin typeface="Calibri"/>
                <a:cs typeface="Calibri"/>
              </a:rPr>
              <a:t> son </a:t>
            </a:r>
            <a:r>
              <a:rPr sz="1400" spc="-10" dirty="0">
                <a:solidFill>
                  <a:srgbClr val="6F2FA0"/>
                </a:solidFill>
                <a:latin typeface="Calibri"/>
                <a:cs typeface="Calibri"/>
              </a:rPr>
              <a:t>achèvement.</a:t>
            </a:r>
            <a:endParaRPr sz="1400" dirty="0">
              <a:latin typeface="Calibri"/>
              <a:cs typeface="Calibri"/>
            </a:endParaRPr>
          </a:p>
          <a:p>
            <a:pPr marL="1054100" indent="-127635">
              <a:lnSpc>
                <a:spcPct val="100000"/>
              </a:lnSpc>
              <a:buChar char="•"/>
              <a:tabLst>
                <a:tab pos="1054100" algn="l"/>
              </a:tabLst>
            </a:pPr>
            <a:r>
              <a:rPr sz="1400" spc="-10" dirty="0">
                <a:solidFill>
                  <a:srgbClr val="6F2FA0"/>
                </a:solidFill>
                <a:latin typeface="Calibri"/>
                <a:cs typeface="Calibri"/>
              </a:rPr>
              <a:t>Approuver</a:t>
            </a:r>
            <a:r>
              <a:rPr sz="1400" spc="-25" dirty="0">
                <a:solidFill>
                  <a:srgbClr val="6F2FA0"/>
                </a:solidFill>
                <a:latin typeface="Calibri"/>
                <a:cs typeface="Calibri"/>
              </a:rPr>
              <a:t> </a:t>
            </a:r>
            <a:r>
              <a:rPr sz="1400" dirty="0">
                <a:solidFill>
                  <a:srgbClr val="6F2FA0"/>
                </a:solidFill>
                <a:latin typeface="Calibri"/>
                <a:cs typeface="Calibri"/>
              </a:rPr>
              <a:t>le</a:t>
            </a:r>
            <a:r>
              <a:rPr sz="1400" spc="-40" dirty="0">
                <a:solidFill>
                  <a:srgbClr val="6F2FA0"/>
                </a:solidFill>
                <a:latin typeface="Calibri"/>
                <a:cs typeface="Calibri"/>
              </a:rPr>
              <a:t> </a:t>
            </a:r>
            <a:r>
              <a:rPr sz="1400" dirty="0">
                <a:solidFill>
                  <a:srgbClr val="6F2FA0"/>
                </a:solidFill>
                <a:latin typeface="Calibri"/>
                <a:cs typeface="Calibri"/>
              </a:rPr>
              <a:t>projet</a:t>
            </a:r>
            <a:r>
              <a:rPr sz="1400" spc="-30" dirty="0">
                <a:solidFill>
                  <a:srgbClr val="6F2FA0"/>
                </a:solidFill>
                <a:latin typeface="Calibri"/>
                <a:cs typeface="Calibri"/>
              </a:rPr>
              <a:t> </a:t>
            </a:r>
            <a:r>
              <a:rPr sz="1400" dirty="0">
                <a:solidFill>
                  <a:srgbClr val="6F2FA0"/>
                </a:solidFill>
                <a:latin typeface="Calibri"/>
                <a:cs typeface="Calibri"/>
              </a:rPr>
              <a:t>pour</a:t>
            </a:r>
            <a:r>
              <a:rPr sz="1400" spc="-35" dirty="0">
                <a:solidFill>
                  <a:srgbClr val="6F2FA0"/>
                </a:solidFill>
                <a:latin typeface="Calibri"/>
                <a:cs typeface="Calibri"/>
              </a:rPr>
              <a:t> </a:t>
            </a:r>
            <a:r>
              <a:rPr sz="1400" dirty="0">
                <a:solidFill>
                  <a:srgbClr val="6F2FA0"/>
                </a:solidFill>
                <a:latin typeface="Calibri"/>
                <a:cs typeface="Calibri"/>
              </a:rPr>
              <a:t>un</a:t>
            </a:r>
            <a:r>
              <a:rPr sz="1400" spc="-35" dirty="0">
                <a:solidFill>
                  <a:srgbClr val="6F2FA0"/>
                </a:solidFill>
                <a:latin typeface="Calibri"/>
                <a:cs typeface="Calibri"/>
              </a:rPr>
              <a:t> </a:t>
            </a:r>
            <a:r>
              <a:rPr sz="1400" spc="-10" dirty="0">
                <a:solidFill>
                  <a:srgbClr val="6F2FA0"/>
                </a:solidFill>
                <a:latin typeface="Calibri"/>
                <a:cs typeface="Calibri"/>
              </a:rPr>
              <a:t>montant</a:t>
            </a:r>
            <a:r>
              <a:rPr sz="1400" spc="-35" dirty="0">
                <a:solidFill>
                  <a:srgbClr val="6F2FA0"/>
                </a:solidFill>
                <a:latin typeface="Calibri"/>
                <a:cs typeface="Calibri"/>
              </a:rPr>
              <a:t> </a:t>
            </a:r>
            <a:r>
              <a:rPr sz="1400" dirty="0">
                <a:solidFill>
                  <a:srgbClr val="6F2FA0"/>
                </a:solidFill>
                <a:latin typeface="Calibri"/>
                <a:cs typeface="Calibri"/>
              </a:rPr>
              <a:t>réduit</a:t>
            </a:r>
            <a:r>
              <a:rPr sz="1400" spc="-15" dirty="0">
                <a:solidFill>
                  <a:srgbClr val="6F2FA0"/>
                </a:solidFill>
                <a:latin typeface="Calibri"/>
                <a:cs typeface="Calibri"/>
              </a:rPr>
              <a:t> </a:t>
            </a:r>
            <a:r>
              <a:rPr sz="1400" dirty="0">
                <a:solidFill>
                  <a:srgbClr val="6F2FA0"/>
                </a:solidFill>
                <a:latin typeface="Calibri"/>
                <a:cs typeface="Calibri"/>
              </a:rPr>
              <a:t>de</a:t>
            </a:r>
            <a:r>
              <a:rPr sz="1400" spc="-40" dirty="0">
                <a:solidFill>
                  <a:srgbClr val="6F2FA0"/>
                </a:solidFill>
                <a:latin typeface="Calibri"/>
                <a:cs typeface="Calibri"/>
              </a:rPr>
              <a:t> </a:t>
            </a:r>
            <a:r>
              <a:rPr sz="1400" dirty="0">
                <a:solidFill>
                  <a:srgbClr val="6F2FA0"/>
                </a:solidFill>
                <a:latin typeface="Calibri"/>
                <a:cs typeface="Calibri"/>
              </a:rPr>
              <a:t>financement</a:t>
            </a:r>
            <a:r>
              <a:rPr sz="1400" spc="-20" dirty="0">
                <a:solidFill>
                  <a:srgbClr val="6F2FA0"/>
                </a:solidFill>
                <a:latin typeface="Calibri"/>
                <a:cs typeface="Calibri"/>
              </a:rPr>
              <a:t> </a:t>
            </a:r>
            <a:r>
              <a:rPr sz="1400" dirty="0">
                <a:solidFill>
                  <a:srgbClr val="6F2FA0"/>
                </a:solidFill>
                <a:latin typeface="Calibri"/>
                <a:cs typeface="Calibri"/>
              </a:rPr>
              <a:t>de</a:t>
            </a:r>
            <a:r>
              <a:rPr sz="1400" spc="-40" dirty="0">
                <a:solidFill>
                  <a:srgbClr val="6F2FA0"/>
                </a:solidFill>
                <a:latin typeface="Calibri"/>
                <a:cs typeface="Calibri"/>
              </a:rPr>
              <a:t> </a:t>
            </a:r>
            <a:r>
              <a:rPr sz="1400" spc="-10" dirty="0">
                <a:solidFill>
                  <a:srgbClr val="6F2FA0"/>
                </a:solidFill>
                <a:latin typeface="Calibri"/>
                <a:cs typeface="Calibri"/>
              </a:rPr>
              <a:t>NGen.</a:t>
            </a:r>
            <a:endParaRPr sz="1400" dirty="0">
              <a:latin typeface="Calibri"/>
              <a:cs typeface="Calibri"/>
            </a:endParaRP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240"/>
              </a:lnSpc>
            </a:pPr>
            <a:fld id="{81D60167-4931-47E6-BA6A-407CBD079E47}" type="slidenum">
              <a:rPr spc="-25" dirty="0"/>
              <a:t>3</a:t>
            </a:fld>
            <a:endParaRPr spc="-25" dirty="0"/>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75" dirty="0"/>
              <a:t>Diligence</a:t>
            </a:r>
            <a:r>
              <a:rPr spc="114" dirty="0"/>
              <a:t> </a:t>
            </a:r>
            <a:r>
              <a:rPr dirty="0"/>
              <a:t>financière</a:t>
            </a:r>
            <a:r>
              <a:rPr spc="95" dirty="0"/>
              <a:t> </a:t>
            </a:r>
            <a:r>
              <a:rPr spc="-10" dirty="0"/>
              <a:t>raisonnable</a:t>
            </a:r>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75" dirty="0"/>
              <a:t>Diligence</a:t>
            </a:r>
            <a:r>
              <a:rPr spc="55" dirty="0"/>
              <a:t> </a:t>
            </a:r>
            <a:r>
              <a:rPr dirty="0"/>
              <a:t>financière</a:t>
            </a:r>
            <a:r>
              <a:rPr spc="40" dirty="0"/>
              <a:t> </a:t>
            </a:r>
            <a:r>
              <a:rPr dirty="0"/>
              <a:t>raisonnable</a:t>
            </a:r>
            <a:r>
              <a:rPr spc="35" dirty="0"/>
              <a:t> </a:t>
            </a:r>
            <a:r>
              <a:rPr spc="-470" dirty="0"/>
              <a:t>–</a:t>
            </a:r>
            <a:r>
              <a:rPr spc="70" dirty="0"/>
              <a:t> </a:t>
            </a:r>
            <a:r>
              <a:rPr spc="60" dirty="0"/>
              <a:t>connexion</a:t>
            </a:r>
            <a:r>
              <a:rPr spc="50" dirty="0"/>
              <a:t> </a:t>
            </a:r>
            <a:r>
              <a:rPr dirty="0"/>
              <a:t>au</a:t>
            </a:r>
            <a:r>
              <a:rPr spc="65" dirty="0"/>
              <a:t> </a:t>
            </a:r>
            <a:r>
              <a:rPr spc="80" dirty="0"/>
              <a:t>portail</a:t>
            </a:r>
          </a:p>
        </p:txBody>
      </p:sp>
      <p:sp>
        <p:nvSpPr>
          <p:cNvPr id="3" name="object 3"/>
          <p:cNvSpPr txBox="1">
            <a:spLocks noGrp="1"/>
          </p:cNvSpPr>
          <p:nvPr>
            <p:ph type="body" idx="1"/>
          </p:nvPr>
        </p:nvSpPr>
        <p:spPr>
          <a:xfrm>
            <a:off x="596898" y="1330946"/>
            <a:ext cx="7221220" cy="4052776"/>
          </a:xfrm>
          <a:prstGeom prst="rect">
            <a:avLst/>
          </a:prstGeom>
        </p:spPr>
        <p:txBody>
          <a:bodyPr vert="horz" wrap="square" lIns="0" tIns="11430" rIns="0" bIns="0" rtlCol="0">
            <a:spAutoFit/>
          </a:bodyPr>
          <a:lstStyle/>
          <a:p>
            <a:pPr marL="12700" marR="5080">
              <a:lnSpc>
                <a:spcPct val="106700"/>
              </a:lnSpc>
              <a:spcBef>
                <a:spcPts val="90"/>
              </a:spcBef>
            </a:pPr>
            <a:r>
              <a:rPr u="none" dirty="0">
                <a:solidFill>
                  <a:srgbClr val="000000"/>
                </a:solidFill>
              </a:rPr>
              <a:t>Publié</a:t>
            </a:r>
            <a:r>
              <a:rPr u="none" spc="20" dirty="0">
                <a:solidFill>
                  <a:srgbClr val="000000"/>
                </a:solidFill>
              </a:rPr>
              <a:t> </a:t>
            </a:r>
            <a:r>
              <a:rPr u="none" dirty="0">
                <a:solidFill>
                  <a:srgbClr val="000000"/>
                </a:solidFill>
              </a:rPr>
              <a:t>sur</a:t>
            </a:r>
            <a:r>
              <a:rPr u="none" spc="-5" dirty="0">
                <a:solidFill>
                  <a:srgbClr val="000000"/>
                </a:solidFill>
              </a:rPr>
              <a:t> </a:t>
            </a:r>
            <a:r>
              <a:rPr u="none" spc="50" dirty="0">
                <a:solidFill>
                  <a:srgbClr val="000000"/>
                </a:solidFill>
              </a:rPr>
              <a:t>le</a:t>
            </a:r>
            <a:r>
              <a:rPr u="none" dirty="0">
                <a:solidFill>
                  <a:srgbClr val="000000"/>
                </a:solidFill>
              </a:rPr>
              <a:t> site</a:t>
            </a:r>
            <a:r>
              <a:rPr u="none" spc="-15" dirty="0">
                <a:solidFill>
                  <a:srgbClr val="000000"/>
                </a:solidFill>
              </a:rPr>
              <a:t> </a:t>
            </a:r>
            <a:r>
              <a:rPr u="none" spc="75" dirty="0">
                <a:solidFill>
                  <a:srgbClr val="000000"/>
                </a:solidFill>
              </a:rPr>
              <a:t>Web</a:t>
            </a:r>
            <a:r>
              <a:rPr u="none" spc="15" dirty="0">
                <a:solidFill>
                  <a:srgbClr val="000000"/>
                </a:solidFill>
              </a:rPr>
              <a:t> </a:t>
            </a:r>
            <a:r>
              <a:rPr u="none" spc="110" dirty="0">
                <a:solidFill>
                  <a:srgbClr val="000000"/>
                </a:solidFill>
              </a:rPr>
              <a:t>de</a:t>
            </a:r>
            <a:r>
              <a:rPr u="none" spc="5" dirty="0">
                <a:solidFill>
                  <a:srgbClr val="000000"/>
                </a:solidFill>
              </a:rPr>
              <a:t> </a:t>
            </a:r>
            <a:r>
              <a:rPr u="none" spc="55" dirty="0">
                <a:solidFill>
                  <a:srgbClr val="000000"/>
                </a:solidFill>
              </a:rPr>
              <a:t>NGen</a:t>
            </a:r>
            <a:r>
              <a:rPr u="none" spc="10" dirty="0">
                <a:solidFill>
                  <a:srgbClr val="000000"/>
                </a:solidFill>
              </a:rPr>
              <a:t> </a:t>
            </a:r>
            <a:r>
              <a:rPr spc="-365" dirty="0">
                <a:hlinkClick r:id="rId3"/>
              </a:rPr>
              <a:t>–</a:t>
            </a:r>
            <a:r>
              <a:rPr u="none" spc="-365" dirty="0"/>
              <a:t> </a:t>
            </a:r>
            <a:endParaRPr lang="fr-CA" u="none" spc="-365" dirty="0"/>
          </a:p>
          <a:p>
            <a:pPr marL="12700" marR="5080">
              <a:lnSpc>
                <a:spcPct val="106700"/>
              </a:lnSpc>
              <a:spcBef>
                <a:spcPts val="90"/>
              </a:spcBef>
            </a:pPr>
            <a:r>
              <a:rPr lang="en-CA" sz="2000" dirty="0">
                <a:solidFill>
                  <a:srgbClr val="0033CC"/>
                </a:solidFill>
                <a:latin typeface="Avenir Next LT Pro" panose="020B0504020202020204" pitchFamily="34" charset="0"/>
              </a:rPr>
              <a:t>https://</a:t>
            </a:r>
            <a:r>
              <a:rPr lang="en-CA" sz="2000" dirty="0" err="1">
                <a:solidFill>
                  <a:srgbClr val="0033CC"/>
                </a:solidFill>
                <a:latin typeface="Avenir Next LT Pro" panose="020B0504020202020204" pitchFamily="34" charset="0"/>
              </a:rPr>
              <a:t>ngencanada.my.site.com</a:t>
            </a:r>
            <a:r>
              <a:rPr lang="en-CA" sz="2000" dirty="0">
                <a:solidFill>
                  <a:srgbClr val="0033CC"/>
                </a:solidFill>
                <a:latin typeface="Avenir Next LT Pro" panose="020B0504020202020204" pitchFamily="34" charset="0"/>
              </a:rPr>
              <a:t>/s/login/?language=</a:t>
            </a:r>
            <a:r>
              <a:rPr lang="en-CA" sz="2000" dirty="0" err="1">
                <a:solidFill>
                  <a:srgbClr val="0033CC"/>
                </a:solidFill>
                <a:latin typeface="Avenir Next LT Pro" panose="020B0504020202020204" pitchFamily="34" charset="0"/>
              </a:rPr>
              <a:t>en_US</a:t>
            </a:r>
            <a:r>
              <a:rPr lang="en-CA" sz="2000" dirty="0">
                <a:solidFill>
                  <a:srgbClr val="0033CC"/>
                </a:solidFill>
                <a:latin typeface="Avenir Next LT Pro" panose="020B0504020202020204" pitchFamily="34" charset="0"/>
              </a:rPr>
              <a:t> </a:t>
            </a:r>
          </a:p>
          <a:p>
            <a:pPr marL="12700" marR="5080">
              <a:lnSpc>
                <a:spcPct val="106700"/>
              </a:lnSpc>
              <a:spcBef>
                <a:spcPts val="90"/>
              </a:spcBef>
            </a:pPr>
            <a:endParaRPr spc="45" dirty="0">
              <a:hlinkClick r:id="rId3"/>
            </a:endParaRPr>
          </a:p>
          <a:p>
            <a:pPr marL="12700">
              <a:lnSpc>
                <a:spcPct val="100000"/>
              </a:lnSpc>
              <a:spcBef>
                <a:spcPts val="5"/>
              </a:spcBef>
            </a:pPr>
            <a:r>
              <a:rPr u="none" dirty="0">
                <a:solidFill>
                  <a:srgbClr val="000000"/>
                </a:solidFill>
              </a:rPr>
              <a:t>Ciquez</a:t>
            </a:r>
            <a:r>
              <a:rPr u="none" spc="229" dirty="0">
                <a:solidFill>
                  <a:srgbClr val="000000"/>
                </a:solidFill>
              </a:rPr>
              <a:t> </a:t>
            </a:r>
            <a:r>
              <a:rPr u="none" spc="-25" dirty="0">
                <a:solidFill>
                  <a:srgbClr val="000000"/>
                </a:solidFill>
              </a:rPr>
              <a:t>sur</a:t>
            </a:r>
          </a:p>
          <a:p>
            <a:pPr>
              <a:lnSpc>
                <a:spcPct val="100000"/>
              </a:lnSpc>
              <a:spcBef>
                <a:spcPts val="1300"/>
              </a:spcBef>
            </a:pPr>
            <a:endParaRPr u="none" spc="-25" dirty="0">
              <a:solidFill>
                <a:srgbClr val="000000"/>
              </a:solidFill>
            </a:endParaRPr>
          </a:p>
          <a:p>
            <a:pPr marL="191135" marR="3658870">
              <a:lnSpc>
                <a:spcPct val="100000"/>
              </a:lnSpc>
            </a:pPr>
            <a:r>
              <a:rPr sz="1800" u="none" spc="-10" dirty="0">
                <a:solidFill>
                  <a:srgbClr val="000000"/>
                </a:solidFill>
                <a:latin typeface="Calibri"/>
                <a:cs typeface="Calibri"/>
              </a:rPr>
              <a:t>Vous</a:t>
            </a:r>
            <a:r>
              <a:rPr sz="1800" u="none" spc="-45" dirty="0">
                <a:solidFill>
                  <a:srgbClr val="000000"/>
                </a:solidFill>
                <a:latin typeface="Calibri"/>
                <a:cs typeface="Calibri"/>
              </a:rPr>
              <a:t> </a:t>
            </a:r>
            <a:r>
              <a:rPr sz="1800" u="none" dirty="0">
                <a:solidFill>
                  <a:srgbClr val="000000"/>
                </a:solidFill>
                <a:latin typeface="Calibri"/>
                <a:cs typeface="Calibri"/>
              </a:rPr>
              <a:t>aurez</a:t>
            </a:r>
            <a:r>
              <a:rPr sz="1800" u="none" spc="-45" dirty="0">
                <a:solidFill>
                  <a:srgbClr val="000000"/>
                </a:solidFill>
                <a:latin typeface="Calibri"/>
                <a:cs typeface="Calibri"/>
              </a:rPr>
              <a:t> </a:t>
            </a:r>
            <a:r>
              <a:rPr sz="1800" u="none" dirty="0">
                <a:solidFill>
                  <a:srgbClr val="000000"/>
                </a:solidFill>
                <a:latin typeface="Calibri"/>
                <a:cs typeface="Calibri"/>
              </a:rPr>
              <a:t>accès</a:t>
            </a:r>
            <a:r>
              <a:rPr sz="1800" u="none" spc="-40" dirty="0">
                <a:solidFill>
                  <a:srgbClr val="000000"/>
                </a:solidFill>
                <a:latin typeface="Calibri"/>
                <a:cs typeface="Calibri"/>
              </a:rPr>
              <a:t> </a:t>
            </a:r>
            <a:r>
              <a:rPr sz="1800" u="none" dirty="0">
                <a:solidFill>
                  <a:srgbClr val="000000"/>
                </a:solidFill>
                <a:latin typeface="Calibri"/>
                <a:cs typeface="Calibri"/>
              </a:rPr>
              <a:t>au</a:t>
            </a:r>
            <a:r>
              <a:rPr sz="1800" u="none" spc="-50" dirty="0">
                <a:solidFill>
                  <a:srgbClr val="000000"/>
                </a:solidFill>
                <a:latin typeface="Calibri"/>
                <a:cs typeface="Calibri"/>
              </a:rPr>
              <a:t> </a:t>
            </a:r>
            <a:r>
              <a:rPr sz="1800" u="none" spc="-10" dirty="0">
                <a:solidFill>
                  <a:srgbClr val="000000"/>
                </a:solidFill>
                <a:latin typeface="Calibri"/>
                <a:cs typeface="Calibri"/>
              </a:rPr>
              <a:t>processus </a:t>
            </a:r>
            <a:r>
              <a:rPr sz="1800" u="none" dirty="0">
                <a:solidFill>
                  <a:srgbClr val="000000"/>
                </a:solidFill>
                <a:latin typeface="Calibri"/>
                <a:cs typeface="Calibri"/>
              </a:rPr>
              <a:t>suivant</a:t>
            </a:r>
            <a:r>
              <a:rPr sz="1800" u="none" spc="-50" dirty="0">
                <a:solidFill>
                  <a:srgbClr val="000000"/>
                </a:solidFill>
                <a:latin typeface="Calibri"/>
                <a:cs typeface="Calibri"/>
              </a:rPr>
              <a:t> </a:t>
            </a:r>
            <a:r>
              <a:rPr sz="1800" u="none" dirty="0">
                <a:solidFill>
                  <a:srgbClr val="000000"/>
                </a:solidFill>
                <a:latin typeface="Calibri"/>
                <a:cs typeface="Calibri"/>
              </a:rPr>
              <a:t>une</a:t>
            </a:r>
            <a:r>
              <a:rPr sz="1800" u="none" spc="-40" dirty="0">
                <a:solidFill>
                  <a:srgbClr val="000000"/>
                </a:solidFill>
                <a:latin typeface="Calibri"/>
                <a:cs typeface="Calibri"/>
              </a:rPr>
              <a:t> </a:t>
            </a:r>
            <a:r>
              <a:rPr sz="1800" u="none" dirty="0">
                <a:solidFill>
                  <a:srgbClr val="000000"/>
                </a:solidFill>
                <a:latin typeface="Calibri"/>
                <a:cs typeface="Calibri"/>
              </a:rPr>
              <a:t>fois</a:t>
            </a:r>
            <a:r>
              <a:rPr sz="1800" u="none" spc="-50" dirty="0">
                <a:solidFill>
                  <a:srgbClr val="000000"/>
                </a:solidFill>
                <a:latin typeface="Calibri"/>
                <a:cs typeface="Calibri"/>
              </a:rPr>
              <a:t> </a:t>
            </a:r>
            <a:r>
              <a:rPr sz="1800" u="none" dirty="0">
                <a:solidFill>
                  <a:srgbClr val="000000"/>
                </a:solidFill>
                <a:latin typeface="Calibri"/>
                <a:cs typeface="Calibri"/>
              </a:rPr>
              <a:t>que</a:t>
            </a:r>
            <a:r>
              <a:rPr sz="1800" u="none" spc="-30" dirty="0">
                <a:solidFill>
                  <a:srgbClr val="000000"/>
                </a:solidFill>
                <a:latin typeface="Calibri"/>
                <a:cs typeface="Calibri"/>
              </a:rPr>
              <a:t> </a:t>
            </a:r>
            <a:r>
              <a:rPr sz="1800" u="none" dirty="0">
                <a:solidFill>
                  <a:srgbClr val="000000"/>
                </a:solidFill>
                <a:latin typeface="Calibri"/>
                <a:cs typeface="Calibri"/>
              </a:rPr>
              <a:t>vous</a:t>
            </a:r>
            <a:r>
              <a:rPr sz="1800" u="none" spc="-50" dirty="0">
                <a:solidFill>
                  <a:srgbClr val="000000"/>
                </a:solidFill>
                <a:latin typeface="Calibri"/>
                <a:cs typeface="Calibri"/>
              </a:rPr>
              <a:t> </a:t>
            </a:r>
            <a:r>
              <a:rPr sz="1800" u="none" dirty="0">
                <a:solidFill>
                  <a:srgbClr val="000000"/>
                </a:solidFill>
                <a:latin typeface="Calibri"/>
                <a:cs typeface="Calibri"/>
              </a:rPr>
              <a:t>vous</a:t>
            </a:r>
            <a:r>
              <a:rPr sz="1800" u="none" spc="-40" dirty="0">
                <a:solidFill>
                  <a:srgbClr val="000000"/>
                </a:solidFill>
                <a:latin typeface="Calibri"/>
                <a:cs typeface="Calibri"/>
              </a:rPr>
              <a:t> </a:t>
            </a:r>
            <a:r>
              <a:rPr sz="1800" u="none" spc="-10" dirty="0">
                <a:solidFill>
                  <a:srgbClr val="000000"/>
                </a:solidFill>
                <a:latin typeface="Calibri"/>
                <a:cs typeface="Calibri"/>
              </a:rPr>
              <a:t>serez enregistré</a:t>
            </a:r>
            <a:r>
              <a:rPr sz="1800" u="none" spc="-30" dirty="0">
                <a:solidFill>
                  <a:srgbClr val="000000"/>
                </a:solidFill>
                <a:latin typeface="Calibri"/>
                <a:cs typeface="Calibri"/>
              </a:rPr>
              <a:t> </a:t>
            </a:r>
            <a:r>
              <a:rPr sz="1800" u="none" dirty="0">
                <a:solidFill>
                  <a:srgbClr val="000000"/>
                </a:solidFill>
                <a:latin typeface="Calibri"/>
                <a:cs typeface="Calibri"/>
              </a:rPr>
              <a:t>en</a:t>
            </a:r>
            <a:r>
              <a:rPr sz="1800" u="none" spc="-30" dirty="0">
                <a:solidFill>
                  <a:srgbClr val="000000"/>
                </a:solidFill>
                <a:latin typeface="Calibri"/>
                <a:cs typeface="Calibri"/>
              </a:rPr>
              <a:t> </a:t>
            </a:r>
            <a:r>
              <a:rPr sz="1800" u="none" dirty="0">
                <a:solidFill>
                  <a:srgbClr val="000000"/>
                </a:solidFill>
                <a:latin typeface="Calibri"/>
                <a:cs typeface="Calibri"/>
              </a:rPr>
              <a:t>tant</a:t>
            </a:r>
            <a:r>
              <a:rPr sz="1800" u="none" spc="-35" dirty="0">
                <a:solidFill>
                  <a:srgbClr val="000000"/>
                </a:solidFill>
                <a:latin typeface="Calibri"/>
                <a:cs typeface="Calibri"/>
              </a:rPr>
              <a:t> </a:t>
            </a:r>
            <a:r>
              <a:rPr sz="1800" u="none" dirty="0">
                <a:solidFill>
                  <a:srgbClr val="000000"/>
                </a:solidFill>
                <a:latin typeface="Calibri"/>
                <a:cs typeface="Calibri"/>
              </a:rPr>
              <a:t>que</a:t>
            </a:r>
            <a:r>
              <a:rPr sz="1800" u="none" spc="-25" dirty="0">
                <a:solidFill>
                  <a:srgbClr val="000000"/>
                </a:solidFill>
                <a:latin typeface="Calibri"/>
                <a:cs typeface="Calibri"/>
              </a:rPr>
              <a:t> </a:t>
            </a:r>
            <a:r>
              <a:rPr sz="1800" u="none" spc="-10" dirty="0">
                <a:solidFill>
                  <a:srgbClr val="000000"/>
                </a:solidFill>
                <a:latin typeface="Calibri"/>
                <a:cs typeface="Calibri"/>
              </a:rPr>
              <a:t>partenaire, </a:t>
            </a:r>
            <a:r>
              <a:rPr sz="1800" u="none" dirty="0">
                <a:solidFill>
                  <a:srgbClr val="000000"/>
                </a:solidFill>
                <a:latin typeface="Calibri"/>
                <a:cs typeface="Calibri"/>
              </a:rPr>
              <a:t>que</a:t>
            </a:r>
            <a:r>
              <a:rPr sz="1800" u="none" spc="-35" dirty="0">
                <a:solidFill>
                  <a:srgbClr val="000000"/>
                </a:solidFill>
                <a:latin typeface="Calibri"/>
                <a:cs typeface="Calibri"/>
              </a:rPr>
              <a:t> </a:t>
            </a:r>
            <a:r>
              <a:rPr sz="1800" u="none" dirty="0">
                <a:solidFill>
                  <a:srgbClr val="000000"/>
                </a:solidFill>
                <a:latin typeface="Calibri"/>
                <a:cs typeface="Calibri"/>
              </a:rPr>
              <a:t>vous</a:t>
            </a:r>
            <a:r>
              <a:rPr sz="1800" u="none" spc="-40" dirty="0">
                <a:solidFill>
                  <a:srgbClr val="000000"/>
                </a:solidFill>
                <a:latin typeface="Calibri"/>
                <a:cs typeface="Calibri"/>
              </a:rPr>
              <a:t> </a:t>
            </a:r>
            <a:r>
              <a:rPr sz="1800" u="none" dirty="0">
                <a:solidFill>
                  <a:srgbClr val="000000"/>
                </a:solidFill>
                <a:latin typeface="Calibri"/>
                <a:cs typeface="Calibri"/>
              </a:rPr>
              <a:t>aurez</a:t>
            </a:r>
            <a:r>
              <a:rPr sz="1800" u="none" spc="-35" dirty="0">
                <a:solidFill>
                  <a:srgbClr val="000000"/>
                </a:solidFill>
                <a:latin typeface="Calibri"/>
                <a:cs typeface="Calibri"/>
              </a:rPr>
              <a:t> </a:t>
            </a:r>
            <a:r>
              <a:rPr sz="1800" u="none" dirty="0">
                <a:solidFill>
                  <a:srgbClr val="000000"/>
                </a:solidFill>
                <a:latin typeface="Calibri"/>
                <a:cs typeface="Calibri"/>
              </a:rPr>
              <a:t>créé</a:t>
            </a:r>
            <a:r>
              <a:rPr sz="1800" u="none" spc="-35" dirty="0">
                <a:solidFill>
                  <a:srgbClr val="000000"/>
                </a:solidFill>
                <a:latin typeface="Calibri"/>
                <a:cs typeface="Calibri"/>
              </a:rPr>
              <a:t> </a:t>
            </a:r>
            <a:r>
              <a:rPr sz="1800" u="none" dirty="0">
                <a:solidFill>
                  <a:srgbClr val="000000"/>
                </a:solidFill>
                <a:latin typeface="Calibri"/>
                <a:cs typeface="Calibri"/>
              </a:rPr>
              <a:t>les</a:t>
            </a:r>
            <a:r>
              <a:rPr sz="1800" u="none" spc="-35" dirty="0">
                <a:solidFill>
                  <a:srgbClr val="000000"/>
                </a:solidFill>
                <a:latin typeface="Calibri"/>
                <a:cs typeface="Calibri"/>
              </a:rPr>
              <a:t> </a:t>
            </a:r>
            <a:r>
              <a:rPr sz="1800" u="none" spc="-10" dirty="0">
                <a:solidFill>
                  <a:srgbClr val="000000"/>
                </a:solidFill>
                <a:latin typeface="Calibri"/>
                <a:cs typeface="Calibri"/>
              </a:rPr>
              <a:t>paramètres </a:t>
            </a:r>
            <a:r>
              <a:rPr sz="1800" u="none" dirty="0">
                <a:solidFill>
                  <a:srgbClr val="000000"/>
                </a:solidFill>
                <a:latin typeface="Calibri"/>
                <a:cs typeface="Calibri"/>
              </a:rPr>
              <a:t>de</a:t>
            </a:r>
            <a:r>
              <a:rPr sz="1800" u="none" spc="-35" dirty="0">
                <a:solidFill>
                  <a:srgbClr val="000000"/>
                </a:solidFill>
                <a:latin typeface="Calibri"/>
                <a:cs typeface="Calibri"/>
              </a:rPr>
              <a:t> </a:t>
            </a:r>
            <a:r>
              <a:rPr sz="1800" u="none" dirty="0">
                <a:solidFill>
                  <a:srgbClr val="000000"/>
                </a:solidFill>
                <a:latin typeface="Calibri"/>
                <a:cs typeface="Calibri"/>
              </a:rPr>
              <a:t>votre</a:t>
            </a:r>
            <a:r>
              <a:rPr sz="1800" u="none" spc="-35" dirty="0">
                <a:solidFill>
                  <a:srgbClr val="000000"/>
                </a:solidFill>
                <a:latin typeface="Calibri"/>
                <a:cs typeface="Calibri"/>
              </a:rPr>
              <a:t> </a:t>
            </a:r>
            <a:r>
              <a:rPr sz="1800" u="none" dirty="0">
                <a:solidFill>
                  <a:srgbClr val="000000"/>
                </a:solidFill>
                <a:latin typeface="Calibri"/>
                <a:cs typeface="Calibri"/>
              </a:rPr>
              <a:t>projet</a:t>
            </a:r>
            <a:r>
              <a:rPr sz="1800" u="none" spc="-40" dirty="0">
                <a:solidFill>
                  <a:srgbClr val="000000"/>
                </a:solidFill>
                <a:latin typeface="Calibri"/>
                <a:cs typeface="Calibri"/>
              </a:rPr>
              <a:t> </a:t>
            </a:r>
            <a:r>
              <a:rPr sz="1800" u="none" dirty="0">
                <a:solidFill>
                  <a:srgbClr val="000000"/>
                </a:solidFill>
                <a:latin typeface="Calibri"/>
                <a:cs typeface="Calibri"/>
              </a:rPr>
              <a:t>et</a:t>
            </a:r>
            <a:r>
              <a:rPr sz="1800" u="none" spc="-30" dirty="0">
                <a:solidFill>
                  <a:srgbClr val="000000"/>
                </a:solidFill>
                <a:latin typeface="Calibri"/>
                <a:cs typeface="Calibri"/>
              </a:rPr>
              <a:t> </a:t>
            </a:r>
            <a:r>
              <a:rPr sz="1800" u="none" dirty="0">
                <a:solidFill>
                  <a:srgbClr val="000000"/>
                </a:solidFill>
                <a:latin typeface="Calibri"/>
                <a:cs typeface="Calibri"/>
              </a:rPr>
              <a:t>que</a:t>
            </a:r>
            <a:r>
              <a:rPr sz="1800" u="none" spc="-30" dirty="0">
                <a:solidFill>
                  <a:srgbClr val="000000"/>
                </a:solidFill>
                <a:latin typeface="Calibri"/>
                <a:cs typeface="Calibri"/>
              </a:rPr>
              <a:t> </a:t>
            </a:r>
            <a:r>
              <a:rPr sz="1800" u="none" dirty="0">
                <a:solidFill>
                  <a:srgbClr val="000000"/>
                </a:solidFill>
                <a:latin typeface="Calibri"/>
                <a:cs typeface="Calibri"/>
              </a:rPr>
              <a:t>vous</a:t>
            </a:r>
            <a:r>
              <a:rPr sz="1800" u="none" spc="-45" dirty="0">
                <a:solidFill>
                  <a:srgbClr val="000000"/>
                </a:solidFill>
                <a:latin typeface="Calibri"/>
                <a:cs typeface="Calibri"/>
              </a:rPr>
              <a:t> </a:t>
            </a:r>
            <a:r>
              <a:rPr sz="1800" u="none" spc="-20" dirty="0">
                <a:solidFill>
                  <a:srgbClr val="000000"/>
                </a:solidFill>
                <a:latin typeface="Calibri"/>
                <a:cs typeface="Calibri"/>
              </a:rPr>
              <a:t>aurez </a:t>
            </a:r>
            <a:r>
              <a:rPr sz="1800" u="none" spc="-10" dirty="0">
                <a:solidFill>
                  <a:srgbClr val="000000"/>
                </a:solidFill>
                <a:latin typeface="Calibri"/>
                <a:cs typeface="Calibri"/>
              </a:rPr>
              <a:t>effectué</a:t>
            </a:r>
            <a:r>
              <a:rPr sz="1800" u="none" spc="-35" dirty="0">
                <a:solidFill>
                  <a:srgbClr val="000000"/>
                </a:solidFill>
                <a:latin typeface="Calibri"/>
                <a:cs typeface="Calibri"/>
              </a:rPr>
              <a:t> </a:t>
            </a:r>
            <a:r>
              <a:rPr sz="1800" u="none" dirty="0">
                <a:solidFill>
                  <a:srgbClr val="000000"/>
                </a:solidFill>
                <a:latin typeface="Calibri"/>
                <a:cs typeface="Calibri"/>
              </a:rPr>
              <a:t>notre</a:t>
            </a:r>
            <a:r>
              <a:rPr sz="1800" u="none" spc="-45" dirty="0">
                <a:solidFill>
                  <a:srgbClr val="000000"/>
                </a:solidFill>
                <a:latin typeface="Calibri"/>
                <a:cs typeface="Calibri"/>
              </a:rPr>
              <a:t> </a:t>
            </a:r>
            <a:r>
              <a:rPr sz="1800" u="none" spc="-10" dirty="0">
                <a:solidFill>
                  <a:srgbClr val="000000"/>
                </a:solidFill>
                <a:latin typeface="Calibri"/>
                <a:cs typeface="Calibri"/>
              </a:rPr>
              <a:t>processus</a:t>
            </a:r>
            <a:r>
              <a:rPr sz="1800" u="none" spc="-45" dirty="0">
                <a:solidFill>
                  <a:srgbClr val="000000"/>
                </a:solidFill>
                <a:latin typeface="Calibri"/>
                <a:cs typeface="Calibri"/>
              </a:rPr>
              <a:t> </a:t>
            </a:r>
            <a:r>
              <a:rPr sz="1800" u="none" spc="-25" dirty="0">
                <a:solidFill>
                  <a:srgbClr val="000000"/>
                </a:solidFill>
                <a:latin typeface="Calibri"/>
                <a:cs typeface="Calibri"/>
              </a:rPr>
              <a:t>de </a:t>
            </a:r>
            <a:r>
              <a:rPr sz="1800" u="none" spc="-10" dirty="0">
                <a:solidFill>
                  <a:srgbClr val="000000"/>
                </a:solidFill>
                <a:latin typeface="Calibri"/>
                <a:cs typeface="Calibri"/>
              </a:rPr>
              <a:t>sélection.</a:t>
            </a:r>
            <a:endParaRPr sz="1800" dirty="0">
              <a:latin typeface="Calibri"/>
              <a:cs typeface="Calibri"/>
            </a:endParaRPr>
          </a:p>
          <a:p>
            <a:pPr marL="191135">
              <a:lnSpc>
                <a:spcPct val="100000"/>
              </a:lnSpc>
            </a:pPr>
            <a:r>
              <a:rPr sz="1800" u="none" spc="-20" dirty="0">
                <a:solidFill>
                  <a:srgbClr val="000000"/>
                </a:solidFill>
                <a:latin typeface="Calibri"/>
                <a:cs typeface="Calibri"/>
              </a:rPr>
              <a:t>Connectez-</a:t>
            </a:r>
            <a:r>
              <a:rPr sz="1800" u="none" dirty="0">
                <a:solidFill>
                  <a:srgbClr val="000000"/>
                </a:solidFill>
                <a:latin typeface="Calibri"/>
                <a:cs typeface="Calibri"/>
              </a:rPr>
              <a:t>vous</a:t>
            </a:r>
            <a:r>
              <a:rPr sz="1800" u="none" spc="-5" dirty="0">
                <a:solidFill>
                  <a:srgbClr val="000000"/>
                </a:solidFill>
                <a:latin typeface="Calibri"/>
                <a:cs typeface="Calibri"/>
              </a:rPr>
              <a:t> </a:t>
            </a:r>
            <a:r>
              <a:rPr sz="1800" u="none" dirty="0">
                <a:solidFill>
                  <a:srgbClr val="000000"/>
                </a:solidFill>
                <a:latin typeface="Calibri"/>
                <a:cs typeface="Calibri"/>
              </a:rPr>
              <a:t>au</a:t>
            </a:r>
            <a:r>
              <a:rPr sz="1800" u="none" spc="-20" dirty="0">
                <a:solidFill>
                  <a:srgbClr val="000000"/>
                </a:solidFill>
                <a:latin typeface="Calibri"/>
                <a:cs typeface="Calibri"/>
              </a:rPr>
              <a:t> </a:t>
            </a:r>
            <a:r>
              <a:rPr sz="1800" u="none" dirty="0">
                <a:solidFill>
                  <a:srgbClr val="000000"/>
                </a:solidFill>
                <a:latin typeface="Calibri"/>
                <a:cs typeface="Calibri"/>
              </a:rPr>
              <a:t>portail</a:t>
            </a:r>
            <a:r>
              <a:rPr sz="1800" u="none" spc="-20" dirty="0">
                <a:solidFill>
                  <a:srgbClr val="000000"/>
                </a:solidFill>
                <a:latin typeface="Calibri"/>
                <a:cs typeface="Calibri"/>
              </a:rPr>
              <a:t> </a:t>
            </a:r>
            <a:r>
              <a:rPr sz="1800" u="none" dirty="0">
                <a:solidFill>
                  <a:srgbClr val="000000"/>
                </a:solidFill>
                <a:latin typeface="Calibri"/>
                <a:cs typeface="Calibri"/>
              </a:rPr>
              <a:t>NGen</a:t>
            </a:r>
            <a:r>
              <a:rPr sz="1800" u="none" spc="-5" dirty="0">
                <a:solidFill>
                  <a:srgbClr val="000000"/>
                </a:solidFill>
                <a:latin typeface="Calibri"/>
                <a:cs typeface="Calibri"/>
              </a:rPr>
              <a:t> </a:t>
            </a:r>
            <a:r>
              <a:rPr sz="1800" u="none" spc="-50" dirty="0">
                <a:solidFill>
                  <a:srgbClr val="000000"/>
                </a:solidFill>
                <a:latin typeface="Calibri"/>
                <a:cs typeface="Calibri"/>
              </a:rPr>
              <a:t>:</a:t>
            </a:r>
            <a:endParaRPr sz="1800" dirty="0">
              <a:latin typeface="Calibri"/>
              <a:cs typeface="Calibri"/>
            </a:endParaRPr>
          </a:p>
        </p:txBody>
      </p:sp>
      <p:pic>
        <p:nvPicPr>
          <p:cNvPr id="4" name="object 4"/>
          <p:cNvPicPr/>
          <p:nvPr/>
        </p:nvPicPr>
        <p:blipFill>
          <a:blip r:embed="rId4" cstate="print"/>
          <a:stretch>
            <a:fillRect/>
          </a:stretch>
        </p:blipFill>
        <p:spPr>
          <a:xfrm>
            <a:off x="8318754" y="1835657"/>
            <a:ext cx="3176777" cy="4357877"/>
          </a:xfrm>
          <a:prstGeom prst="rect">
            <a:avLst/>
          </a:prstGeom>
        </p:spPr>
      </p:pic>
      <p:grpSp>
        <p:nvGrpSpPr>
          <p:cNvPr id="5" name="object 5"/>
          <p:cNvGrpSpPr/>
          <p:nvPr/>
        </p:nvGrpSpPr>
        <p:grpSpPr>
          <a:xfrm>
            <a:off x="3939921" y="5260969"/>
            <a:ext cx="4226560" cy="127000"/>
            <a:chOff x="3939921" y="5260969"/>
            <a:chExt cx="4226560" cy="127000"/>
          </a:xfrm>
        </p:grpSpPr>
        <p:sp>
          <p:nvSpPr>
            <p:cNvPr id="6" name="object 6"/>
            <p:cNvSpPr/>
            <p:nvPr/>
          </p:nvSpPr>
          <p:spPr>
            <a:xfrm>
              <a:off x="3939921" y="5324475"/>
              <a:ext cx="4112260" cy="0"/>
            </a:xfrm>
            <a:custGeom>
              <a:avLst/>
              <a:gdLst/>
              <a:ahLst/>
              <a:cxnLst/>
              <a:rect l="l" t="t" r="r" b="b"/>
              <a:pathLst>
                <a:path w="4112259">
                  <a:moveTo>
                    <a:pt x="0" y="0"/>
                  </a:moveTo>
                  <a:lnTo>
                    <a:pt x="4112018" y="0"/>
                  </a:lnTo>
                </a:path>
              </a:pathLst>
            </a:custGeom>
            <a:ln w="19050">
              <a:solidFill>
                <a:srgbClr val="000000"/>
              </a:solidFill>
            </a:ln>
          </p:spPr>
          <p:txBody>
            <a:bodyPr wrap="square" lIns="0" tIns="0" rIns="0" bIns="0" rtlCol="0"/>
            <a:lstStyle/>
            <a:p>
              <a:endParaRPr/>
            </a:p>
          </p:txBody>
        </p:sp>
        <p:sp>
          <p:nvSpPr>
            <p:cNvPr id="7" name="object 7"/>
            <p:cNvSpPr/>
            <p:nvPr/>
          </p:nvSpPr>
          <p:spPr>
            <a:xfrm>
              <a:off x="8039236" y="5260969"/>
              <a:ext cx="127000" cy="127000"/>
            </a:xfrm>
            <a:custGeom>
              <a:avLst/>
              <a:gdLst/>
              <a:ahLst/>
              <a:cxnLst/>
              <a:rect l="l" t="t" r="r" b="b"/>
              <a:pathLst>
                <a:path w="127000" h="127000">
                  <a:moveTo>
                    <a:pt x="0" y="0"/>
                  </a:moveTo>
                  <a:lnTo>
                    <a:pt x="0" y="127000"/>
                  </a:lnTo>
                  <a:lnTo>
                    <a:pt x="127000" y="63500"/>
                  </a:lnTo>
                  <a:lnTo>
                    <a:pt x="0" y="0"/>
                  </a:lnTo>
                  <a:close/>
                </a:path>
              </a:pathLst>
            </a:custGeom>
            <a:solidFill>
              <a:srgbClr val="000000"/>
            </a:solidFill>
          </p:spPr>
          <p:txBody>
            <a:bodyPr wrap="square" lIns="0" tIns="0" rIns="0" bIns="0" rtlCol="0"/>
            <a:lstStyle/>
            <a:p>
              <a:endParaRPr/>
            </a:p>
          </p:txBody>
        </p:sp>
      </p:grpSp>
      <p:pic>
        <p:nvPicPr>
          <p:cNvPr id="8" name="object 8"/>
          <p:cNvPicPr/>
          <p:nvPr/>
        </p:nvPicPr>
        <p:blipFill>
          <a:blip r:embed="rId5" cstate="print"/>
          <a:stretch>
            <a:fillRect/>
          </a:stretch>
        </p:blipFill>
        <p:spPr>
          <a:xfrm>
            <a:off x="2310384" y="2284476"/>
            <a:ext cx="666749" cy="486155"/>
          </a:xfrm>
          <a:prstGeom prst="rect">
            <a:avLst/>
          </a:prstGeom>
        </p:spPr>
      </p:pic>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38100">
              <a:lnSpc>
                <a:spcPts val="1240"/>
              </a:lnSpc>
            </a:pPr>
            <a:fld id="{81D60167-4931-47E6-BA6A-407CBD079E47}" type="slidenum">
              <a:rPr spc="-25" dirty="0"/>
              <a:t>4</a:t>
            </a:fld>
            <a:endParaRPr spc="-25" dirty="0"/>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75" dirty="0"/>
              <a:t>Diligence</a:t>
            </a:r>
            <a:r>
              <a:rPr spc="55" dirty="0"/>
              <a:t> </a:t>
            </a:r>
            <a:r>
              <a:rPr dirty="0"/>
              <a:t>financière</a:t>
            </a:r>
            <a:r>
              <a:rPr spc="40" dirty="0"/>
              <a:t> </a:t>
            </a:r>
            <a:r>
              <a:rPr dirty="0"/>
              <a:t>raisonnable</a:t>
            </a:r>
            <a:r>
              <a:rPr spc="40" dirty="0"/>
              <a:t> </a:t>
            </a:r>
            <a:r>
              <a:rPr spc="-470" dirty="0"/>
              <a:t>–</a:t>
            </a:r>
            <a:r>
              <a:rPr spc="70" dirty="0"/>
              <a:t> </a:t>
            </a:r>
            <a:r>
              <a:rPr spc="60" dirty="0"/>
              <a:t>connexion</a:t>
            </a:r>
            <a:r>
              <a:rPr spc="55" dirty="0"/>
              <a:t> </a:t>
            </a:r>
            <a:r>
              <a:rPr dirty="0"/>
              <a:t>au</a:t>
            </a:r>
            <a:r>
              <a:rPr spc="60" dirty="0"/>
              <a:t> </a:t>
            </a:r>
            <a:r>
              <a:rPr spc="95" dirty="0"/>
              <a:t>projet</a:t>
            </a:r>
          </a:p>
        </p:txBody>
      </p:sp>
      <p:sp>
        <p:nvSpPr>
          <p:cNvPr id="3" name="object 3"/>
          <p:cNvSpPr txBox="1"/>
          <p:nvPr/>
        </p:nvSpPr>
        <p:spPr>
          <a:xfrm>
            <a:off x="279260" y="1183173"/>
            <a:ext cx="3449954" cy="299720"/>
          </a:xfrm>
          <a:prstGeom prst="rect">
            <a:avLst/>
          </a:prstGeom>
        </p:spPr>
        <p:txBody>
          <a:bodyPr vert="horz" wrap="square" lIns="0" tIns="12700" rIns="0" bIns="0" rtlCol="0">
            <a:spAutoFit/>
          </a:bodyPr>
          <a:lstStyle/>
          <a:p>
            <a:pPr marL="12700">
              <a:lnSpc>
                <a:spcPct val="100000"/>
              </a:lnSpc>
              <a:spcBef>
                <a:spcPts val="100"/>
              </a:spcBef>
            </a:pPr>
            <a:r>
              <a:rPr sz="1800" dirty="0">
                <a:latin typeface="Calibri"/>
                <a:cs typeface="Calibri"/>
              </a:rPr>
              <a:t>Sélectionnez</a:t>
            </a:r>
            <a:r>
              <a:rPr sz="1800" spc="-30" dirty="0">
                <a:latin typeface="Calibri"/>
                <a:cs typeface="Calibri"/>
              </a:rPr>
              <a:t> </a:t>
            </a:r>
            <a:r>
              <a:rPr sz="1800" dirty="0">
                <a:latin typeface="Calibri"/>
                <a:cs typeface="Calibri"/>
              </a:rPr>
              <a:t>le</a:t>
            </a:r>
            <a:r>
              <a:rPr sz="1800" spc="-45" dirty="0">
                <a:latin typeface="Calibri"/>
                <a:cs typeface="Calibri"/>
              </a:rPr>
              <a:t> </a:t>
            </a:r>
            <a:r>
              <a:rPr sz="1800" dirty="0">
                <a:latin typeface="Calibri"/>
                <a:cs typeface="Calibri"/>
              </a:rPr>
              <a:t>projet</a:t>
            </a:r>
            <a:r>
              <a:rPr sz="1800" spc="-45" dirty="0">
                <a:latin typeface="Calibri"/>
                <a:cs typeface="Calibri"/>
              </a:rPr>
              <a:t> </a:t>
            </a:r>
            <a:r>
              <a:rPr sz="1800" dirty="0">
                <a:latin typeface="Calibri"/>
                <a:cs typeface="Calibri"/>
              </a:rPr>
              <a:t>dans</a:t>
            </a:r>
            <a:r>
              <a:rPr sz="1800" spc="-45" dirty="0">
                <a:latin typeface="Calibri"/>
                <a:cs typeface="Calibri"/>
              </a:rPr>
              <a:t> </a:t>
            </a:r>
            <a:r>
              <a:rPr sz="1800" dirty="0">
                <a:latin typeface="Calibri"/>
                <a:cs typeface="Calibri"/>
              </a:rPr>
              <a:t>le</a:t>
            </a:r>
            <a:r>
              <a:rPr sz="1800" spc="-40" dirty="0">
                <a:latin typeface="Calibri"/>
                <a:cs typeface="Calibri"/>
              </a:rPr>
              <a:t> </a:t>
            </a:r>
            <a:r>
              <a:rPr sz="1800" dirty="0">
                <a:latin typeface="Calibri"/>
                <a:cs typeface="Calibri"/>
              </a:rPr>
              <a:t>menu</a:t>
            </a:r>
            <a:r>
              <a:rPr sz="1800" spc="-35" dirty="0">
                <a:latin typeface="Calibri"/>
                <a:cs typeface="Calibri"/>
              </a:rPr>
              <a:t> </a:t>
            </a:r>
            <a:r>
              <a:rPr sz="1800" spc="-50" dirty="0">
                <a:latin typeface="Calibri"/>
                <a:cs typeface="Calibri"/>
              </a:rPr>
              <a:t>:</a:t>
            </a:r>
            <a:endParaRPr sz="1800">
              <a:latin typeface="Calibri"/>
              <a:cs typeface="Calibri"/>
            </a:endParaRPr>
          </a:p>
        </p:txBody>
      </p:sp>
      <p:grpSp>
        <p:nvGrpSpPr>
          <p:cNvPr id="4" name="object 4"/>
          <p:cNvGrpSpPr/>
          <p:nvPr/>
        </p:nvGrpSpPr>
        <p:grpSpPr>
          <a:xfrm>
            <a:off x="3835527" y="1197102"/>
            <a:ext cx="8256270" cy="3152140"/>
            <a:chOff x="3835527" y="1197102"/>
            <a:chExt cx="8256270" cy="3152140"/>
          </a:xfrm>
        </p:grpSpPr>
        <p:pic>
          <p:nvPicPr>
            <p:cNvPr id="5" name="object 5"/>
            <p:cNvPicPr/>
            <p:nvPr/>
          </p:nvPicPr>
          <p:blipFill>
            <a:blip r:embed="rId3" cstate="print"/>
            <a:stretch>
              <a:fillRect/>
            </a:stretch>
          </p:blipFill>
          <p:spPr>
            <a:xfrm>
              <a:off x="4335780" y="1197102"/>
              <a:ext cx="7755635" cy="3151631"/>
            </a:xfrm>
            <a:prstGeom prst="rect">
              <a:avLst/>
            </a:prstGeom>
          </p:spPr>
        </p:pic>
        <p:sp>
          <p:nvSpPr>
            <p:cNvPr id="6" name="object 6"/>
            <p:cNvSpPr/>
            <p:nvPr/>
          </p:nvSpPr>
          <p:spPr>
            <a:xfrm>
              <a:off x="3835527" y="1349882"/>
              <a:ext cx="2499995" cy="0"/>
            </a:xfrm>
            <a:custGeom>
              <a:avLst/>
              <a:gdLst/>
              <a:ahLst/>
              <a:cxnLst/>
              <a:rect l="l" t="t" r="r" b="b"/>
              <a:pathLst>
                <a:path w="2499995">
                  <a:moveTo>
                    <a:pt x="0" y="0"/>
                  </a:moveTo>
                  <a:lnTo>
                    <a:pt x="2499575" y="0"/>
                  </a:lnTo>
                </a:path>
              </a:pathLst>
            </a:custGeom>
            <a:ln w="19050">
              <a:solidFill>
                <a:srgbClr val="000000"/>
              </a:solidFill>
            </a:ln>
          </p:spPr>
          <p:txBody>
            <a:bodyPr wrap="square" lIns="0" tIns="0" rIns="0" bIns="0" rtlCol="0"/>
            <a:lstStyle/>
            <a:p>
              <a:endParaRPr/>
            </a:p>
          </p:txBody>
        </p:sp>
        <p:sp>
          <p:nvSpPr>
            <p:cNvPr id="7" name="object 7"/>
            <p:cNvSpPr/>
            <p:nvPr/>
          </p:nvSpPr>
          <p:spPr>
            <a:xfrm>
              <a:off x="6322409" y="1286377"/>
              <a:ext cx="127000" cy="127000"/>
            </a:xfrm>
            <a:custGeom>
              <a:avLst/>
              <a:gdLst/>
              <a:ahLst/>
              <a:cxnLst/>
              <a:rect l="l" t="t" r="r" b="b"/>
              <a:pathLst>
                <a:path w="127000" h="127000">
                  <a:moveTo>
                    <a:pt x="0" y="0"/>
                  </a:moveTo>
                  <a:lnTo>
                    <a:pt x="0" y="127000"/>
                  </a:lnTo>
                  <a:lnTo>
                    <a:pt x="127000" y="63500"/>
                  </a:lnTo>
                  <a:lnTo>
                    <a:pt x="0" y="0"/>
                  </a:lnTo>
                  <a:close/>
                </a:path>
              </a:pathLst>
            </a:custGeom>
            <a:solidFill>
              <a:srgbClr val="000000"/>
            </a:solidFill>
          </p:spPr>
          <p:txBody>
            <a:bodyPr wrap="square" lIns="0" tIns="0" rIns="0" bIns="0" rtlCol="0"/>
            <a:lstStyle/>
            <a:p>
              <a:endParaRPr/>
            </a:p>
          </p:txBody>
        </p:sp>
      </p:grpSp>
      <p:grpSp>
        <p:nvGrpSpPr>
          <p:cNvPr id="8" name="object 8"/>
          <p:cNvGrpSpPr/>
          <p:nvPr/>
        </p:nvGrpSpPr>
        <p:grpSpPr>
          <a:xfrm>
            <a:off x="2836545" y="4725032"/>
            <a:ext cx="9199880" cy="721360"/>
            <a:chOff x="2836545" y="4725032"/>
            <a:chExt cx="9199880" cy="721360"/>
          </a:xfrm>
        </p:grpSpPr>
        <p:pic>
          <p:nvPicPr>
            <p:cNvPr id="9" name="object 9"/>
            <p:cNvPicPr/>
            <p:nvPr/>
          </p:nvPicPr>
          <p:blipFill>
            <a:blip r:embed="rId4" cstate="print"/>
            <a:stretch>
              <a:fillRect/>
            </a:stretch>
          </p:blipFill>
          <p:spPr>
            <a:xfrm>
              <a:off x="3270911" y="4725032"/>
              <a:ext cx="8765029" cy="720819"/>
            </a:xfrm>
            <a:prstGeom prst="rect">
              <a:avLst/>
            </a:prstGeom>
          </p:spPr>
        </p:pic>
        <p:sp>
          <p:nvSpPr>
            <p:cNvPr id="10" name="object 10"/>
            <p:cNvSpPr/>
            <p:nvPr/>
          </p:nvSpPr>
          <p:spPr>
            <a:xfrm>
              <a:off x="2836545" y="5361050"/>
              <a:ext cx="1666239" cy="0"/>
            </a:xfrm>
            <a:custGeom>
              <a:avLst/>
              <a:gdLst/>
              <a:ahLst/>
              <a:cxnLst/>
              <a:rect l="l" t="t" r="r" b="b"/>
              <a:pathLst>
                <a:path w="1666239">
                  <a:moveTo>
                    <a:pt x="0" y="0"/>
                  </a:moveTo>
                  <a:lnTo>
                    <a:pt x="1665681" y="0"/>
                  </a:lnTo>
                </a:path>
              </a:pathLst>
            </a:custGeom>
            <a:ln w="19050">
              <a:solidFill>
                <a:srgbClr val="000000"/>
              </a:solidFill>
            </a:ln>
          </p:spPr>
          <p:txBody>
            <a:bodyPr wrap="square" lIns="0" tIns="0" rIns="0" bIns="0" rtlCol="0"/>
            <a:lstStyle/>
            <a:p>
              <a:endParaRPr/>
            </a:p>
          </p:txBody>
        </p:sp>
        <p:sp>
          <p:nvSpPr>
            <p:cNvPr id="11" name="object 11"/>
            <p:cNvSpPr/>
            <p:nvPr/>
          </p:nvSpPr>
          <p:spPr>
            <a:xfrm>
              <a:off x="4489526" y="5297545"/>
              <a:ext cx="127000" cy="127000"/>
            </a:xfrm>
            <a:custGeom>
              <a:avLst/>
              <a:gdLst/>
              <a:ahLst/>
              <a:cxnLst/>
              <a:rect l="l" t="t" r="r" b="b"/>
              <a:pathLst>
                <a:path w="127000" h="127000">
                  <a:moveTo>
                    <a:pt x="0" y="0"/>
                  </a:moveTo>
                  <a:lnTo>
                    <a:pt x="0" y="127000"/>
                  </a:lnTo>
                  <a:lnTo>
                    <a:pt x="127000" y="63500"/>
                  </a:lnTo>
                  <a:lnTo>
                    <a:pt x="0" y="0"/>
                  </a:lnTo>
                  <a:close/>
                </a:path>
              </a:pathLst>
            </a:custGeom>
            <a:solidFill>
              <a:srgbClr val="000000"/>
            </a:solidFill>
          </p:spPr>
          <p:txBody>
            <a:bodyPr wrap="square" lIns="0" tIns="0" rIns="0" bIns="0" rtlCol="0"/>
            <a:lstStyle/>
            <a:p>
              <a:endParaRPr/>
            </a:p>
          </p:txBody>
        </p:sp>
      </p:grpSp>
      <p:sp>
        <p:nvSpPr>
          <p:cNvPr id="12" name="object 12"/>
          <p:cNvSpPr txBox="1"/>
          <p:nvPr/>
        </p:nvSpPr>
        <p:spPr>
          <a:xfrm>
            <a:off x="398324" y="5194479"/>
            <a:ext cx="2305050" cy="299720"/>
          </a:xfrm>
          <a:prstGeom prst="rect">
            <a:avLst/>
          </a:prstGeom>
        </p:spPr>
        <p:txBody>
          <a:bodyPr vert="horz" wrap="square" lIns="0" tIns="12700" rIns="0" bIns="0" rtlCol="0">
            <a:spAutoFit/>
          </a:bodyPr>
          <a:lstStyle/>
          <a:p>
            <a:pPr marL="12700">
              <a:lnSpc>
                <a:spcPct val="100000"/>
              </a:lnSpc>
              <a:spcBef>
                <a:spcPts val="100"/>
              </a:spcBef>
            </a:pPr>
            <a:r>
              <a:rPr sz="1800" dirty="0">
                <a:latin typeface="Calibri"/>
                <a:cs typeface="Calibri"/>
              </a:rPr>
              <a:t>Cliquez</a:t>
            </a:r>
            <a:r>
              <a:rPr sz="1800" spc="-55" dirty="0">
                <a:latin typeface="Calibri"/>
                <a:cs typeface="Calibri"/>
              </a:rPr>
              <a:t> </a:t>
            </a:r>
            <a:r>
              <a:rPr sz="1800" dirty="0">
                <a:latin typeface="Calibri"/>
                <a:cs typeface="Calibri"/>
              </a:rPr>
              <a:t>sur</a:t>
            </a:r>
            <a:r>
              <a:rPr sz="1800" spc="-55" dirty="0">
                <a:latin typeface="Calibri"/>
                <a:cs typeface="Calibri"/>
              </a:rPr>
              <a:t> </a:t>
            </a:r>
            <a:r>
              <a:rPr sz="1800" dirty="0">
                <a:latin typeface="Calibri"/>
                <a:cs typeface="Calibri"/>
              </a:rPr>
              <a:t>votre</a:t>
            </a:r>
            <a:r>
              <a:rPr sz="1800" spc="-50" dirty="0">
                <a:latin typeface="Calibri"/>
                <a:cs typeface="Calibri"/>
              </a:rPr>
              <a:t> </a:t>
            </a:r>
            <a:r>
              <a:rPr sz="1800" dirty="0">
                <a:latin typeface="Calibri"/>
                <a:cs typeface="Calibri"/>
              </a:rPr>
              <a:t>projet</a:t>
            </a:r>
            <a:r>
              <a:rPr sz="1800" spc="-55" dirty="0">
                <a:latin typeface="Calibri"/>
                <a:cs typeface="Calibri"/>
              </a:rPr>
              <a:t> </a:t>
            </a:r>
            <a:r>
              <a:rPr sz="1800" spc="-50" dirty="0">
                <a:latin typeface="Calibri"/>
                <a:cs typeface="Calibri"/>
              </a:rPr>
              <a:t>:</a:t>
            </a:r>
            <a:endParaRPr sz="1800">
              <a:latin typeface="Calibri"/>
              <a:cs typeface="Calibri"/>
            </a:endParaRPr>
          </a:p>
        </p:txBody>
      </p:sp>
      <p:sp>
        <p:nvSpPr>
          <p:cNvPr id="13" name="object 13"/>
          <p:cNvSpPr txBox="1">
            <a:spLocks noGrp="1"/>
          </p:cNvSpPr>
          <p:nvPr>
            <p:ph type="sldNum" sz="quarter" idx="7"/>
          </p:nvPr>
        </p:nvSpPr>
        <p:spPr>
          <a:prstGeom prst="rect">
            <a:avLst/>
          </a:prstGeom>
        </p:spPr>
        <p:txBody>
          <a:bodyPr vert="horz" wrap="square" lIns="0" tIns="0" rIns="0" bIns="0" rtlCol="0">
            <a:spAutoFit/>
          </a:bodyPr>
          <a:lstStyle/>
          <a:p>
            <a:pPr marL="38100">
              <a:lnSpc>
                <a:spcPts val="1240"/>
              </a:lnSpc>
            </a:pPr>
            <a:fld id="{81D60167-4931-47E6-BA6A-407CBD079E47}" type="slidenum">
              <a:rPr spc="-25" dirty="0"/>
              <a:t>5</a:t>
            </a:fld>
            <a:endParaRPr spc="-25" dirty="0"/>
          </a:p>
        </p:txBody>
      </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75" dirty="0"/>
              <a:t>Diligence</a:t>
            </a:r>
            <a:r>
              <a:rPr spc="20" dirty="0"/>
              <a:t> </a:t>
            </a:r>
            <a:r>
              <a:rPr dirty="0"/>
              <a:t>financière raisonnable</a:t>
            </a:r>
            <a:r>
              <a:rPr spc="5" dirty="0"/>
              <a:t> </a:t>
            </a:r>
            <a:r>
              <a:rPr spc="-470" dirty="0"/>
              <a:t>–</a:t>
            </a:r>
            <a:r>
              <a:rPr spc="30" dirty="0"/>
              <a:t> </a:t>
            </a:r>
            <a:r>
              <a:rPr spc="55" dirty="0"/>
              <a:t>navigation</a:t>
            </a:r>
            <a:r>
              <a:rPr spc="25" dirty="0"/>
              <a:t> </a:t>
            </a:r>
            <a:r>
              <a:rPr dirty="0"/>
              <a:t>vers</a:t>
            </a:r>
            <a:r>
              <a:rPr spc="25" dirty="0"/>
              <a:t> </a:t>
            </a:r>
            <a:r>
              <a:rPr spc="65" dirty="0"/>
              <a:t>le</a:t>
            </a:r>
            <a:r>
              <a:rPr spc="20" dirty="0"/>
              <a:t> </a:t>
            </a:r>
            <a:r>
              <a:rPr spc="55" dirty="0"/>
              <a:t>formulaire</a:t>
            </a:r>
          </a:p>
        </p:txBody>
      </p:sp>
      <p:sp>
        <p:nvSpPr>
          <p:cNvPr id="3" name="object 3"/>
          <p:cNvSpPr txBox="1"/>
          <p:nvPr/>
        </p:nvSpPr>
        <p:spPr>
          <a:xfrm>
            <a:off x="742971" y="3939009"/>
            <a:ext cx="8690610" cy="1671320"/>
          </a:xfrm>
          <a:prstGeom prst="rect">
            <a:avLst/>
          </a:prstGeom>
        </p:spPr>
        <p:txBody>
          <a:bodyPr vert="horz" wrap="square" lIns="0" tIns="12700" rIns="0" bIns="0" rtlCol="0">
            <a:spAutoFit/>
          </a:bodyPr>
          <a:lstStyle/>
          <a:p>
            <a:pPr marL="12700" marR="201930" indent="-635">
              <a:lnSpc>
                <a:spcPct val="100000"/>
              </a:lnSpc>
              <a:spcBef>
                <a:spcPts val="100"/>
              </a:spcBef>
            </a:pPr>
            <a:r>
              <a:rPr sz="1800" dirty="0">
                <a:solidFill>
                  <a:srgbClr val="FF0000"/>
                </a:solidFill>
                <a:latin typeface="Arial"/>
                <a:cs typeface="Arial"/>
              </a:rPr>
              <a:t>Sélectionnez</a:t>
            </a:r>
            <a:r>
              <a:rPr sz="1800" spc="15" dirty="0">
                <a:solidFill>
                  <a:srgbClr val="FF0000"/>
                </a:solidFill>
                <a:latin typeface="Arial"/>
                <a:cs typeface="Arial"/>
              </a:rPr>
              <a:t> </a:t>
            </a:r>
            <a:r>
              <a:rPr sz="1800" spc="-100" dirty="0">
                <a:solidFill>
                  <a:srgbClr val="FF0000"/>
                </a:solidFill>
                <a:latin typeface="Arial"/>
                <a:cs typeface="Arial"/>
              </a:rPr>
              <a:t>«</a:t>
            </a:r>
            <a:r>
              <a:rPr sz="1800" spc="15" dirty="0">
                <a:solidFill>
                  <a:srgbClr val="FF0000"/>
                </a:solidFill>
                <a:latin typeface="Arial"/>
                <a:cs typeface="Arial"/>
              </a:rPr>
              <a:t> </a:t>
            </a:r>
            <a:r>
              <a:rPr sz="1800" dirty="0">
                <a:solidFill>
                  <a:srgbClr val="FF0000"/>
                </a:solidFill>
                <a:latin typeface="Arial"/>
                <a:cs typeface="Arial"/>
              </a:rPr>
              <a:t>Financials</a:t>
            </a:r>
            <a:r>
              <a:rPr sz="1800" spc="-10" dirty="0">
                <a:solidFill>
                  <a:srgbClr val="FF0000"/>
                </a:solidFill>
                <a:latin typeface="Arial"/>
                <a:cs typeface="Arial"/>
              </a:rPr>
              <a:t> </a:t>
            </a:r>
            <a:r>
              <a:rPr sz="1800" spc="-100" dirty="0">
                <a:solidFill>
                  <a:srgbClr val="FF0000"/>
                </a:solidFill>
                <a:latin typeface="Arial"/>
                <a:cs typeface="Arial"/>
              </a:rPr>
              <a:t>»</a:t>
            </a:r>
            <a:r>
              <a:rPr sz="1800" spc="10" dirty="0">
                <a:solidFill>
                  <a:srgbClr val="FF0000"/>
                </a:solidFill>
                <a:latin typeface="Arial"/>
                <a:cs typeface="Arial"/>
              </a:rPr>
              <a:t> </a:t>
            </a:r>
            <a:r>
              <a:rPr sz="1800" spc="60" dirty="0">
                <a:solidFill>
                  <a:srgbClr val="FF0000"/>
                </a:solidFill>
                <a:latin typeface="Arial"/>
                <a:cs typeface="Arial"/>
              </a:rPr>
              <a:t>et</a:t>
            </a:r>
            <a:r>
              <a:rPr sz="1800" spc="15" dirty="0">
                <a:solidFill>
                  <a:srgbClr val="FF0000"/>
                </a:solidFill>
                <a:latin typeface="Arial"/>
                <a:cs typeface="Arial"/>
              </a:rPr>
              <a:t> </a:t>
            </a:r>
            <a:r>
              <a:rPr sz="1800" dirty="0">
                <a:solidFill>
                  <a:srgbClr val="FF0000"/>
                </a:solidFill>
                <a:latin typeface="Arial"/>
                <a:cs typeface="Arial"/>
              </a:rPr>
              <a:t>faites </a:t>
            </a:r>
            <a:r>
              <a:rPr sz="1800" spc="60" dirty="0">
                <a:solidFill>
                  <a:srgbClr val="FF0000"/>
                </a:solidFill>
                <a:latin typeface="Arial"/>
                <a:cs typeface="Arial"/>
              </a:rPr>
              <a:t>défiler</a:t>
            </a:r>
            <a:r>
              <a:rPr sz="1800" spc="10" dirty="0">
                <a:solidFill>
                  <a:srgbClr val="FF0000"/>
                </a:solidFill>
                <a:latin typeface="Arial"/>
                <a:cs typeface="Arial"/>
              </a:rPr>
              <a:t> </a:t>
            </a:r>
            <a:r>
              <a:rPr sz="1800" dirty="0" err="1">
                <a:solidFill>
                  <a:srgbClr val="FF0000"/>
                </a:solidFill>
                <a:latin typeface="Arial"/>
                <a:cs typeface="Arial"/>
              </a:rPr>
              <a:t>jusqu’à</a:t>
            </a:r>
            <a:r>
              <a:rPr sz="1800" spc="-10" dirty="0">
                <a:solidFill>
                  <a:srgbClr val="FF0000"/>
                </a:solidFill>
                <a:latin typeface="Arial"/>
                <a:cs typeface="Arial"/>
              </a:rPr>
              <a:t> </a:t>
            </a:r>
            <a:r>
              <a:rPr sz="1800" dirty="0">
                <a:solidFill>
                  <a:srgbClr val="FF0000"/>
                </a:solidFill>
                <a:latin typeface="Arial"/>
                <a:cs typeface="Arial"/>
              </a:rPr>
              <a:t>la</a:t>
            </a:r>
            <a:r>
              <a:rPr sz="1800" spc="10" dirty="0">
                <a:solidFill>
                  <a:srgbClr val="FF0000"/>
                </a:solidFill>
                <a:latin typeface="Arial"/>
                <a:cs typeface="Arial"/>
              </a:rPr>
              <a:t> </a:t>
            </a:r>
            <a:r>
              <a:rPr sz="1800" dirty="0">
                <a:solidFill>
                  <a:srgbClr val="FF0000"/>
                </a:solidFill>
                <a:latin typeface="Arial"/>
                <a:cs typeface="Arial"/>
              </a:rPr>
              <a:t>section</a:t>
            </a:r>
            <a:r>
              <a:rPr sz="1800" spc="10" dirty="0">
                <a:solidFill>
                  <a:srgbClr val="FF0000"/>
                </a:solidFill>
                <a:latin typeface="Arial"/>
                <a:cs typeface="Arial"/>
              </a:rPr>
              <a:t> </a:t>
            </a:r>
            <a:br>
              <a:rPr lang="fr-CA" sz="1800" spc="10" dirty="0">
                <a:solidFill>
                  <a:srgbClr val="FF0000"/>
                </a:solidFill>
                <a:latin typeface="Arial"/>
                <a:cs typeface="Arial"/>
              </a:rPr>
            </a:br>
            <a:r>
              <a:rPr sz="1800" spc="-50" dirty="0">
                <a:solidFill>
                  <a:srgbClr val="FF0000"/>
                </a:solidFill>
                <a:latin typeface="Arial"/>
                <a:cs typeface="Arial"/>
              </a:rPr>
              <a:t>« </a:t>
            </a:r>
            <a:r>
              <a:rPr sz="1800" dirty="0">
                <a:solidFill>
                  <a:srgbClr val="FF0000"/>
                </a:solidFill>
                <a:latin typeface="Arial"/>
                <a:cs typeface="Arial"/>
              </a:rPr>
              <a:t>Financial</a:t>
            </a:r>
            <a:r>
              <a:rPr sz="1800" spc="15" dirty="0">
                <a:solidFill>
                  <a:srgbClr val="FF0000"/>
                </a:solidFill>
                <a:latin typeface="Arial"/>
                <a:cs typeface="Arial"/>
              </a:rPr>
              <a:t> </a:t>
            </a:r>
            <a:r>
              <a:rPr sz="1800" dirty="0">
                <a:solidFill>
                  <a:srgbClr val="FF0000"/>
                </a:solidFill>
                <a:latin typeface="Arial"/>
                <a:cs typeface="Arial"/>
              </a:rPr>
              <a:t>Due</a:t>
            </a:r>
            <a:r>
              <a:rPr sz="1800" spc="65" dirty="0">
                <a:solidFill>
                  <a:srgbClr val="FF0000"/>
                </a:solidFill>
                <a:latin typeface="Arial"/>
                <a:cs typeface="Arial"/>
              </a:rPr>
              <a:t> </a:t>
            </a:r>
            <a:r>
              <a:rPr sz="1800" spc="45" dirty="0">
                <a:solidFill>
                  <a:srgbClr val="FF0000"/>
                </a:solidFill>
                <a:latin typeface="Arial"/>
                <a:cs typeface="Arial"/>
              </a:rPr>
              <a:t>Diligence</a:t>
            </a:r>
            <a:r>
              <a:rPr sz="1800" spc="50" dirty="0">
                <a:solidFill>
                  <a:srgbClr val="FF0000"/>
                </a:solidFill>
                <a:latin typeface="Arial"/>
                <a:cs typeface="Arial"/>
              </a:rPr>
              <a:t> </a:t>
            </a:r>
            <a:r>
              <a:rPr sz="1800" spc="-70" dirty="0">
                <a:solidFill>
                  <a:srgbClr val="FF0000"/>
                </a:solidFill>
                <a:latin typeface="Arial"/>
                <a:cs typeface="Arial"/>
              </a:rPr>
              <a:t>».</a:t>
            </a:r>
            <a:r>
              <a:rPr sz="1800" spc="40" dirty="0">
                <a:solidFill>
                  <a:srgbClr val="FF0000"/>
                </a:solidFill>
                <a:latin typeface="Arial"/>
                <a:cs typeface="Arial"/>
              </a:rPr>
              <a:t> </a:t>
            </a:r>
            <a:r>
              <a:rPr sz="1800" dirty="0">
                <a:solidFill>
                  <a:srgbClr val="FF0000"/>
                </a:solidFill>
                <a:latin typeface="Arial"/>
                <a:cs typeface="Arial"/>
              </a:rPr>
              <a:t>Sélectionnez</a:t>
            </a:r>
            <a:r>
              <a:rPr sz="1800" spc="50" dirty="0">
                <a:solidFill>
                  <a:srgbClr val="FF0000"/>
                </a:solidFill>
                <a:latin typeface="Arial"/>
                <a:cs typeface="Arial"/>
              </a:rPr>
              <a:t> votre</a:t>
            </a:r>
            <a:r>
              <a:rPr sz="1800" spc="60" dirty="0">
                <a:solidFill>
                  <a:srgbClr val="FF0000"/>
                </a:solidFill>
                <a:latin typeface="Arial"/>
                <a:cs typeface="Arial"/>
              </a:rPr>
              <a:t> </a:t>
            </a:r>
            <a:r>
              <a:rPr sz="1800" dirty="0">
                <a:solidFill>
                  <a:srgbClr val="FF0000"/>
                </a:solidFill>
                <a:latin typeface="Arial"/>
                <a:cs typeface="Arial"/>
              </a:rPr>
              <a:t>entreprise</a:t>
            </a:r>
            <a:r>
              <a:rPr sz="1800" spc="40" dirty="0">
                <a:solidFill>
                  <a:srgbClr val="FF0000"/>
                </a:solidFill>
                <a:latin typeface="Arial"/>
                <a:cs typeface="Arial"/>
              </a:rPr>
              <a:t> </a:t>
            </a:r>
            <a:r>
              <a:rPr sz="1800" spc="60" dirty="0">
                <a:solidFill>
                  <a:srgbClr val="FF0000"/>
                </a:solidFill>
                <a:latin typeface="Arial"/>
                <a:cs typeface="Arial"/>
              </a:rPr>
              <a:t>et</a:t>
            </a:r>
            <a:r>
              <a:rPr sz="1800" spc="50" dirty="0">
                <a:solidFill>
                  <a:srgbClr val="FF0000"/>
                </a:solidFill>
                <a:latin typeface="Arial"/>
                <a:cs typeface="Arial"/>
              </a:rPr>
              <a:t> </a:t>
            </a:r>
            <a:r>
              <a:rPr sz="1800" dirty="0">
                <a:solidFill>
                  <a:srgbClr val="FF0000"/>
                </a:solidFill>
                <a:latin typeface="Arial"/>
                <a:cs typeface="Arial"/>
              </a:rPr>
              <a:t>chargez</a:t>
            </a:r>
            <a:r>
              <a:rPr sz="1800" spc="50" dirty="0">
                <a:solidFill>
                  <a:srgbClr val="FF0000"/>
                </a:solidFill>
                <a:latin typeface="Arial"/>
                <a:cs typeface="Arial"/>
              </a:rPr>
              <a:t> </a:t>
            </a:r>
            <a:r>
              <a:rPr sz="1800" dirty="0">
                <a:solidFill>
                  <a:srgbClr val="FF0000"/>
                </a:solidFill>
                <a:latin typeface="Arial"/>
                <a:cs typeface="Arial"/>
              </a:rPr>
              <a:t>les</a:t>
            </a:r>
            <a:r>
              <a:rPr sz="1800" spc="50" dirty="0">
                <a:solidFill>
                  <a:srgbClr val="FF0000"/>
                </a:solidFill>
                <a:latin typeface="Arial"/>
                <a:cs typeface="Arial"/>
              </a:rPr>
              <a:t> </a:t>
            </a:r>
            <a:r>
              <a:rPr sz="1800" spc="-10" dirty="0">
                <a:solidFill>
                  <a:srgbClr val="FF0000"/>
                </a:solidFill>
                <a:latin typeface="Arial"/>
                <a:cs typeface="Arial"/>
              </a:rPr>
              <a:t>fichiers </a:t>
            </a:r>
            <a:r>
              <a:rPr sz="1800" dirty="0">
                <a:solidFill>
                  <a:srgbClr val="FF0000"/>
                </a:solidFill>
                <a:latin typeface="Arial"/>
                <a:cs typeface="Arial"/>
              </a:rPr>
              <a:t>demandés</a:t>
            </a:r>
            <a:r>
              <a:rPr sz="1800" spc="70" dirty="0">
                <a:solidFill>
                  <a:srgbClr val="FF0000"/>
                </a:solidFill>
                <a:latin typeface="Arial"/>
                <a:cs typeface="Arial"/>
              </a:rPr>
              <a:t> </a:t>
            </a:r>
            <a:r>
              <a:rPr sz="1800" spc="80" dirty="0">
                <a:solidFill>
                  <a:srgbClr val="FF0000"/>
                </a:solidFill>
                <a:latin typeface="Arial"/>
                <a:cs typeface="Arial"/>
              </a:rPr>
              <a:t>pour</a:t>
            </a:r>
            <a:r>
              <a:rPr sz="1800" spc="70" dirty="0">
                <a:solidFill>
                  <a:srgbClr val="FF0000"/>
                </a:solidFill>
                <a:latin typeface="Arial"/>
                <a:cs typeface="Arial"/>
              </a:rPr>
              <a:t> </a:t>
            </a:r>
            <a:r>
              <a:rPr lang="fr-CA" sz="1800" dirty="0">
                <a:solidFill>
                  <a:srgbClr val="FF0000"/>
                </a:solidFill>
                <a:latin typeface="Arial"/>
                <a:cs typeface="Arial"/>
              </a:rPr>
              <a:t>démontrer</a:t>
            </a:r>
            <a:r>
              <a:rPr sz="1800" spc="75" dirty="0">
                <a:solidFill>
                  <a:srgbClr val="FF0000"/>
                </a:solidFill>
                <a:latin typeface="Arial"/>
                <a:cs typeface="Arial"/>
              </a:rPr>
              <a:t> </a:t>
            </a:r>
            <a:r>
              <a:rPr sz="1800" spc="50" dirty="0">
                <a:solidFill>
                  <a:srgbClr val="FF0000"/>
                </a:solidFill>
                <a:latin typeface="Arial"/>
                <a:cs typeface="Arial"/>
              </a:rPr>
              <a:t>votre</a:t>
            </a:r>
            <a:r>
              <a:rPr sz="1800" spc="75" dirty="0">
                <a:solidFill>
                  <a:srgbClr val="FF0000"/>
                </a:solidFill>
                <a:latin typeface="Arial"/>
                <a:cs typeface="Arial"/>
              </a:rPr>
              <a:t> </a:t>
            </a:r>
            <a:r>
              <a:rPr sz="1800" spc="50" dirty="0">
                <a:solidFill>
                  <a:srgbClr val="FF0000"/>
                </a:solidFill>
                <a:latin typeface="Arial"/>
                <a:cs typeface="Arial"/>
              </a:rPr>
              <a:t>solidité</a:t>
            </a:r>
            <a:r>
              <a:rPr sz="1800" spc="60" dirty="0">
                <a:solidFill>
                  <a:srgbClr val="FF0000"/>
                </a:solidFill>
                <a:latin typeface="Arial"/>
                <a:cs typeface="Arial"/>
              </a:rPr>
              <a:t> </a:t>
            </a:r>
            <a:r>
              <a:rPr sz="1800" spc="-10" dirty="0">
                <a:solidFill>
                  <a:srgbClr val="FF0000"/>
                </a:solidFill>
                <a:latin typeface="Arial"/>
                <a:cs typeface="Arial"/>
              </a:rPr>
              <a:t>financière.</a:t>
            </a:r>
            <a:endParaRPr sz="1800" dirty="0">
              <a:latin typeface="Arial"/>
              <a:cs typeface="Arial"/>
            </a:endParaRPr>
          </a:p>
          <a:p>
            <a:pPr>
              <a:lnSpc>
                <a:spcPct val="100000"/>
              </a:lnSpc>
              <a:spcBef>
                <a:spcPts val="90"/>
              </a:spcBef>
            </a:pPr>
            <a:endParaRPr sz="1800" dirty="0">
              <a:latin typeface="Arial"/>
              <a:cs typeface="Arial"/>
            </a:endParaRPr>
          </a:p>
          <a:p>
            <a:pPr marL="12700" marR="5080">
              <a:lnSpc>
                <a:spcPct val="100000"/>
              </a:lnSpc>
            </a:pPr>
            <a:r>
              <a:rPr sz="1800" spc="-20" dirty="0">
                <a:solidFill>
                  <a:srgbClr val="FF0000"/>
                </a:solidFill>
                <a:latin typeface="Arial"/>
                <a:cs typeface="Arial"/>
              </a:rPr>
              <a:t>Ces</a:t>
            </a:r>
            <a:r>
              <a:rPr sz="1800" spc="100" dirty="0">
                <a:solidFill>
                  <a:srgbClr val="FF0000"/>
                </a:solidFill>
                <a:latin typeface="Arial"/>
                <a:cs typeface="Arial"/>
              </a:rPr>
              <a:t> </a:t>
            </a:r>
            <a:r>
              <a:rPr sz="1800" dirty="0">
                <a:solidFill>
                  <a:srgbClr val="FF0000"/>
                </a:solidFill>
                <a:latin typeface="Arial"/>
                <a:cs typeface="Arial"/>
              </a:rPr>
              <a:t>informations</a:t>
            </a:r>
            <a:r>
              <a:rPr sz="1800" spc="75" dirty="0">
                <a:solidFill>
                  <a:srgbClr val="FF0000"/>
                </a:solidFill>
                <a:latin typeface="Arial"/>
                <a:cs typeface="Arial"/>
              </a:rPr>
              <a:t> </a:t>
            </a:r>
            <a:r>
              <a:rPr sz="1800" dirty="0">
                <a:solidFill>
                  <a:srgbClr val="FF0000"/>
                </a:solidFill>
                <a:latin typeface="Arial"/>
                <a:cs typeface="Arial"/>
              </a:rPr>
              <a:t>resteront</a:t>
            </a:r>
            <a:r>
              <a:rPr sz="1800" spc="80" dirty="0">
                <a:solidFill>
                  <a:srgbClr val="FF0000"/>
                </a:solidFill>
                <a:latin typeface="Arial"/>
                <a:cs typeface="Arial"/>
              </a:rPr>
              <a:t> </a:t>
            </a:r>
            <a:r>
              <a:rPr sz="1800" spc="45" dirty="0">
                <a:solidFill>
                  <a:srgbClr val="FF0000"/>
                </a:solidFill>
                <a:latin typeface="Arial"/>
                <a:cs typeface="Arial"/>
              </a:rPr>
              <a:t>confidentielles</a:t>
            </a:r>
            <a:r>
              <a:rPr sz="1800" spc="75" dirty="0">
                <a:solidFill>
                  <a:srgbClr val="FF0000"/>
                </a:solidFill>
                <a:latin typeface="Arial"/>
                <a:cs typeface="Arial"/>
              </a:rPr>
              <a:t> </a:t>
            </a:r>
            <a:r>
              <a:rPr sz="1800" dirty="0">
                <a:solidFill>
                  <a:srgbClr val="FF0000"/>
                </a:solidFill>
                <a:latin typeface="Arial"/>
                <a:cs typeface="Arial"/>
              </a:rPr>
              <a:t>entre</a:t>
            </a:r>
            <a:r>
              <a:rPr sz="1800" spc="90" dirty="0">
                <a:solidFill>
                  <a:srgbClr val="FF0000"/>
                </a:solidFill>
                <a:latin typeface="Arial"/>
                <a:cs typeface="Arial"/>
              </a:rPr>
              <a:t> </a:t>
            </a:r>
            <a:r>
              <a:rPr sz="1800" dirty="0">
                <a:solidFill>
                  <a:srgbClr val="FF0000"/>
                </a:solidFill>
                <a:latin typeface="Arial"/>
                <a:cs typeface="Arial"/>
              </a:rPr>
              <a:t>le</a:t>
            </a:r>
            <a:r>
              <a:rPr sz="1800" spc="90" dirty="0">
                <a:solidFill>
                  <a:srgbClr val="FF0000"/>
                </a:solidFill>
                <a:latin typeface="Arial"/>
                <a:cs typeface="Arial"/>
              </a:rPr>
              <a:t> </a:t>
            </a:r>
            <a:r>
              <a:rPr sz="1800" dirty="0">
                <a:solidFill>
                  <a:srgbClr val="FF0000"/>
                </a:solidFill>
                <a:latin typeface="Arial"/>
                <a:cs typeface="Arial"/>
              </a:rPr>
              <a:t>service</a:t>
            </a:r>
            <a:r>
              <a:rPr sz="1800" spc="105" dirty="0">
                <a:solidFill>
                  <a:srgbClr val="FF0000"/>
                </a:solidFill>
                <a:latin typeface="Arial"/>
                <a:cs typeface="Arial"/>
              </a:rPr>
              <a:t> </a:t>
            </a:r>
            <a:r>
              <a:rPr sz="1800" dirty="0">
                <a:solidFill>
                  <a:srgbClr val="FF0000"/>
                </a:solidFill>
                <a:latin typeface="Arial"/>
                <a:cs typeface="Arial"/>
              </a:rPr>
              <a:t>des</a:t>
            </a:r>
            <a:r>
              <a:rPr sz="1800" spc="85" dirty="0">
                <a:solidFill>
                  <a:srgbClr val="FF0000"/>
                </a:solidFill>
                <a:latin typeface="Arial"/>
                <a:cs typeface="Arial"/>
              </a:rPr>
              <a:t> </a:t>
            </a:r>
            <a:r>
              <a:rPr sz="1800" dirty="0">
                <a:solidFill>
                  <a:srgbClr val="FF0000"/>
                </a:solidFill>
                <a:latin typeface="Arial"/>
                <a:cs typeface="Arial"/>
              </a:rPr>
              <a:t>finances</a:t>
            </a:r>
            <a:r>
              <a:rPr sz="1800" spc="80" dirty="0">
                <a:solidFill>
                  <a:srgbClr val="FF0000"/>
                </a:solidFill>
                <a:latin typeface="Arial"/>
                <a:cs typeface="Arial"/>
              </a:rPr>
              <a:t> </a:t>
            </a:r>
            <a:r>
              <a:rPr sz="1800" spc="85" dirty="0">
                <a:solidFill>
                  <a:srgbClr val="FF0000"/>
                </a:solidFill>
                <a:latin typeface="Arial"/>
                <a:cs typeface="Arial"/>
              </a:rPr>
              <a:t>de</a:t>
            </a:r>
            <a:r>
              <a:rPr sz="1800" spc="95" dirty="0">
                <a:solidFill>
                  <a:srgbClr val="FF0000"/>
                </a:solidFill>
                <a:latin typeface="Arial"/>
                <a:cs typeface="Arial"/>
              </a:rPr>
              <a:t> </a:t>
            </a:r>
            <a:r>
              <a:rPr sz="1800" dirty="0">
                <a:solidFill>
                  <a:srgbClr val="FF0000"/>
                </a:solidFill>
                <a:latin typeface="Arial"/>
                <a:cs typeface="Arial"/>
              </a:rPr>
              <a:t>NGen</a:t>
            </a:r>
            <a:r>
              <a:rPr sz="1800" spc="100" dirty="0">
                <a:solidFill>
                  <a:srgbClr val="FF0000"/>
                </a:solidFill>
                <a:latin typeface="Arial"/>
                <a:cs typeface="Arial"/>
              </a:rPr>
              <a:t> </a:t>
            </a:r>
            <a:r>
              <a:rPr sz="1800" spc="35" dirty="0">
                <a:solidFill>
                  <a:srgbClr val="FF0000"/>
                </a:solidFill>
                <a:latin typeface="Arial"/>
                <a:cs typeface="Arial"/>
              </a:rPr>
              <a:t>et </a:t>
            </a:r>
            <a:r>
              <a:rPr sz="1800" spc="10" dirty="0" err="1">
                <a:solidFill>
                  <a:srgbClr val="FF0000"/>
                </a:solidFill>
                <a:latin typeface="Arial"/>
                <a:cs typeface="Arial"/>
              </a:rPr>
              <a:t>l’entreprise</a:t>
            </a:r>
            <a:r>
              <a:rPr sz="1800" spc="30" dirty="0">
                <a:solidFill>
                  <a:srgbClr val="FF0000"/>
                </a:solidFill>
                <a:latin typeface="Arial"/>
                <a:cs typeface="Arial"/>
              </a:rPr>
              <a:t> </a:t>
            </a:r>
            <a:r>
              <a:rPr sz="1800" spc="80" dirty="0">
                <a:solidFill>
                  <a:srgbClr val="FF0000"/>
                </a:solidFill>
                <a:latin typeface="Arial"/>
                <a:cs typeface="Arial"/>
              </a:rPr>
              <a:t>qui</a:t>
            </a:r>
            <a:r>
              <a:rPr sz="1800" spc="45" dirty="0">
                <a:solidFill>
                  <a:srgbClr val="FF0000"/>
                </a:solidFill>
                <a:latin typeface="Arial"/>
                <a:cs typeface="Arial"/>
              </a:rPr>
              <a:t> </a:t>
            </a:r>
            <a:r>
              <a:rPr sz="1800" spc="10" dirty="0">
                <a:solidFill>
                  <a:srgbClr val="FF0000"/>
                </a:solidFill>
                <a:latin typeface="Arial"/>
                <a:cs typeface="Arial"/>
              </a:rPr>
              <a:t>les</a:t>
            </a:r>
            <a:r>
              <a:rPr sz="1800" spc="50" dirty="0">
                <a:solidFill>
                  <a:srgbClr val="FF0000"/>
                </a:solidFill>
                <a:latin typeface="Arial"/>
                <a:cs typeface="Arial"/>
              </a:rPr>
              <a:t> </a:t>
            </a:r>
            <a:r>
              <a:rPr sz="1800" spc="-10" dirty="0">
                <a:solidFill>
                  <a:srgbClr val="FF0000"/>
                </a:solidFill>
                <a:latin typeface="Arial"/>
                <a:cs typeface="Arial"/>
              </a:rPr>
              <a:t>fournit.</a:t>
            </a:r>
            <a:endParaRPr sz="1800" dirty="0">
              <a:latin typeface="Arial"/>
              <a:cs typeface="Arial"/>
            </a:endParaRPr>
          </a:p>
        </p:txBody>
      </p:sp>
      <p:grpSp>
        <p:nvGrpSpPr>
          <p:cNvPr id="4" name="object 4"/>
          <p:cNvGrpSpPr/>
          <p:nvPr/>
        </p:nvGrpSpPr>
        <p:grpSpPr>
          <a:xfrm>
            <a:off x="230721" y="1211691"/>
            <a:ext cx="5565775" cy="1029335"/>
            <a:chOff x="230721" y="1211691"/>
            <a:chExt cx="5565775" cy="1029335"/>
          </a:xfrm>
        </p:grpSpPr>
        <p:pic>
          <p:nvPicPr>
            <p:cNvPr id="5" name="object 5"/>
            <p:cNvPicPr/>
            <p:nvPr/>
          </p:nvPicPr>
          <p:blipFill>
            <a:blip r:embed="rId3" cstate="print"/>
            <a:stretch>
              <a:fillRect/>
            </a:stretch>
          </p:blipFill>
          <p:spPr>
            <a:xfrm>
              <a:off x="230721" y="1211691"/>
              <a:ext cx="5565687" cy="1015634"/>
            </a:xfrm>
            <a:prstGeom prst="rect">
              <a:avLst/>
            </a:prstGeom>
          </p:spPr>
        </p:pic>
        <p:sp>
          <p:nvSpPr>
            <p:cNvPr id="6" name="object 6"/>
            <p:cNvSpPr/>
            <p:nvPr/>
          </p:nvSpPr>
          <p:spPr>
            <a:xfrm>
              <a:off x="1210436" y="1933575"/>
              <a:ext cx="552450" cy="294640"/>
            </a:xfrm>
            <a:custGeom>
              <a:avLst/>
              <a:gdLst/>
              <a:ahLst/>
              <a:cxnLst/>
              <a:rect l="l" t="t" r="r" b="b"/>
              <a:pathLst>
                <a:path w="552450" h="294639">
                  <a:moveTo>
                    <a:pt x="0" y="147065"/>
                  </a:moveTo>
                  <a:lnTo>
                    <a:pt x="28076" y="82392"/>
                  </a:lnTo>
                  <a:lnTo>
                    <a:pt x="60684" y="55086"/>
                  </a:lnTo>
                  <a:lnTo>
                    <a:pt x="103461" y="32310"/>
                  </a:lnTo>
                  <a:lnTo>
                    <a:pt x="154749" y="14948"/>
                  </a:lnTo>
                  <a:lnTo>
                    <a:pt x="212889" y="3884"/>
                  </a:lnTo>
                  <a:lnTo>
                    <a:pt x="276225" y="0"/>
                  </a:lnTo>
                  <a:lnTo>
                    <a:pt x="339560" y="3884"/>
                  </a:lnTo>
                  <a:lnTo>
                    <a:pt x="397700" y="14948"/>
                  </a:lnTo>
                  <a:lnTo>
                    <a:pt x="448988" y="32310"/>
                  </a:lnTo>
                  <a:lnTo>
                    <a:pt x="491765" y="55086"/>
                  </a:lnTo>
                  <a:lnTo>
                    <a:pt x="524373" y="82392"/>
                  </a:lnTo>
                  <a:lnTo>
                    <a:pt x="552450" y="147065"/>
                  </a:lnTo>
                  <a:lnTo>
                    <a:pt x="545154" y="180785"/>
                  </a:lnTo>
                  <a:lnTo>
                    <a:pt x="491765" y="239045"/>
                  </a:lnTo>
                  <a:lnTo>
                    <a:pt x="448988" y="261821"/>
                  </a:lnTo>
                  <a:lnTo>
                    <a:pt x="397700" y="279183"/>
                  </a:lnTo>
                  <a:lnTo>
                    <a:pt x="339560" y="290247"/>
                  </a:lnTo>
                  <a:lnTo>
                    <a:pt x="276225" y="294131"/>
                  </a:lnTo>
                  <a:lnTo>
                    <a:pt x="212889" y="290247"/>
                  </a:lnTo>
                  <a:lnTo>
                    <a:pt x="154749" y="279183"/>
                  </a:lnTo>
                  <a:lnTo>
                    <a:pt x="103461" y="261821"/>
                  </a:lnTo>
                  <a:lnTo>
                    <a:pt x="60684" y="239045"/>
                  </a:lnTo>
                  <a:lnTo>
                    <a:pt x="28076" y="211739"/>
                  </a:lnTo>
                  <a:lnTo>
                    <a:pt x="0" y="147065"/>
                  </a:lnTo>
                  <a:close/>
                </a:path>
              </a:pathLst>
            </a:custGeom>
            <a:ln w="25400">
              <a:solidFill>
                <a:srgbClr val="FF0000"/>
              </a:solidFill>
            </a:ln>
          </p:spPr>
          <p:txBody>
            <a:bodyPr wrap="square" lIns="0" tIns="0" rIns="0" bIns="0" rtlCol="0"/>
            <a:lstStyle/>
            <a:p>
              <a:endParaRPr/>
            </a:p>
          </p:txBody>
        </p:sp>
      </p:grpSp>
      <p:pic>
        <p:nvPicPr>
          <p:cNvPr id="7" name="object 7"/>
          <p:cNvPicPr/>
          <p:nvPr/>
        </p:nvPicPr>
        <p:blipFill>
          <a:blip r:embed="rId4" cstate="print"/>
          <a:stretch>
            <a:fillRect/>
          </a:stretch>
        </p:blipFill>
        <p:spPr>
          <a:xfrm>
            <a:off x="230744" y="2472237"/>
            <a:ext cx="5491113" cy="1263086"/>
          </a:xfrm>
          <a:prstGeom prst="rect">
            <a:avLst/>
          </a:prstGeom>
        </p:spPr>
      </p:pic>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38100">
              <a:lnSpc>
                <a:spcPts val="1240"/>
              </a:lnSpc>
            </a:pPr>
            <a:fld id="{81D60167-4931-47E6-BA6A-407CBD079E47}" type="slidenum">
              <a:rPr spc="-25" dirty="0"/>
              <a:t>6</a:t>
            </a:fld>
            <a:endParaRPr spc="-25" dirty="0"/>
          </a:p>
        </p:txBody>
      </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75" dirty="0"/>
              <a:t>Diligence</a:t>
            </a:r>
            <a:r>
              <a:rPr spc="55" dirty="0"/>
              <a:t> </a:t>
            </a:r>
            <a:r>
              <a:rPr dirty="0"/>
              <a:t>financière</a:t>
            </a:r>
            <a:r>
              <a:rPr spc="35" dirty="0"/>
              <a:t> </a:t>
            </a:r>
            <a:r>
              <a:rPr dirty="0"/>
              <a:t>raisonnable</a:t>
            </a:r>
            <a:r>
              <a:rPr spc="35" dirty="0"/>
              <a:t> </a:t>
            </a:r>
            <a:r>
              <a:rPr spc="-470" dirty="0"/>
              <a:t>–</a:t>
            </a:r>
            <a:r>
              <a:rPr spc="70" dirty="0"/>
              <a:t> </a:t>
            </a:r>
            <a:r>
              <a:rPr spc="65" dirty="0"/>
              <a:t>formulaire</a:t>
            </a:r>
            <a:r>
              <a:rPr spc="55" dirty="0"/>
              <a:t> </a:t>
            </a:r>
            <a:r>
              <a:rPr spc="140" dirty="0"/>
              <a:t>de</a:t>
            </a:r>
            <a:r>
              <a:rPr spc="60" dirty="0"/>
              <a:t> </a:t>
            </a:r>
            <a:r>
              <a:rPr spc="85" dirty="0"/>
              <a:t>demande</a:t>
            </a:r>
          </a:p>
        </p:txBody>
      </p:sp>
      <p:sp>
        <p:nvSpPr>
          <p:cNvPr id="3" name="object 3"/>
          <p:cNvSpPr txBox="1"/>
          <p:nvPr/>
        </p:nvSpPr>
        <p:spPr>
          <a:xfrm>
            <a:off x="819354" y="5185746"/>
            <a:ext cx="9925685" cy="574040"/>
          </a:xfrm>
          <a:prstGeom prst="rect">
            <a:avLst/>
          </a:prstGeom>
        </p:spPr>
        <p:txBody>
          <a:bodyPr vert="horz" wrap="square" lIns="0" tIns="12700" rIns="0" bIns="0" rtlCol="0">
            <a:spAutoFit/>
          </a:bodyPr>
          <a:lstStyle/>
          <a:p>
            <a:pPr marL="12700" marR="5080">
              <a:lnSpc>
                <a:spcPct val="100000"/>
              </a:lnSpc>
              <a:spcBef>
                <a:spcPts val="100"/>
              </a:spcBef>
            </a:pPr>
            <a:r>
              <a:rPr sz="1800" spc="-10" dirty="0">
                <a:solidFill>
                  <a:srgbClr val="FF0000"/>
                </a:solidFill>
                <a:latin typeface="Arial"/>
                <a:cs typeface="Arial"/>
              </a:rPr>
              <a:t>Sur</a:t>
            </a:r>
            <a:r>
              <a:rPr sz="1800" dirty="0">
                <a:solidFill>
                  <a:srgbClr val="FF0000"/>
                </a:solidFill>
                <a:latin typeface="Arial"/>
                <a:cs typeface="Arial"/>
              </a:rPr>
              <a:t> cet</a:t>
            </a:r>
            <a:r>
              <a:rPr sz="1800" spc="10" dirty="0">
                <a:solidFill>
                  <a:srgbClr val="FF0000"/>
                </a:solidFill>
                <a:latin typeface="Arial"/>
                <a:cs typeface="Arial"/>
              </a:rPr>
              <a:t> </a:t>
            </a:r>
            <a:r>
              <a:rPr sz="1800" dirty="0">
                <a:solidFill>
                  <a:srgbClr val="FF0000"/>
                </a:solidFill>
                <a:latin typeface="Arial"/>
                <a:cs typeface="Arial"/>
              </a:rPr>
              <a:t>écran,</a:t>
            </a:r>
            <a:r>
              <a:rPr sz="1800" spc="-5" dirty="0">
                <a:solidFill>
                  <a:srgbClr val="FF0000"/>
                </a:solidFill>
                <a:latin typeface="Arial"/>
                <a:cs typeface="Arial"/>
              </a:rPr>
              <a:t> </a:t>
            </a:r>
            <a:r>
              <a:rPr sz="1800" dirty="0">
                <a:solidFill>
                  <a:srgbClr val="FF0000"/>
                </a:solidFill>
                <a:latin typeface="Arial"/>
                <a:cs typeface="Arial"/>
              </a:rPr>
              <a:t>vous</a:t>
            </a:r>
            <a:r>
              <a:rPr sz="1800" spc="5" dirty="0">
                <a:solidFill>
                  <a:srgbClr val="FF0000"/>
                </a:solidFill>
                <a:latin typeface="Arial"/>
                <a:cs typeface="Arial"/>
              </a:rPr>
              <a:t> </a:t>
            </a:r>
            <a:r>
              <a:rPr sz="1800" dirty="0">
                <a:solidFill>
                  <a:srgbClr val="FF0000"/>
                </a:solidFill>
                <a:latin typeface="Arial"/>
                <a:cs typeface="Arial"/>
              </a:rPr>
              <a:t>pouvez</a:t>
            </a:r>
            <a:r>
              <a:rPr sz="1800" spc="25" dirty="0">
                <a:solidFill>
                  <a:srgbClr val="FF0000"/>
                </a:solidFill>
                <a:latin typeface="Arial"/>
                <a:cs typeface="Arial"/>
              </a:rPr>
              <a:t> </a:t>
            </a:r>
            <a:r>
              <a:rPr sz="1800" dirty="0">
                <a:solidFill>
                  <a:srgbClr val="FF0000"/>
                </a:solidFill>
                <a:latin typeface="Arial"/>
                <a:cs typeface="Arial"/>
              </a:rPr>
              <a:t>charger</a:t>
            </a:r>
            <a:r>
              <a:rPr sz="1800" spc="5" dirty="0">
                <a:solidFill>
                  <a:srgbClr val="FF0000"/>
                </a:solidFill>
                <a:latin typeface="Arial"/>
                <a:cs typeface="Arial"/>
              </a:rPr>
              <a:t> </a:t>
            </a:r>
            <a:r>
              <a:rPr sz="1800" dirty="0">
                <a:solidFill>
                  <a:srgbClr val="FF0000"/>
                </a:solidFill>
                <a:latin typeface="Arial"/>
                <a:cs typeface="Arial"/>
              </a:rPr>
              <a:t>vos</a:t>
            </a:r>
            <a:r>
              <a:rPr sz="1800" spc="5" dirty="0">
                <a:solidFill>
                  <a:srgbClr val="FF0000"/>
                </a:solidFill>
                <a:latin typeface="Arial"/>
                <a:cs typeface="Arial"/>
              </a:rPr>
              <a:t> </a:t>
            </a:r>
            <a:r>
              <a:rPr sz="1800" dirty="0">
                <a:solidFill>
                  <a:srgbClr val="FF0000"/>
                </a:solidFill>
                <a:latin typeface="Arial"/>
                <a:cs typeface="Arial"/>
              </a:rPr>
              <a:t>fichiers</a:t>
            </a:r>
            <a:r>
              <a:rPr sz="1800" spc="5" dirty="0">
                <a:solidFill>
                  <a:srgbClr val="FF0000"/>
                </a:solidFill>
                <a:latin typeface="Arial"/>
                <a:cs typeface="Arial"/>
              </a:rPr>
              <a:t> </a:t>
            </a:r>
            <a:r>
              <a:rPr sz="1800" spc="45" dirty="0">
                <a:solidFill>
                  <a:srgbClr val="FF0000"/>
                </a:solidFill>
                <a:latin typeface="Arial"/>
                <a:cs typeface="Arial"/>
              </a:rPr>
              <a:t>confidentiels</a:t>
            </a:r>
            <a:r>
              <a:rPr sz="1800" spc="-10" dirty="0">
                <a:solidFill>
                  <a:srgbClr val="FF0000"/>
                </a:solidFill>
                <a:latin typeface="Arial"/>
                <a:cs typeface="Arial"/>
              </a:rPr>
              <a:t> </a:t>
            </a:r>
            <a:r>
              <a:rPr sz="1800" dirty="0">
                <a:solidFill>
                  <a:srgbClr val="FF0000"/>
                </a:solidFill>
                <a:latin typeface="Arial"/>
                <a:cs typeface="Arial"/>
              </a:rPr>
              <a:t>à </a:t>
            </a:r>
            <a:r>
              <a:rPr sz="1800" spc="75" dirty="0">
                <a:solidFill>
                  <a:srgbClr val="FF0000"/>
                </a:solidFill>
                <a:latin typeface="Arial"/>
                <a:cs typeface="Arial"/>
              </a:rPr>
              <a:t>droite</a:t>
            </a:r>
            <a:r>
              <a:rPr sz="1800" spc="-5" dirty="0">
                <a:solidFill>
                  <a:srgbClr val="FF0000"/>
                </a:solidFill>
                <a:latin typeface="Arial"/>
                <a:cs typeface="Arial"/>
              </a:rPr>
              <a:t> </a:t>
            </a:r>
            <a:r>
              <a:rPr sz="1800" dirty="0">
                <a:solidFill>
                  <a:srgbClr val="FF0000"/>
                </a:solidFill>
                <a:latin typeface="Arial"/>
                <a:cs typeface="Arial"/>
              </a:rPr>
              <a:t>(cliquez</a:t>
            </a:r>
            <a:r>
              <a:rPr sz="1800" spc="-10" dirty="0">
                <a:solidFill>
                  <a:srgbClr val="FF0000"/>
                </a:solidFill>
                <a:latin typeface="Arial"/>
                <a:cs typeface="Arial"/>
              </a:rPr>
              <a:t> </a:t>
            </a:r>
            <a:r>
              <a:rPr sz="1800" dirty="0">
                <a:solidFill>
                  <a:srgbClr val="FF0000"/>
                </a:solidFill>
                <a:latin typeface="Arial"/>
                <a:cs typeface="Arial"/>
              </a:rPr>
              <a:t>sur</a:t>
            </a:r>
            <a:r>
              <a:rPr sz="1800" spc="5" dirty="0">
                <a:solidFill>
                  <a:srgbClr val="FF0000"/>
                </a:solidFill>
                <a:latin typeface="Arial"/>
                <a:cs typeface="Arial"/>
              </a:rPr>
              <a:t> </a:t>
            </a:r>
            <a:r>
              <a:rPr sz="1800" spc="-100" dirty="0">
                <a:solidFill>
                  <a:srgbClr val="FF0000"/>
                </a:solidFill>
                <a:latin typeface="Arial"/>
                <a:cs typeface="Arial"/>
              </a:rPr>
              <a:t>«</a:t>
            </a:r>
            <a:r>
              <a:rPr sz="1800" spc="20" dirty="0">
                <a:solidFill>
                  <a:srgbClr val="FF0000"/>
                </a:solidFill>
                <a:latin typeface="Arial"/>
                <a:cs typeface="Arial"/>
              </a:rPr>
              <a:t> </a:t>
            </a:r>
            <a:r>
              <a:rPr lang="fr-CA" sz="1800" spc="50" dirty="0">
                <a:solidFill>
                  <a:srgbClr val="FF0000"/>
                </a:solidFill>
                <a:latin typeface="Arial"/>
                <a:cs typeface="Arial"/>
              </a:rPr>
              <a:t>R</a:t>
            </a:r>
            <a:r>
              <a:rPr sz="1800" spc="50" dirty="0">
                <a:solidFill>
                  <a:srgbClr val="FF0000"/>
                </a:solidFill>
                <a:latin typeface="Arial"/>
                <a:cs typeface="Arial"/>
              </a:rPr>
              <a:t>elated</a:t>
            </a:r>
            <a:r>
              <a:rPr sz="1800" spc="-10" dirty="0">
                <a:solidFill>
                  <a:srgbClr val="FF0000"/>
                </a:solidFill>
                <a:latin typeface="Arial"/>
                <a:cs typeface="Arial"/>
              </a:rPr>
              <a:t> </a:t>
            </a:r>
            <a:r>
              <a:rPr sz="1800" spc="-80" dirty="0">
                <a:solidFill>
                  <a:srgbClr val="FF0000"/>
                </a:solidFill>
                <a:latin typeface="Arial"/>
                <a:cs typeface="Arial"/>
              </a:rPr>
              <a:t>»)</a:t>
            </a:r>
            <a:r>
              <a:rPr sz="1800" spc="5" dirty="0">
                <a:solidFill>
                  <a:srgbClr val="FF0000"/>
                </a:solidFill>
                <a:latin typeface="Arial"/>
                <a:cs typeface="Arial"/>
              </a:rPr>
              <a:t> </a:t>
            </a:r>
            <a:r>
              <a:rPr sz="1800" spc="35" dirty="0">
                <a:solidFill>
                  <a:srgbClr val="FF0000"/>
                </a:solidFill>
                <a:latin typeface="Arial"/>
                <a:cs typeface="Arial"/>
              </a:rPr>
              <a:t>et </a:t>
            </a:r>
            <a:r>
              <a:rPr sz="1800" dirty="0">
                <a:solidFill>
                  <a:srgbClr val="FF0000"/>
                </a:solidFill>
                <a:latin typeface="Arial"/>
                <a:cs typeface="Arial"/>
              </a:rPr>
              <a:t>cochez</a:t>
            </a:r>
            <a:r>
              <a:rPr sz="1800" spc="10" dirty="0">
                <a:solidFill>
                  <a:srgbClr val="FF0000"/>
                </a:solidFill>
                <a:latin typeface="Arial"/>
                <a:cs typeface="Arial"/>
              </a:rPr>
              <a:t> </a:t>
            </a:r>
            <a:r>
              <a:rPr sz="1800" dirty="0">
                <a:solidFill>
                  <a:srgbClr val="FF0000"/>
                </a:solidFill>
                <a:latin typeface="Arial"/>
                <a:cs typeface="Arial"/>
              </a:rPr>
              <a:t>les</a:t>
            </a:r>
            <a:r>
              <a:rPr sz="1800" spc="-5" dirty="0">
                <a:solidFill>
                  <a:srgbClr val="FF0000"/>
                </a:solidFill>
                <a:latin typeface="Arial"/>
                <a:cs typeface="Arial"/>
              </a:rPr>
              <a:t> </a:t>
            </a:r>
            <a:r>
              <a:rPr sz="1800" spc="-50" dirty="0">
                <a:solidFill>
                  <a:srgbClr val="FF0000"/>
                </a:solidFill>
                <a:latin typeface="Arial"/>
                <a:cs typeface="Arial"/>
              </a:rPr>
              <a:t>cases</a:t>
            </a:r>
            <a:r>
              <a:rPr sz="1800" dirty="0">
                <a:solidFill>
                  <a:srgbClr val="FF0000"/>
                </a:solidFill>
                <a:latin typeface="Arial"/>
                <a:cs typeface="Arial"/>
              </a:rPr>
              <a:t> </a:t>
            </a:r>
            <a:r>
              <a:rPr sz="1800" spc="80" dirty="0">
                <a:solidFill>
                  <a:srgbClr val="FF0000"/>
                </a:solidFill>
                <a:latin typeface="Arial"/>
                <a:cs typeface="Arial"/>
              </a:rPr>
              <a:t>qui</a:t>
            </a:r>
            <a:r>
              <a:rPr sz="1800" spc="-5" dirty="0">
                <a:solidFill>
                  <a:srgbClr val="FF0000"/>
                </a:solidFill>
                <a:latin typeface="Arial"/>
                <a:cs typeface="Arial"/>
              </a:rPr>
              <a:t> </a:t>
            </a:r>
            <a:r>
              <a:rPr sz="1800" dirty="0">
                <a:solidFill>
                  <a:srgbClr val="FF0000"/>
                </a:solidFill>
                <a:latin typeface="Arial"/>
                <a:cs typeface="Arial"/>
              </a:rPr>
              <a:t>nous</a:t>
            </a:r>
            <a:r>
              <a:rPr sz="1800" spc="-5" dirty="0">
                <a:solidFill>
                  <a:srgbClr val="FF0000"/>
                </a:solidFill>
                <a:latin typeface="Arial"/>
                <a:cs typeface="Arial"/>
              </a:rPr>
              <a:t> </a:t>
            </a:r>
            <a:r>
              <a:rPr sz="1800" spc="70" dirty="0">
                <a:solidFill>
                  <a:srgbClr val="FF0000"/>
                </a:solidFill>
                <a:latin typeface="Arial"/>
                <a:cs typeface="Arial"/>
              </a:rPr>
              <a:t>indiquent</a:t>
            </a:r>
            <a:r>
              <a:rPr sz="1800" spc="-20" dirty="0">
                <a:solidFill>
                  <a:srgbClr val="FF0000"/>
                </a:solidFill>
                <a:latin typeface="Arial"/>
                <a:cs typeface="Arial"/>
              </a:rPr>
              <a:t> </a:t>
            </a:r>
            <a:r>
              <a:rPr sz="1800" dirty="0">
                <a:solidFill>
                  <a:srgbClr val="FF0000"/>
                </a:solidFill>
                <a:latin typeface="Arial"/>
                <a:cs typeface="Arial"/>
              </a:rPr>
              <a:t>quels</a:t>
            </a:r>
            <a:r>
              <a:rPr sz="1800" spc="-10" dirty="0">
                <a:solidFill>
                  <a:srgbClr val="FF0000"/>
                </a:solidFill>
                <a:latin typeface="Arial"/>
                <a:cs typeface="Arial"/>
              </a:rPr>
              <a:t> </a:t>
            </a:r>
            <a:r>
              <a:rPr sz="1800" dirty="0">
                <a:solidFill>
                  <a:srgbClr val="FF0000"/>
                </a:solidFill>
                <a:latin typeface="Arial"/>
                <a:cs typeface="Arial"/>
              </a:rPr>
              <a:t>documents</a:t>
            </a:r>
            <a:r>
              <a:rPr sz="1800" spc="-5" dirty="0">
                <a:solidFill>
                  <a:srgbClr val="FF0000"/>
                </a:solidFill>
                <a:latin typeface="Arial"/>
                <a:cs typeface="Arial"/>
              </a:rPr>
              <a:t> </a:t>
            </a:r>
            <a:r>
              <a:rPr sz="1800" dirty="0">
                <a:solidFill>
                  <a:srgbClr val="FF0000"/>
                </a:solidFill>
                <a:latin typeface="Arial"/>
                <a:cs typeface="Arial"/>
              </a:rPr>
              <a:t>vous</a:t>
            </a:r>
            <a:r>
              <a:rPr sz="1800" spc="10" dirty="0">
                <a:solidFill>
                  <a:srgbClr val="FF0000"/>
                </a:solidFill>
                <a:latin typeface="Arial"/>
                <a:cs typeface="Arial"/>
              </a:rPr>
              <a:t> </a:t>
            </a:r>
            <a:r>
              <a:rPr sz="1800" dirty="0">
                <a:solidFill>
                  <a:srgbClr val="FF0000"/>
                </a:solidFill>
                <a:latin typeface="Arial"/>
                <a:cs typeface="Arial"/>
              </a:rPr>
              <a:t>avez</a:t>
            </a:r>
            <a:r>
              <a:rPr sz="1800" spc="15" dirty="0">
                <a:solidFill>
                  <a:srgbClr val="FF0000"/>
                </a:solidFill>
                <a:latin typeface="Arial"/>
                <a:cs typeface="Arial"/>
              </a:rPr>
              <a:t> </a:t>
            </a:r>
            <a:r>
              <a:rPr sz="1800" dirty="0">
                <a:solidFill>
                  <a:srgbClr val="FF0000"/>
                </a:solidFill>
                <a:latin typeface="Arial"/>
                <a:cs typeface="Arial"/>
              </a:rPr>
              <a:t>soumis à</a:t>
            </a:r>
            <a:r>
              <a:rPr sz="1800" spc="-5" dirty="0">
                <a:solidFill>
                  <a:srgbClr val="FF0000"/>
                </a:solidFill>
                <a:latin typeface="Arial"/>
                <a:cs typeface="Arial"/>
              </a:rPr>
              <a:t> </a:t>
            </a:r>
            <a:r>
              <a:rPr sz="1800" spc="60" dirty="0">
                <a:solidFill>
                  <a:srgbClr val="FF0000"/>
                </a:solidFill>
                <a:latin typeface="Arial"/>
                <a:cs typeface="Arial"/>
              </a:rPr>
              <a:t>notre</a:t>
            </a:r>
            <a:r>
              <a:rPr sz="1800" dirty="0">
                <a:solidFill>
                  <a:srgbClr val="FF0000"/>
                </a:solidFill>
                <a:latin typeface="Arial"/>
                <a:cs typeface="Arial"/>
              </a:rPr>
              <a:t> </a:t>
            </a:r>
            <a:r>
              <a:rPr sz="1800" spc="50" dirty="0">
                <a:solidFill>
                  <a:srgbClr val="FF0000"/>
                </a:solidFill>
                <a:latin typeface="Arial"/>
                <a:cs typeface="Arial"/>
              </a:rPr>
              <a:t>approbation.</a:t>
            </a:r>
            <a:endParaRPr sz="1800" dirty="0">
              <a:latin typeface="Arial"/>
              <a:cs typeface="Arial"/>
            </a:endParaRPr>
          </a:p>
        </p:txBody>
      </p:sp>
      <p:grpSp>
        <p:nvGrpSpPr>
          <p:cNvPr id="4" name="object 4"/>
          <p:cNvGrpSpPr/>
          <p:nvPr/>
        </p:nvGrpSpPr>
        <p:grpSpPr>
          <a:xfrm>
            <a:off x="529049" y="1356233"/>
            <a:ext cx="11067415" cy="3467735"/>
            <a:chOff x="529049" y="1356233"/>
            <a:chExt cx="11067415" cy="3467735"/>
          </a:xfrm>
        </p:grpSpPr>
        <p:pic>
          <p:nvPicPr>
            <p:cNvPr id="5" name="object 5"/>
            <p:cNvPicPr/>
            <p:nvPr/>
          </p:nvPicPr>
          <p:blipFill>
            <a:blip r:embed="rId3" cstate="print"/>
            <a:stretch>
              <a:fillRect/>
            </a:stretch>
          </p:blipFill>
          <p:spPr>
            <a:xfrm>
              <a:off x="529049" y="1462931"/>
              <a:ext cx="11067275" cy="3360637"/>
            </a:xfrm>
            <a:prstGeom prst="rect">
              <a:avLst/>
            </a:prstGeom>
          </p:spPr>
        </p:pic>
        <p:sp>
          <p:nvSpPr>
            <p:cNvPr id="6" name="object 6"/>
            <p:cNvSpPr/>
            <p:nvPr/>
          </p:nvSpPr>
          <p:spPr>
            <a:xfrm>
              <a:off x="8335898" y="1368933"/>
              <a:ext cx="552450" cy="293370"/>
            </a:xfrm>
            <a:custGeom>
              <a:avLst/>
              <a:gdLst/>
              <a:ahLst/>
              <a:cxnLst/>
              <a:rect l="l" t="t" r="r" b="b"/>
              <a:pathLst>
                <a:path w="552450" h="293369">
                  <a:moveTo>
                    <a:pt x="0" y="146685"/>
                  </a:moveTo>
                  <a:lnTo>
                    <a:pt x="28076" y="82176"/>
                  </a:lnTo>
                  <a:lnTo>
                    <a:pt x="60684" y="54940"/>
                  </a:lnTo>
                  <a:lnTo>
                    <a:pt x="103461" y="32224"/>
                  </a:lnTo>
                  <a:lnTo>
                    <a:pt x="154749" y="14908"/>
                  </a:lnTo>
                  <a:lnTo>
                    <a:pt x="212889" y="3873"/>
                  </a:lnTo>
                  <a:lnTo>
                    <a:pt x="276225" y="0"/>
                  </a:lnTo>
                  <a:lnTo>
                    <a:pt x="339560" y="3873"/>
                  </a:lnTo>
                  <a:lnTo>
                    <a:pt x="397700" y="14908"/>
                  </a:lnTo>
                  <a:lnTo>
                    <a:pt x="448988" y="32224"/>
                  </a:lnTo>
                  <a:lnTo>
                    <a:pt x="491765" y="54940"/>
                  </a:lnTo>
                  <a:lnTo>
                    <a:pt x="524373" y="82176"/>
                  </a:lnTo>
                  <a:lnTo>
                    <a:pt x="552450" y="146685"/>
                  </a:lnTo>
                  <a:lnTo>
                    <a:pt x="545154" y="180318"/>
                  </a:lnTo>
                  <a:lnTo>
                    <a:pt x="491765" y="238429"/>
                  </a:lnTo>
                  <a:lnTo>
                    <a:pt x="448988" y="261145"/>
                  </a:lnTo>
                  <a:lnTo>
                    <a:pt x="397700" y="278461"/>
                  </a:lnTo>
                  <a:lnTo>
                    <a:pt x="339560" y="289496"/>
                  </a:lnTo>
                  <a:lnTo>
                    <a:pt x="276225" y="293370"/>
                  </a:lnTo>
                  <a:lnTo>
                    <a:pt x="212889" y="289496"/>
                  </a:lnTo>
                  <a:lnTo>
                    <a:pt x="154749" y="278461"/>
                  </a:lnTo>
                  <a:lnTo>
                    <a:pt x="103461" y="261145"/>
                  </a:lnTo>
                  <a:lnTo>
                    <a:pt x="60684" y="238429"/>
                  </a:lnTo>
                  <a:lnTo>
                    <a:pt x="28076" y="211193"/>
                  </a:lnTo>
                  <a:lnTo>
                    <a:pt x="0" y="146685"/>
                  </a:lnTo>
                  <a:close/>
                </a:path>
              </a:pathLst>
            </a:custGeom>
            <a:ln w="25399">
              <a:solidFill>
                <a:srgbClr val="FF0000"/>
              </a:solidFill>
            </a:ln>
          </p:spPr>
          <p:txBody>
            <a:bodyPr wrap="square" lIns="0" tIns="0" rIns="0" bIns="0" rtlCol="0"/>
            <a:lstStyle/>
            <a:p>
              <a:endParaRPr/>
            </a:p>
          </p:txBody>
        </p:sp>
      </p:gr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38100">
              <a:lnSpc>
                <a:spcPts val="1240"/>
              </a:lnSpc>
            </a:pPr>
            <a:fld id="{81D60167-4931-47E6-BA6A-407CBD079E47}" type="slidenum">
              <a:rPr spc="-25" dirty="0"/>
              <a:t>7</a:t>
            </a:fld>
            <a:endParaRPr spc="-25" dirty="0"/>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80" y="380"/>
            <a:ext cx="12192000" cy="6858000"/>
          </a:xfrm>
          <a:custGeom>
            <a:avLst/>
            <a:gdLst/>
            <a:ahLst/>
            <a:cxnLst/>
            <a:rect l="l" t="t" r="r" b="b"/>
            <a:pathLst>
              <a:path w="12192000" h="6858000">
                <a:moveTo>
                  <a:pt x="12191631" y="0"/>
                </a:moveTo>
                <a:lnTo>
                  <a:pt x="0" y="0"/>
                </a:lnTo>
                <a:lnTo>
                  <a:pt x="0" y="6857619"/>
                </a:lnTo>
                <a:lnTo>
                  <a:pt x="12191631" y="6857619"/>
                </a:lnTo>
                <a:lnTo>
                  <a:pt x="12191631" y="0"/>
                </a:lnTo>
                <a:close/>
              </a:path>
            </a:pathLst>
          </a:custGeom>
          <a:solidFill>
            <a:srgbClr val="EF5122">
              <a:alpha val="85098"/>
            </a:srgbClr>
          </a:solidFill>
        </p:spPr>
        <p:txBody>
          <a:bodyPr wrap="square" lIns="0" tIns="0" rIns="0" bIns="0" rtlCol="0"/>
          <a:lstStyle/>
          <a:p>
            <a:endParaRPr dirty="0"/>
          </a:p>
        </p:txBody>
      </p:sp>
      <p:grpSp>
        <p:nvGrpSpPr>
          <p:cNvPr id="3" name="object 3"/>
          <p:cNvGrpSpPr/>
          <p:nvPr/>
        </p:nvGrpSpPr>
        <p:grpSpPr>
          <a:xfrm>
            <a:off x="-5968" y="-5968"/>
            <a:ext cx="12204700" cy="6870700"/>
            <a:chOff x="-5968" y="-5968"/>
            <a:chExt cx="12204700" cy="6870700"/>
          </a:xfrm>
        </p:grpSpPr>
        <p:sp>
          <p:nvSpPr>
            <p:cNvPr id="4" name="object 4"/>
            <p:cNvSpPr/>
            <p:nvPr/>
          </p:nvSpPr>
          <p:spPr>
            <a:xfrm>
              <a:off x="381" y="381"/>
              <a:ext cx="12192000" cy="6858000"/>
            </a:xfrm>
            <a:custGeom>
              <a:avLst/>
              <a:gdLst/>
              <a:ahLst/>
              <a:cxnLst/>
              <a:rect l="l" t="t" r="r" b="b"/>
              <a:pathLst>
                <a:path w="12192000" h="6858000">
                  <a:moveTo>
                    <a:pt x="0" y="0"/>
                  </a:moveTo>
                  <a:lnTo>
                    <a:pt x="12192000" y="0"/>
                  </a:lnTo>
                  <a:lnTo>
                    <a:pt x="12192000" y="6858000"/>
                  </a:lnTo>
                  <a:lnTo>
                    <a:pt x="0" y="6858000"/>
                  </a:lnTo>
                  <a:lnTo>
                    <a:pt x="0" y="0"/>
                  </a:lnTo>
                  <a:close/>
                </a:path>
              </a:pathLst>
            </a:custGeom>
            <a:ln w="12700">
              <a:solidFill>
                <a:srgbClr val="AF3916"/>
              </a:solidFill>
            </a:ln>
          </p:spPr>
          <p:txBody>
            <a:bodyPr wrap="square" lIns="0" tIns="0" rIns="0" bIns="0" rtlCol="0"/>
            <a:lstStyle/>
            <a:p>
              <a:endParaRPr/>
            </a:p>
          </p:txBody>
        </p:sp>
        <p:pic>
          <p:nvPicPr>
            <p:cNvPr id="5" name="object 5"/>
            <p:cNvPicPr/>
            <p:nvPr/>
          </p:nvPicPr>
          <p:blipFill>
            <a:blip r:embed="rId3" cstate="print"/>
            <a:stretch>
              <a:fillRect/>
            </a:stretch>
          </p:blipFill>
          <p:spPr>
            <a:xfrm>
              <a:off x="3568446" y="3598164"/>
              <a:ext cx="5055095" cy="697991"/>
            </a:xfrm>
            <a:prstGeom prst="rect">
              <a:avLst/>
            </a:prstGeom>
          </p:spPr>
        </p:pic>
      </p:grpSp>
      <p:sp>
        <p:nvSpPr>
          <p:cNvPr id="6" name="object 6"/>
          <p:cNvSpPr txBox="1"/>
          <p:nvPr/>
        </p:nvSpPr>
        <p:spPr>
          <a:xfrm>
            <a:off x="5216079" y="1662188"/>
            <a:ext cx="1758950" cy="695960"/>
          </a:xfrm>
          <a:prstGeom prst="rect">
            <a:avLst/>
          </a:prstGeom>
        </p:spPr>
        <p:txBody>
          <a:bodyPr vert="horz" wrap="square" lIns="0" tIns="12065" rIns="0" bIns="0" rtlCol="0">
            <a:spAutoFit/>
          </a:bodyPr>
          <a:lstStyle/>
          <a:p>
            <a:pPr marL="12700">
              <a:lnSpc>
                <a:spcPct val="100000"/>
              </a:lnSpc>
              <a:spcBef>
                <a:spcPts val="95"/>
              </a:spcBef>
            </a:pPr>
            <a:r>
              <a:rPr sz="4400" b="1" spc="100" dirty="0">
                <a:solidFill>
                  <a:srgbClr val="FFFFFF"/>
                </a:solidFill>
                <a:latin typeface="Arial"/>
                <a:cs typeface="Arial"/>
              </a:rPr>
              <a:t>Merci!</a:t>
            </a:r>
            <a:endParaRPr sz="4400" dirty="0">
              <a:latin typeface="Arial"/>
              <a:cs typeface="Arial"/>
            </a:endParaRPr>
          </a:p>
        </p:txBody>
      </p:sp>
      <p:sp>
        <p:nvSpPr>
          <p:cNvPr id="7" name="object 7"/>
          <p:cNvSpPr txBox="1"/>
          <p:nvPr/>
        </p:nvSpPr>
        <p:spPr>
          <a:xfrm>
            <a:off x="3857434" y="6071924"/>
            <a:ext cx="4477385" cy="452755"/>
          </a:xfrm>
          <a:prstGeom prst="rect">
            <a:avLst/>
          </a:prstGeom>
        </p:spPr>
        <p:txBody>
          <a:bodyPr vert="horz" wrap="square" lIns="0" tIns="12700" rIns="0" bIns="0" rtlCol="0">
            <a:spAutoFit/>
          </a:bodyPr>
          <a:lstStyle/>
          <a:p>
            <a:pPr marL="12700">
              <a:lnSpc>
                <a:spcPct val="100000"/>
              </a:lnSpc>
              <a:spcBef>
                <a:spcPts val="100"/>
              </a:spcBef>
            </a:pPr>
            <a:r>
              <a:rPr sz="2800" b="1" spc="-10" dirty="0">
                <a:solidFill>
                  <a:schemeClr val="bg1"/>
                </a:solidFill>
                <a:latin typeface="Arial"/>
                <a:cs typeface="Arial"/>
                <a:hlinkClick r:id="rId4">
                  <a:extLst>
                    <a:ext uri="{A12FA001-AC4F-418D-AE19-62706E023703}">
                      <ahyp:hlinkClr xmlns:ahyp="http://schemas.microsoft.com/office/drawing/2018/hyperlinkcolor" val="tx"/>
                    </a:ext>
                  </a:extLst>
                </a:hlinkClick>
              </a:rPr>
              <a:t>ProjectFinance1@ngen.ca</a:t>
            </a:r>
            <a:endParaRPr sz="2800" dirty="0">
              <a:solidFill>
                <a:schemeClr val="bg1"/>
              </a:solidFill>
              <a:latin typeface="Arial"/>
              <a:cs typeface="Arial"/>
            </a:endParaRPr>
          </a:p>
        </p:txBody>
      </p:sp>
    </p:spTree>
  </p:cSld>
  <p:clrMapOvr>
    <a:masterClrMapping/>
  </p:clrMapOvr>
  <p:transition spd="med">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147</TotalTime>
  <Words>1423</Words>
  <Application>Microsoft Macintosh PowerPoint</Application>
  <PresentationFormat>Widescreen</PresentationFormat>
  <Paragraphs>78</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Avenir Next LT Pro</vt:lpstr>
      <vt:lpstr>Calibri</vt:lpstr>
      <vt:lpstr>Office Theme</vt:lpstr>
      <vt:lpstr>Financement des projets de NGen    Diligence financière raisonnable</vt:lpstr>
      <vt:lpstr>Diligence financière raisonnable</vt:lpstr>
      <vt:lpstr>Diligence financière raisonnable</vt:lpstr>
      <vt:lpstr>Diligence financière raisonnable – connexion au portail</vt:lpstr>
      <vt:lpstr>Diligence financière raisonnable – connexion au projet</vt:lpstr>
      <vt:lpstr>Diligence financière raisonnable – navigation vers le formulaire</vt:lpstr>
      <vt:lpstr>Diligence financière raisonnable – formulaire de demande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John Laughlin</dc:creator>
  <cp:keywords/>
  <dc:description/>
  <cp:lastModifiedBy>Lauzon, Philippe</cp:lastModifiedBy>
  <cp:revision>5</cp:revision>
  <dcterms:created xsi:type="dcterms:W3CDTF">2024-03-20T00:05:26Z</dcterms:created>
  <dcterms:modified xsi:type="dcterms:W3CDTF">2024-03-21T15:45:58Z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0x010100E6C827C2D24DC641BF3335721A0BFAD0</vt:lpwstr>
  </property>
  <property fmtid="{D5CDD505-2E9C-101B-9397-08002B2CF9AE}" pid="3" name="Created">
    <vt:filetime>2023-10-18T10:00:00Z</vt:filetime>
  </property>
  <property fmtid="{D5CDD505-2E9C-101B-9397-08002B2CF9AE}" pid="4" name="Creator">
    <vt:lpwstr>Acrobat PDFMaker 23 for PowerPoint</vt:lpwstr>
  </property>
  <property fmtid="{D5CDD505-2E9C-101B-9397-08002B2CF9AE}" pid="5" name="LastSaved">
    <vt:filetime>2024-03-19T10:00:00Z</vt:filetime>
  </property>
  <property fmtid="{D5CDD505-2E9C-101B-9397-08002B2CF9AE}" pid="6" name="Producer">
    <vt:lpwstr>Adobe PDF Library 23.6.136</vt:lpwstr>
  </property>
</Properties>
</file>