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92"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4"/>
    <p:restoredTop sz="61168"/>
  </p:normalViewPr>
  <p:slideViewPr>
    <p:cSldViewPr>
      <p:cViewPr varScale="1">
        <p:scale>
          <a:sx n="95" d="100"/>
          <a:sy n="95" d="100"/>
        </p:scale>
        <p:origin x="200" y="8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F91E78D-DD23-1348-AEC9-85BEFEC88926}" type="datetimeFigureOut">
              <a:rPr lang="en-US" smtClean="0"/>
              <a:t>3/20/24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DE0F32E-B546-A144-9328-58725194D52B}" type="slidenum">
              <a:rPr lang="en-US" smtClean="0"/>
              <a:t>‹#›</a:t>
            </a:fld>
            <a:endParaRPr lang="en-US"/>
          </a:p>
        </p:txBody>
      </p:sp>
    </p:spTree>
    <p:extLst>
      <p:ext uri="{BB962C8B-B14F-4D97-AF65-F5344CB8AC3E}">
        <p14:creationId xmlns:p14="http://schemas.microsoft.com/office/powerpoint/2010/main" val="334617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Bonjour à tous, mon nom est Jeff Montag et je suis le directeur du financement des projets chez </a:t>
            </a:r>
            <a:r>
              <a:rPr lang="fr-CA" noProof="0" dirty="0" err="1"/>
              <a:t>NGen</a:t>
            </a:r>
            <a:r>
              <a:rPr lang="fr-CA" noProof="0" dirty="0"/>
              <a:t>. Aujourd'hui, je vais vous donner les informations de base sur le processus de financement, les dépenses admissibles pour les projets et le fonctionnement du portail de remboursement des réclamations. Ces informations sont également disponibles sur notre site Web.</a:t>
            </a:r>
            <a:endParaRPr lang="en-US" dirty="0"/>
          </a:p>
        </p:txBody>
      </p:sp>
      <p:sp>
        <p:nvSpPr>
          <p:cNvPr id="4" name="Slide Number Placeholder 3"/>
          <p:cNvSpPr>
            <a:spLocks noGrp="1"/>
          </p:cNvSpPr>
          <p:nvPr>
            <p:ph type="sldNum" sz="quarter" idx="5"/>
          </p:nvPr>
        </p:nvSpPr>
        <p:spPr/>
        <p:txBody>
          <a:bodyPr/>
          <a:lstStyle/>
          <a:p>
            <a:fld id="{1DE0F32E-B546-A144-9328-58725194D52B}" type="slidenum">
              <a:rPr lang="en-US" smtClean="0"/>
              <a:t>1</a:t>
            </a:fld>
            <a:endParaRPr lang="en-US"/>
          </a:p>
        </p:txBody>
      </p:sp>
    </p:spTree>
    <p:extLst>
      <p:ext uri="{BB962C8B-B14F-4D97-AF65-F5344CB8AC3E}">
        <p14:creationId xmlns:p14="http://schemas.microsoft.com/office/powerpoint/2010/main" val="302371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montant total des coûts de sous-traitance pouvant être couverts par le projet est limité. Il s'agit d'une limite basée sur le projet, et non d'une limite par entreprise, de sorte qu'une entreprise peut avoir plus de 25 % de ses coûts en sous-traitance, à condition qu'une autre entreprise en ait moins.  </a:t>
            </a:r>
          </a:p>
          <a:p>
            <a:endParaRPr lang="fr-CA" noProof="0" dirty="0"/>
          </a:p>
          <a:p>
            <a:r>
              <a:rPr lang="fr-CA" noProof="0" dirty="0"/>
              <a:t>Les participants au projet ne peuvent pas être des sous-traitants d'un autre partenaire en ce qui concerne la main-d'œuvre. Le contrat de sous-traitance doit être raisonnable par rapport à la tâche à accomplir et comptabilisé à sa juste valeur marchande. </a:t>
            </a:r>
          </a:p>
          <a:p>
            <a:endParaRPr lang="fr-CA" noProof="0" dirty="0"/>
          </a:p>
          <a:p>
            <a:r>
              <a:rPr lang="fr-CA" noProof="0" dirty="0"/>
              <a:t>Vous pouvez vous référer à la définition du terme « entreprise liée » de l'ARC sur cette diapositive dès qu'elle sera disponible en ligne.</a:t>
            </a:r>
          </a:p>
          <a:p>
            <a:endParaRPr lang="fr-CA" noProof="0" dirty="0"/>
          </a:p>
          <a:p>
            <a:r>
              <a:rPr lang="fr-CA" noProof="0" dirty="0"/>
              <a:t>Les coûts de main-d'œuvre et de sous-traitance doivent être encourus au Canada et si cela n'est pas possible (c'est-à-dire s'ils n'existent pas au Canada), il est possible d'obtenir une exception, mais il s'agit d'un processus onéreux et rigoureux. </a:t>
            </a:r>
          </a:p>
        </p:txBody>
      </p:sp>
      <p:sp>
        <p:nvSpPr>
          <p:cNvPr id="4" name="Slide Number Placeholder 3"/>
          <p:cNvSpPr>
            <a:spLocks noGrp="1"/>
          </p:cNvSpPr>
          <p:nvPr>
            <p:ph type="sldNum" sz="quarter" idx="5"/>
          </p:nvPr>
        </p:nvSpPr>
        <p:spPr/>
        <p:txBody>
          <a:bodyPr/>
          <a:lstStyle/>
          <a:p>
            <a:fld id="{1DE0F32E-B546-A144-9328-58725194D52B}" type="slidenum">
              <a:rPr lang="en-US" smtClean="0"/>
              <a:t>10</a:t>
            </a:fld>
            <a:endParaRPr lang="en-US"/>
          </a:p>
        </p:txBody>
      </p:sp>
    </p:spTree>
    <p:extLst>
      <p:ext uri="{BB962C8B-B14F-4D97-AF65-F5344CB8AC3E}">
        <p14:creationId xmlns:p14="http://schemas.microsoft.com/office/powerpoint/2010/main" val="323441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err="1"/>
              <a:t>NGen</a:t>
            </a:r>
            <a:r>
              <a:rPr lang="fr-CA" noProof="0" dirty="0"/>
              <a:t> financera jusqu'à 100 % de l'acquisition d'équipements neufs (nouveaux pour vous), qui ne peut cependant dépasser 25 % de la valeur des coûts totaux du projet.</a:t>
            </a:r>
          </a:p>
          <a:p>
            <a:endParaRPr lang="fr-CA" noProof="0" dirty="0"/>
          </a:p>
          <a:p>
            <a:r>
              <a:rPr lang="fr-CA" noProof="0" dirty="0"/>
              <a:t>Les équipements d'occasion sont admissibles</a:t>
            </a:r>
          </a:p>
          <a:p>
            <a:endParaRPr lang="fr-CA" noProof="0" dirty="0"/>
          </a:p>
          <a:p>
            <a:r>
              <a:rPr lang="fr-CA" noProof="0" dirty="0"/>
              <a:t>Dans le cadre de ce programme, nous ne remboursons que les équipements dédiés au développement de technologies de fabrication durable. Par exemple, l'achat d'équipements de manutention ne serait probablement pas remboursable, à moins que vous ne puissiez démontrer qu'il existe une forte corrélation entre l'équipement et la technologie verte en cours de développement.</a:t>
            </a:r>
          </a:p>
          <a:p>
            <a:endParaRPr lang="fr-CA" noProof="0" dirty="0"/>
          </a:p>
          <a:p>
            <a:r>
              <a:rPr lang="fr-CA" noProof="0" dirty="0"/>
              <a:t>Les paiements en espèces pour l'achat d'équipements dans le cadre d'accords de financement sont admissibles dans la mesure où ils sont effectués pendant la durée du projet, mais cela exclut les intérêts - nous parlons donc ici de la partie principale du contrat de location et non des intérêts.  Si vous louez un bien, nous y contribuerons pendant la durée du projet, après quoi il sera à votre charge.  Par conséquent, pour tirer le meilleur parti de notre financement, il est préférable d'acheter l'équipement « directement » (en empruntant si nécessaire) plutôt que de prendre un crédit-bail. Là encore, les intérêts du prêt ne seront pas admissibles, mais nous paierons le taux de remboursement sur le coût total de l'actif.</a:t>
            </a:r>
          </a:p>
          <a:p>
            <a:endParaRPr lang="fr-CA" noProof="0" dirty="0"/>
          </a:p>
          <a:p>
            <a:r>
              <a:rPr lang="fr-CA" noProof="0" dirty="0"/>
              <a:t>Tout équipement existant que vous utilisez pour mener à bien les activités du projet ne peut faire l'objet d'une demande de remboursement (n'oubliez pas que nous recherchons des dépenses « supplémentaires », et qu'il doit donc être acheté après l'approbation de votre projet), mais vous pouvez demander le remboursement des coûts directs encourus pour faire fonctionner l'équipement, c'est-à-dire les matériaux consommés et les coûts des services publics s'ils sont mesurables. </a:t>
            </a:r>
          </a:p>
          <a:p>
            <a:endParaRPr lang="fr-CA" noProof="0" dirty="0"/>
          </a:p>
          <a:p>
            <a:r>
              <a:rPr lang="fr-CA" noProof="0" dirty="0"/>
              <a:t>Vous êtes autorisé à acheter du matériel auprès de sources étrangères sans approbation préalable.</a:t>
            </a:r>
          </a:p>
        </p:txBody>
      </p:sp>
      <p:sp>
        <p:nvSpPr>
          <p:cNvPr id="4" name="Slide Number Placeholder 3"/>
          <p:cNvSpPr>
            <a:spLocks noGrp="1"/>
          </p:cNvSpPr>
          <p:nvPr>
            <p:ph type="sldNum" sz="quarter" idx="5"/>
          </p:nvPr>
        </p:nvSpPr>
        <p:spPr/>
        <p:txBody>
          <a:bodyPr/>
          <a:lstStyle/>
          <a:p>
            <a:fld id="{1DE0F32E-B546-A144-9328-58725194D52B}" type="slidenum">
              <a:rPr lang="en-US" smtClean="0"/>
              <a:t>11</a:t>
            </a:fld>
            <a:endParaRPr lang="en-US"/>
          </a:p>
        </p:txBody>
      </p:sp>
    </p:spTree>
    <p:extLst>
      <p:ext uri="{BB962C8B-B14F-4D97-AF65-F5344CB8AC3E}">
        <p14:creationId xmlns:p14="http://schemas.microsoft.com/office/powerpoint/2010/main" val="140171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quantités de matériaux consommés aux fins de développement peuvent faire l'objet d'un remboursement (attention, il ne s'agit pas de niveaux de production de matériaux). Si un partenaire souhaite vendre du matériel à un autre partenaire dans le cadre du projet, il doit le faire au prix coûtant, factures d'achat du tiers fournisseur à l'appui. Si, dans le cadre de votre processus de développement, vous produisez des échantillons qui donnent lieu à des abats ou à des déchets ayant une valeur de revente importante, on s'attend à ce que le coût soit « net de déchets ».  C'est le type de coût qui peut être examiné par le Vérificateur général; il est donc important que vous teniez vos registres actualisés et détaillés.</a:t>
            </a:r>
          </a:p>
          <a:p>
            <a:endParaRPr lang="fr-CA" noProof="0" dirty="0"/>
          </a:p>
          <a:p>
            <a:r>
              <a:rPr lang="fr-CA" noProof="0" dirty="0"/>
              <a:t>Pour les frais de voyage, la Directive sur les voyages du Conseil national mixte est la ligne directrice de base. Les frais de voyage encourus doivent être nécessaires pour soutenir les activités du projet.  Familiarisez-vous avec la Directive si ce n'est déjà fait, mais comprenez que l'un des messages clés est le suivant : ....  L'alcool n'est pas une dépense admissible.  Vous êtes autorisé à utiliser les taux d'indemnités journalières de la Directive sur les voyages lorsque cela s'avère judicieux.</a:t>
            </a:r>
          </a:p>
        </p:txBody>
      </p:sp>
      <p:sp>
        <p:nvSpPr>
          <p:cNvPr id="4" name="Slide Number Placeholder 3"/>
          <p:cNvSpPr>
            <a:spLocks noGrp="1"/>
          </p:cNvSpPr>
          <p:nvPr>
            <p:ph type="sldNum" sz="quarter" idx="5"/>
          </p:nvPr>
        </p:nvSpPr>
        <p:spPr/>
        <p:txBody>
          <a:bodyPr/>
          <a:lstStyle/>
          <a:p>
            <a:fld id="{1DE0F32E-B546-A144-9328-58725194D52B}" type="slidenum">
              <a:rPr lang="en-US" smtClean="0"/>
              <a:t>12</a:t>
            </a:fld>
            <a:endParaRPr lang="en-US"/>
          </a:p>
        </p:txBody>
      </p:sp>
    </p:spTree>
    <p:extLst>
      <p:ext uri="{BB962C8B-B14F-4D97-AF65-F5344CB8AC3E}">
        <p14:creationId xmlns:p14="http://schemas.microsoft.com/office/powerpoint/2010/main" val="304772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Certaines des autres catégories clés de coûts admissibles sont décrites dans les deux diapositives suivantes.  Tous les coûts déclarés doivent avoir été encourus dans le cadre des activités du projet et nous pouvons donc vous demander de le démontrer dans le cadre de votre demande. </a:t>
            </a:r>
          </a:p>
          <a:p>
            <a:endParaRPr lang="fr-CA" noProof="0" dirty="0"/>
          </a:p>
          <a:p>
            <a:r>
              <a:rPr lang="fr-CA" noProof="0" dirty="0"/>
              <a:t>Les frais de vente, de marketing ou de publicité, y compris les frais de déplacement et de main-d'œuvre liés à ces activités, ne sont pas admissibles. </a:t>
            </a:r>
          </a:p>
          <a:p>
            <a:endParaRPr lang="fr-CA" noProof="0" dirty="0"/>
          </a:p>
          <a:p>
            <a:r>
              <a:rPr lang="fr-CA" noProof="0" dirty="0"/>
              <a:t>Diverses catégories de dépenses moins importantes, par exemple les coûts des licences de logiciels qui sont nouvelles et utilisées directement pour les activités du projet, peuvent être admissibles. </a:t>
            </a:r>
          </a:p>
          <a:p>
            <a:endParaRPr lang="fr-CA" noProof="0" dirty="0"/>
          </a:p>
          <a:p>
            <a:r>
              <a:rPr lang="fr-CA" noProof="0" dirty="0"/>
              <a:t>De même, les frais d'abonnement peuvent être remboursés pendant la durée du projet. Par exemple, si vous payiez pour le stockage dans le nuage avant le projet, il se peut que l'on vous demande de fournir des factures montrant les coûts avant et après le début du projet afin d'étayer votre demande.  </a:t>
            </a:r>
          </a:p>
          <a:p>
            <a:endParaRPr lang="fr-CA" noProof="0" dirty="0"/>
          </a:p>
          <a:p>
            <a:r>
              <a:rPr lang="fr-CA" noProof="0" dirty="0"/>
              <a:t>La location d'espaces de travail peut être remboursée (installations de production et de laboratoire - pas de locaux </a:t>
            </a:r>
            <a:r>
              <a:rPr lang="fr-CA" noProof="0" dirty="0" err="1"/>
              <a:t>administratfs</a:t>
            </a:r>
            <a:r>
              <a:rPr lang="fr-CA" noProof="0" dirty="0"/>
              <a:t>) à condition qu'elle ait été mise sous contrat après le lancement du projet et qu'elle n'aurait pas été encourue sans le projet. </a:t>
            </a:r>
          </a:p>
          <a:p>
            <a:endParaRPr lang="fr-CA" noProof="0" dirty="0"/>
          </a:p>
          <a:p>
            <a:r>
              <a:rPr lang="fr-CA" noProof="0" dirty="0"/>
              <a:t>Frais de conférence - si vous organisez un « Hack-a-thon » qui contribue directement à votre projet, il s'agit d'un bon exemple de frais de conférence admissibles... les conférences industrielles et les déplacements qui y sont liés ne sont généralement pas admissibles.</a:t>
            </a:r>
          </a:p>
        </p:txBody>
      </p:sp>
      <p:sp>
        <p:nvSpPr>
          <p:cNvPr id="4" name="Slide Number Placeholder 3"/>
          <p:cNvSpPr>
            <a:spLocks noGrp="1"/>
          </p:cNvSpPr>
          <p:nvPr>
            <p:ph type="sldNum" sz="quarter" idx="5"/>
          </p:nvPr>
        </p:nvSpPr>
        <p:spPr/>
        <p:txBody>
          <a:bodyPr/>
          <a:lstStyle/>
          <a:p>
            <a:fld id="{1DE0F32E-B546-A144-9328-58725194D52B}" type="slidenum">
              <a:rPr lang="en-US" smtClean="0"/>
              <a:t>13</a:t>
            </a:fld>
            <a:endParaRPr lang="en-US"/>
          </a:p>
        </p:txBody>
      </p:sp>
    </p:spTree>
    <p:extLst>
      <p:ext uri="{BB962C8B-B14F-4D97-AF65-F5344CB8AC3E}">
        <p14:creationId xmlns:p14="http://schemas.microsoft.com/office/powerpoint/2010/main" val="378242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coûts de diffusion (pas les coûts de commercialisation) sont admissibles au financement.</a:t>
            </a:r>
          </a:p>
          <a:p>
            <a:endParaRPr lang="fr-CA" noProof="0" dirty="0"/>
          </a:p>
          <a:p>
            <a:r>
              <a:rPr lang="fr-CA" noProof="0" dirty="0"/>
              <a:t>Les frais d'honoraires, lorsqu'ils sont encourus pour soutenir la participation indigène, peuvent être admissibles.</a:t>
            </a:r>
          </a:p>
          <a:p>
            <a:endParaRPr lang="fr-CA" noProof="0" dirty="0"/>
          </a:p>
          <a:p>
            <a:r>
              <a:rPr lang="fr-CA" noProof="0" dirty="0"/>
              <a:t>Seules les PME peuvent obtenir un financement pour les coûts liés à la propriété intellectuelle et aux brevets, et le guide de financement fixe des limites à 200 000 dollars. </a:t>
            </a:r>
          </a:p>
          <a:p>
            <a:endParaRPr lang="fr-CA" noProof="0" dirty="0"/>
          </a:p>
          <a:p>
            <a:r>
              <a:rPr lang="fr-CA" noProof="0" dirty="0"/>
              <a:t>Si vous engagez des coûts supplémentaires (attention à la notion de coûts supplémentaires) en matière de cybersécurité pour soutenir le projet et qu'ils sont directement liés aux activités financées, ils peuvent être admissibles.</a:t>
            </a:r>
          </a:p>
          <a:p>
            <a:r>
              <a:rPr lang="fr-CA" noProof="0" dirty="0"/>
              <a:t>Les paiements aux entités fédérales (comme le CNRC par exemple) peuvent être remboursés sous réserve des dispositions des guides du Conseil du Trésor du Canada.</a:t>
            </a:r>
          </a:p>
        </p:txBody>
      </p:sp>
      <p:sp>
        <p:nvSpPr>
          <p:cNvPr id="4" name="Slide Number Placeholder 3"/>
          <p:cNvSpPr>
            <a:spLocks noGrp="1"/>
          </p:cNvSpPr>
          <p:nvPr>
            <p:ph type="sldNum" sz="quarter" idx="5"/>
          </p:nvPr>
        </p:nvSpPr>
        <p:spPr/>
        <p:txBody>
          <a:bodyPr/>
          <a:lstStyle/>
          <a:p>
            <a:fld id="{1DE0F32E-B546-A144-9328-58725194D52B}" type="slidenum">
              <a:rPr lang="en-US" smtClean="0"/>
              <a:t>14</a:t>
            </a:fld>
            <a:endParaRPr lang="en-US"/>
          </a:p>
        </p:txBody>
      </p:sp>
    </p:spTree>
    <p:extLst>
      <p:ext uri="{BB962C8B-B14F-4D97-AF65-F5344CB8AC3E}">
        <p14:creationId xmlns:p14="http://schemas.microsoft.com/office/powerpoint/2010/main" val="286259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guide de financement des projets contient une liste détaillée des coûts non admissibles qui ne peuvent pas être financés.</a:t>
            </a:r>
          </a:p>
          <a:p>
            <a:endParaRPr lang="fr-CA" noProof="0" dirty="0"/>
          </a:p>
          <a:p>
            <a:r>
              <a:rPr lang="fr-CA" noProof="0" dirty="0"/>
              <a:t>Les principaux coûts non admissibles sont les taxes sur les ventes, les coûts de l'administration et des opérations de routine, les coûts non liés aux objectifs du projet, les coûts déjà couverts par d'autres sources de financement gouvernementales, les coûts d'infrastructure ou les coûts liés à la construction ou aux objectifs de construction. Les contributions en nature ne sont pas admissibles au remboursement; seuls les coûts en espèces peuvent être remboursés.</a:t>
            </a:r>
          </a:p>
        </p:txBody>
      </p:sp>
      <p:sp>
        <p:nvSpPr>
          <p:cNvPr id="4" name="Slide Number Placeholder 3"/>
          <p:cNvSpPr>
            <a:spLocks noGrp="1"/>
          </p:cNvSpPr>
          <p:nvPr>
            <p:ph type="sldNum" sz="quarter" idx="5"/>
          </p:nvPr>
        </p:nvSpPr>
        <p:spPr/>
        <p:txBody>
          <a:bodyPr/>
          <a:lstStyle/>
          <a:p>
            <a:fld id="{1DE0F32E-B546-A144-9328-58725194D52B}" type="slidenum">
              <a:rPr lang="en-US" smtClean="0"/>
              <a:t>15</a:t>
            </a:fld>
            <a:endParaRPr lang="en-US"/>
          </a:p>
        </p:txBody>
      </p:sp>
    </p:spTree>
    <p:extLst>
      <p:ext uri="{BB962C8B-B14F-4D97-AF65-F5344CB8AC3E}">
        <p14:creationId xmlns:p14="http://schemas.microsoft.com/office/powerpoint/2010/main" val="374638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Si vous recevez d'autres fonds gouvernementaux utilisés pour couvrir les coûts admissibles de ce projet, c'est-à-dire les coûts pour lesquels vous demanderez un financement, vous devrez en informer </a:t>
            </a:r>
            <a:r>
              <a:rPr lang="fr-CA" noProof="0" dirty="0" err="1"/>
              <a:t>NGen</a:t>
            </a:r>
            <a:r>
              <a:rPr lang="fr-CA" noProof="0" dirty="0"/>
              <a:t>. La limite de cumul pour le programme </a:t>
            </a:r>
            <a:r>
              <a:rPr lang="fr-CA" noProof="0" dirty="0" err="1"/>
              <a:t>NGen</a:t>
            </a:r>
            <a:r>
              <a:rPr lang="fr-CA" noProof="0" dirty="0"/>
              <a:t> est de 100 %, de sorte que vous ne pouvez utiliser les fonds gouvernementaux qu'à hauteur de 100 % pour le projet. Toutefois, si vous recevez des fonds d'autres programmes gouvernementaux et que ceux-ci ont une limite de cumul inférieure, par exemple 75 %, la limite de cumul inférieure s'appliquera. </a:t>
            </a:r>
          </a:p>
          <a:p>
            <a:endParaRPr lang="fr-CA" noProof="0" dirty="0"/>
          </a:p>
          <a:p>
            <a:r>
              <a:rPr lang="fr-CA" noProof="0" dirty="0"/>
              <a:t>Par exemple, si vous avez reçu un financement de la Subvention salariale d'urgence du Canada, vous devez tenir compte de tout financement potentiel de </a:t>
            </a:r>
            <a:r>
              <a:rPr lang="fr-CA" noProof="0" dirty="0" err="1"/>
              <a:t>NGen</a:t>
            </a:r>
            <a:r>
              <a:rPr lang="fr-CA" noProof="0" dirty="0"/>
              <a:t> lorsque vous présentez votre demande, car nous ne ferons pas le rapprochement de ces coûts pour vous. Il vous incombe de veiller à ce que les coûts de main-d'œuvre soient correctement déclarés sans que les fonds publics ne soient utilisés deux fois.</a:t>
            </a:r>
          </a:p>
        </p:txBody>
      </p:sp>
      <p:sp>
        <p:nvSpPr>
          <p:cNvPr id="4" name="Slide Number Placeholder 3"/>
          <p:cNvSpPr>
            <a:spLocks noGrp="1"/>
          </p:cNvSpPr>
          <p:nvPr>
            <p:ph type="sldNum" sz="quarter" idx="5"/>
          </p:nvPr>
        </p:nvSpPr>
        <p:spPr/>
        <p:txBody>
          <a:bodyPr/>
          <a:lstStyle/>
          <a:p>
            <a:fld id="{1DE0F32E-B546-A144-9328-58725194D52B}" type="slidenum">
              <a:rPr lang="en-US" smtClean="0"/>
              <a:t>16</a:t>
            </a:fld>
            <a:endParaRPr lang="en-US"/>
          </a:p>
        </p:txBody>
      </p:sp>
    </p:spTree>
    <p:extLst>
      <p:ext uri="{BB962C8B-B14F-4D97-AF65-F5344CB8AC3E}">
        <p14:creationId xmlns:p14="http://schemas.microsoft.com/office/powerpoint/2010/main" val="407442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 cahier financier est requis pour chaque partenaire individuel. Chaque partenaire devra soumettre son propre cahier de travail dans le cadre de la candidature.</a:t>
            </a:r>
          </a:p>
          <a:p>
            <a:endParaRPr lang="fr-CA" noProof="0" dirty="0"/>
          </a:p>
          <a:p>
            <a:r>
              <a:rPr lang="fr-CA" noProof="0" dirty="0"/>
              <a:t>Nous vous demandons de fournir suffisamment de détails sur les dépenses proposées, afin que nous puissions évaluer l’admissibilité des coûts et leur applicabilité au projet.  Ces cahiers financiers seront complétés à l'intérieur du portail de </a:t>
            </a:r>
            <a:r>
              <a:rPr lang="fr-CA" noProof="0" dirty="0" err="1"/>
              <a:t>NGen</a:t>
            </a:r>
            <a:r>
              <a:rPr lang="fr-CA" noProof="0" dirty="0"/>
              <a:t>, que nous allons passer en revue dans une minute.</a:t>
            </a:r>
          </a:p>
          <a:p>
            <a:endParaRPr lang="fr-CA" noProof="0" dirty="0"/>
          </a:p>
          <a:p>
            <a:r>
              <a:rPr lang="fr-CA" noProof="0" dirty="0"/>
              <a:t>Une fois les cahiers financiers soumis avant la date limite de réception, nous les examinerons et vous fournirons un retour d'information. Cela vous permet d'incorporer ces commentaires dans vos cahiers financiers pour l'évaluation. </a:t>
            </a:r>
          </a:p>
          <a:p>
            <a:endParaRPr lang="fr-CA" noProof="0" dirty="0"/>
          </a:p>
          <a:p>
            <a:r>
              <a:rPr lang="fr-CA" noProof="0" dirty="0"/>
              <a:t>Si vous réussissez l'évaluation, nous procéderons alors à un examen plus détaillé des cahiers financiers et de tous les éléments d’admissibilité, ce qui représentera le budget de votre projet et sera décrit dans votre accord-cadre de projet (ACP). </a:t>
            </a:r>
          </a:p>
        </p:txBody>
      </p:sp>
      <p:sp>
        <p:nvSpPr>
          <p:cNvPr id="4" name="Slide Number Placeholder 3"/>
          <p:cNvSpPr>
            <a:spLocks noGrp="1"/>
          </p:cNvSpPr>
          <p:nvPr>
            <p:ph type="sldNum" sz="quarter" idx="5"/>
          </p:nvPr>
        </p:nvSpPr>
        <p:spPr/>
        <p:txBody>
          <a:bodyPr/>
          <a:lstStyle/>
          <a:p>
            <a:fld id="{1DE0F32E-B546-A144-9328-58725194D52B}" type="slidenum">
              <a:rPr lang="en-US" smtClean="0"/>
              <a:t>17</a:t>
            </a:fld>
            <a:endParaRPr lang="en-US"/>
          </a:p>
        </p:txBody>
      </p:sp>
    </p:spTree>
    <p:extLst>
      <p:ext uri="{BB962C8B-B14F-4D97-AF65-F5344CB8AC3E}">
        <p14:creationId xmlns:p14="http://schemas.microsoft.com/office/powerpoint/2010/main" val="8564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Maintenant, voyez rapidement où vous allez vous rendre pour les saisir.  </a:t>
            </a:r>
          </a:p>
          <a:p>
            <a:endParaRPr lang="fr-CA" noProof="0" dirty="0"/>
          </a:p>
          <a:p>
            <a:r>
              <a:rPr lang="fr-CA" noProof="0" dirty="0"/>
              <a:t>Pour soumettre les documents financiers requis, une fois que le projet a été reçu à la sélection initiale, vous devez vous connecter à notre portail. Rendez-vous à l'URL que vous voyez ici et connectez-vous au portail.</a:t>
            </a:r>
          </a:p>
        </p:txBody>
      </p:sp>
      <p:sp>
        <p:nvSpPr>
          <p:cNvPr id="4" name="Slide Number Placeholder 3"/>
          <p:cNvSpPr>
            <a:spLocks noGrp="1"/>
          </p:cNvSpPr>
          <p:nvPr>
            <p:ph type="sldNum" sz="quarter" idx="5"/>
          </p:nvPr>
        </p:nvSpPr>
        <p:spPr/>
        <p:txBody>
          <a:bodyPr/>
          <a:lstStyle/>
          <a:p>
            <a:fld id="{1DE0F32E-B546-A144-9328-58725194D52B}" type="slidenum">
              <a:rPr lang="en-US" smtClean="0"/>
              <a:t>18</a:t>
            </a:fld>
            <a:endParaRPr lang="en-US"/>
          </a:p>
        </p:txBody>
      </p:sp>
    </p:spTree>
    <p:extLst>
      <p:ext uri="{BB962C8B-B14F-4D97-AF65-F5344CB8AC3E}">
        <p14:creationId xmlns:p14="http://schemas.microsoft.com/office/powerpoint/2010/main" val="233600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Une fois connecté, sélectionnez Projet dans le menu, puis choisissez votre projet dans la liste.</a:t>
            </a:r>
          </a:p>
        </p:txBody>
      </p:sp>
      <p:sp>
        <p:nvSpPr>
          <p:cNvPr id="4" name="Slide Number Placeholder 3"/>
          <p:cNvSpPr>
            <a:spLocks noGrp="1"/>
          </p:cNvSpPr>
          <p:nvPr>
            <p:ph type="sldNum" sz="quarter" idx="5"/>
          </p:nvPr>
        </p:nvSpPr>
        <p:spPr/>
        <p:txBody>
          <a:bodyPr/>
          <a:lstStyle/>
          <a:p>
            <a:fld id="{1DE0F32E-B546-A144-9328-58725194D52B}" type="slidenum">
              <a:rPr lang="en-US" smtClean="0"/>
              <a:t>19</a:t>
            </a:fld>
            <a:endParaRPr lang="en-US"/>
          </a:p>
        </p:txBody>
      </p:sp>
    </p:spTree>
    <p:extLst>
      <p:ext uri="{BB962C8B-B14F-4D97-AF65-F5344CB8AC3E}">
        <p14:creationId xmlns:p14="http://schemas.microsoft.com/office/powerpoint/2010/main" val="334892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objectifs principaux de cette présentation sont les suivants : </a:t>
            </a:r>
          </a:p>
          <a:p>
            <a:r>
              <a:rPr lang="fr-CA" noProof="0" dirty="0"/>
              <a:t>Vous aider à comprendre les règles de financement et à vous y retrouver </a:t>
            </a:r>
          </a:p>
          <a:p>
            <a:r>
              <a:rPr lang="fr-CA" noProof="0" dirty="0"/>
              <a:t>Faciliter l'obtention rapide d'un financement, en rendant le processus aussi fluide que possible  </a:t>
            </a:r>
          </a:p>
          <a:p>
            <a:r>
              <a:rPr lang="fr-CA" noProof="0" dirty="0"/>
              <a:t>Répondre d’entrée de jeu à toutes les questions </a:t>
            </a:r>
          </a:p>
          <a:p>
            <a:r>
              <a:rPr lang="fr-CA" noProof="0" dirty="0"/>
              <a:t>Préparer votre entreprise et </a:t>
            </a:r>
            <a:r>
              <a:rPr lang="fr-CA" noProof="0" dirty="0" err="1"/>
              <a:t>NGen</a:t>
            </a:r>
            <a:r>
              <a:rPr lang="fr-CA" noProof="0" dirty="0"/>
              <a:t> à tout audit ou ajustement futur par le gouvernement du Canada. </a:t>
            </a:r>
          </a:p>
          <a:p>
            <a:endParaRPr lang="fr-CA" noProof="0" dirty="0"/>
          </a:p>
          <a:p>
            <a:r>
              <a:rPr lang="fr-CA" noProof="0" dirty="0"/>
              <a:t>Il est important de souligner dès le départ qu’il ne s'agit pas d'un programme de subvention, mais d'un modèle de remboursement.  Le financement est accordé sur la base des coûts directs, justifiables et admissibles du projet. Vous disposerez d'un budget de projet défini dans l’accord-cadre de projet, ci-après ACP (en anglais, Master Project Agreement – MPA) et vos coûts devront s'inscrire dans le cadre de ces budgets définis ou d'une demande de modification approuvée et enregistrée.</a:t>
            </a:r>
          </a:p>
        </p:txBody>
      </p:sp>
      <p:sp>
        <p:nvSpPr>
          <p:cNvPr id="4" name="Slide Number Placeholder 3"/>
          <p:cNvSpPr>
            <a:spLocks noGrp="1"/>
          </p:cNvSpPr>
          <p:nvPr>
            <p:ph type="sldNum" sz="quarter" idx="5"/>
          </p:nvPr>
        </p:nvSpPr>
        <p:spPr/>
        <p:txBody>
          <a:bodyPr/>
          <a:lstStyle/>
          <a:p>
            <a:fld id="{1DE0F32E-B546-A144-9328-58725194D52B}" type="slidenum">
              <a:rPr lang="en-US" smtClean="0"/>
              <a:t>2</a:t>
            </a:fld>
            <a:endParaRPr lang="en-US"/>
          </a:p>
        </p:txBody>
      </p:sp>
    </p:spTree>
    <p:extLst>
      <p:ext uri="{BB962C8B-B14F-4D97-AF65-F5344CB8AC3E}">
        <p14:creationId xmlns:p14="http://schemas.microsoft.com/office/powerpoint/2010/main" val="2181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Vous ne pourrez pas accéder à cette section tant que vous n'aurez pas atteint le stade du développement détaillé de la demande (voir le chevron bleu ci-dessus).    Une fois que vous aurez sélectionné « </a:t>
            </a:r>
            <a:r>
              <a:rPr lang="fr-CA" noProof="0" dirty="0" err="1"/>
              <a:t>Financials</a:t>
            </a:r>
            <a:r>
              <a:rPr lang="fr-CA" noProof="0" dirty="0"/>
              <a:t> » (dans le menu ici), vous verrez sur la gauche, tout en haut, les cahiers financiers du projet. Cliquez sur le lien en surbrillance et la liste des catégories de coûts s'affichera. La première catégorie de données à saisir est « Autres financements », dans laquelle vous devez indiquer si vous recevez des fonds d'un autre programme (comme le FIS, le PARI, etc.).  Ensuite, vous continuez dans chaque section en enregistrant les coûts de votre projet.</a:t>
            </a:r>
          </a:p>
        </p:txBody>
      </p:sp>
      <p:sp>
        <p:nvSpPr>
          <p:cNvPr id="4" name="Slide Number Placeholder 3"/>
          <p:cNvSpPr>
            <a:spLocks noGrp="1"/>
          </p:cNvSpPr>
          <p:nvPr>
            <p:ph type="sldNum" sz="quarter" idx="5"/>
          </p:nvPr>
        </p:nvSpPr>
        <p:spPr/>
        <p:txBody>
          <a:bodyPr/>
          <a:lstStyle/>
          <a:p>
            <a:fld id="{1DE0F32E-B546-A144-9328-58725194D52B}" type="slidenum">
              <a:rPr lang="en-US" smtClean="0"/>
              <a:t>20</a:t>
            </a:fld>
            <a:endParaRPr lang="en-US"/>
          </a:p>
        </p:txBody>
      </p:sp>
    </p:spTree>
    <p:extLst>
      <p:ext uri="{BB962C8B-B14F-4D97-AF65-F5344CB8AC3E}">
        <p14:creationId xmlns:p14="http://schemas.microsoft.com/office/powerpoint/2010/main" val="200575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Pour saisir des données dans une catégorie de coûts, sélectionnez « nouveau » (New) à droite de chaque barre (vous aurez la possibilité de revenir en arrière et de modifier ultérieurement).  Une boîte de dialogue telle que celle présentée ci-dessus (pour la main-d'œuvre) s'affiche et demande les informations pertinentes, accompagnées de conseils à l'écran similaires à ceux que vous verrez dans cette présentation.  Chaque catégorie de coûts peut comporter plusieurs entrées (plusieurs classes/rôles de main-d'œuvre, plusieurs équipements, plusieurs types de matériaux), il suffit donc de continuer à appuyer sur « Enregistrer et </a:t>
            </a:r>
            <a:br>
              <a:rPr lang="fr-CA" noProof="0" dirty="0"/>
            </a:br>
            <a:r>
              <a:rPr lang="fr-CA" noProof="0" dirty="0"/>
              <a:t>nouveau » (Save, and New) ou, si vous avez terminé, d'appuyer sur « Enregistrer » (Save) pour revenir en arrière.  Ne vous inquiétez pas, jusqu'à ce que vous ayez terminé l'évaluation et soumis le projet à l'approbation finale, vous pouvez toujours revenir en arrière et apporter des modifications.  Si vous naviguez quelque part et que vous voulez revenir en arrière, le bouton « retour » (Back) fonctionne toujours, ou vous pouvez prendre un raccourci en cliquant sur le texte orange pour passer à une autre vue. </a:t>
            </a:r>
          </a:p>
        </p:txBody>
      </p:sp>
      <p:sp>
        <p:nvSpPr>
          <p:cNvPr id="4" name="Slide Number Placeholder 3"/>
          <p:cNvSpPr>
            <a:spLocks noGrp="1"/>
          </p:cNvSpPr>
          <p:nvPr>
            <p:ph type="sldNum" sz="quarter" idx="5"/>
          </p:nvPr>
        </p:nvSpPr>
        <p:spPr/>
        <p:txBody>
          <a:bodyPr/>
          <a:lstStyle/>
          <a:p>
            <a:fld id="{1DE0F32E-B546-A144-9328-58725194D52B}" type="slidenum">
              <a:rPr lang="en-US" smtClean="0"/>
              <a:t>21</a:t>
            </a:fld>
            <a:endParaRPr lang="en-US"/>
          </a:p>
        </p:txBody>
      </p:sp>
    </p:spTree>
    <p:extLst>
      <p:ext uri="{BB962C8B-B14F-4D97-AF65-F5344CB8AC3E}">
        <p14:creationId xmlns:p14="http://schemas.microsoft.com/office/powerpoint/2010/main" val="481501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Lorsque tous vos coûts ont été saisis, y compris le montant du financement demandé à </a:t>
            </a:r>
            <a:r>
              <a:rPr lang="fr-CA" noProof="0" dirty="0" err="1"/>
              <a:t>Ngen</a:t>
            </a:r>
            <a:r>
              <a:rPr lang="fr-CA" noProof="0" dirty="0"/>
              <a:t>, vous pouvez cliquer sur le bouton « Révision demandée » (</a:t>
            </a:r>
            <a:r>
              <a:rPr lang="fr-CA" noProof="0" dirty="0" err="1"/>
              <a:t>Review</a:t>
            </a:r>
            <a:r>
              <a:rPr lang="fr-CA" noProof="0" dirty="0"/>
              <a:t> </a:t>
            </a:r>
            <a:r>
              <a:rPr lang="fr-CA" noProof="0" dirty="0" err="1"/>
              <a:t>Requested</a:t>
            </a:r>
            <a:r>
              <a:rPr lang="fr-CA" noProof="0" dirty="0"/>
              <a:t>) pour informer le directeur financier que vos données financières sont prêtes à être révisées.  L'équipe de financement de projet examinera les détails de votre cahier financier et vous fera savoir si les informations fournies occasionnent des problèmes d’admissibilité, ou si des précisions supplémentaires sont nécessaires.</a:t>
            </a:r>
          </a:p>
        </p:txBody>
      </p:sp>
      <p:sp>
        <p:nvSpPr>
          <p:cNvPr id="4" name="Slide Number Placeholder 3"/>
          <p:cNvSpPr>
            <a:spLocks noGrp="1"/>
          </p:cNvSpPr>
          <p:nvPr>
            <p:ph type="sldNum" sz="quarter" idx="5"/>
          </p:nvPr>
        </p:nvSpPr>
        <p:spPr/>
        <p:txBody>
          <a:bodyPr/>
          <a:lstStyle/>
          <a:p>
            <a:fld id="{1DE0F32E-B546-A144-9328-58725194D52B}" type="slidenum">
              <a:rPr lang="en-US" smtClean="0"/>
              <a:t>22</a:t>
            </a:fld>
            <a:endParaRPr lang="en-US"/>
          </a:p>
        </p:txBody>
      </p:sp>
    </p:spTree>
    <p:extLst>
      <p:ext uri="{BB962C8B-B14F-4D97-AF65-F5344CB8AC3E}">
        <p14:creationId xmlns:p14="http://schemas.microsoft.com/office/powerpoint/2010/main" val="157336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Ceci conclut la présentation sur le matériel financier. Une fois encore, le plus grand conseil que je puisse vous donner est de lire le guide financier attentivement et de vous assurer que votre équipe comprend bien quels sont les coûts admissibles et non admissibles. Je vous remercie du temps que vous m'avez accordé.</a:t>
            </a:r>
          </a:p>
        </p:txBody>
      </p:sp>
      <p:sp>
        <p:nvSpPr>
          <p:cNvPr id="4" name="Slide Number Placeholder 3"/>
          <p:cNvSpPr>
            <a:spLocks noGrp="1"/>
          </p:cNvSpPr>
          <p:nvPr>
            <p:ph type="sldNum" sz="quarter" idx="5"/>
          </p:nvPr>
        </p:nvSpPr>
        <p:spPr/>
        <p:txBody>
          <a:bodyPr/>
          <a:lstStyle/>
          <a:p>
            <a:fld id="{1DE0F32E-B546-A144-9328-58725194D52B}" type="slidenum">
              <a:rPr lang="en-US" smtClean="0"/>
              <a:t>23</a:t>
            </a:fld>
            <a:endParaRPr lang="en-US"/>
          </a:p>
        </p:txBody>
      </p:sp>
    </p:spTree>
    <p:extLst>
      <p:ext uri="{BB962C8B-B14F-4D97-AF65-F5344CB8AC3E}">
        <p14:creationId xmlns:p14="http://schemas.microsoft.com/office/powerpoint/2010/main" val="360612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Parlons un peu du processus de planification financière du projet.</a:t>
            </a:r>
          </a:p>
        </p:txBody>
      </p:sp>
      <p:sp>
        <p:nvSpPr>
          <p:cNvPr id="4" name="Slide Number Placeholder 3"/>
          <p:cNvSpPr>
            <a:spLocks noGrp="1"/>
          </p:cNvSpPr>
          <p:nvPr>
            <p:ph type="sldNum" sz="quarter" idx="5"/>
          </p:nvPr>
        </p:nvSpPr>
        <p:spPr/>
        <p:txBody>
          <a:bodyPr/>
          <a:lstStyle/>
          <a:p>
            <a:fld id="{1DE0F32E-B546-A144-9328-58725194D52B}" type="slidenum">
              <a:rPr lang="en-US" smtClean="0"/>
              <a:t>3</a:t>
            </a:fld>
            <a:endParaRPr lang="en-US"/>
          </a:p>
        </p:txBody>
      </p:sp>
    </p:spTree>
    <p:extLst>
      <p:ext uri="{BB962C8B-B14F-4D97-AF65-F5344CB8AC3E}">
        <p14:creationId xmlns:p14="http://schemas.microsoft.com/office/powerpoint/2010/main" val="78567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Il est essentiel de BIEN lire et BIEN comprendre les guides, ce qui est admissible et ce qui ne l'est pas. Cela vous aidera à éviter une situation embarrassante avec vos dirigeants, parce qu'ils peuvent avoir des attentes différentes sur ce qu'ils peuvent se faire rembourser et ce que nous sommes en mesure d’accepter. Par exemple, lorsque vous utilisez normalement un « taux de frais généraux d'ingénierie entièrement chargé » (FBEOR), nous ne pouvons accepter que la main-d'œuvre directe et les avantages statutaires.  La différence est très significative. Il faut comprendre qu'il s'agit d'une initiative canadienne de collaboration.  Les projets qui souhaitent embaucher de la main-d'œuvre à l'étranger pour réduire les coûts seront obligés de prouver que cette fonction ou cet effort ne peut être fourni par des ressources situées à l'intérieur de nos frontières.  Si la ressource n'existe pas au Canada, il existe un moyen d'obtenir une exception et j'en parlerai dans la prochaine diapositive.  Comme vous pouvez le constater, nous avons fixé plusieurs limites concernant le pourcentage du projet qui peut être sous-traité ou dépensé en capital (par exemple).  Toutes les « limites » figurent dans le guide (et seront exposées plus loin dans la présentation).</a:t>
            </a:r>
          </a:p>
        </p:txBody>
      </p:sp>
      <p:sp>
        <p:nvSpPr>
          <p:cNvPr id="4" name="Slide Number Placeholder 3"/>
          <p:cNvSpPr>
            <a:spLocks noGrp="1"/>
          </p:cNvSpPr>
          <p:nvPr>
            <p:ph type="sldNum" sz="quarter" idx="5"/>
          </p:nvPr>
        </p:nvSpPr>
        <p:spPr/>
        <p:txBody>
          <a:bodyPr/>
          <a:lstStyle/>
          <a:p>
            <a:fld id="{1DE0F32E-B546-A144-9328-58725194D52B}" type="slidenum">
              <a:rPr lang="en-US" smtClean="0"/>
              <a:t>4</a:t>
            </a:fld>
            <a:endParaRPr lang="en-US"/>
          </a:p>
        </p:txBody>
      </p:sp>
    </p:spTree>
    <p:extLst>
      <p:ext uri="{BB962C8B-B14F-4D97-AF65-F5344CB8AC3E}">
        <p14:creationId xmlns:p14="http://schemas.microsoft.com/office/powerpoint/2010/main" val="70531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limitations sur les coûts étrangers s'appliquent aux coûts de main-d'œuvre et de sous-traitance. Comme vous pouvez le comprendre, l'un des objectifs du programme est de stimuler l'économie canadienne en utilisant les talents canadiens et en développant la propriété intellectuelle au Canada.  Les activités liées à la main-d'œuvre qui se déroulent à l'étranger ne répondent pas vraiment à cet objectif.  Cela dit, il arrive qu'une compétence ou une ressource n'existe tout simplement pas au Canada.  Dans de tels cas, nous pouvons demander l'autorisation de faire appel à des sous-traitants étrangers.  Par conséquent, si vous achetez une immobilisation d'origine étrangère, veillez à inclure les frais d'installation dans le coût de l'équipement.  En finance, cela fait partie de la mise en service de l'actif.</a:t>
            </a:r>
          </a:p>
          <a:p>
            <a:r>
              <a:rPr lang="fr-CA" noProof="0" dirty="0"/>
              <a:t>Lorsque nous demandons à utiliser des sous-traitants étrangers, nous devons prouver, et conserver la preuve, que vous ne pouvez pas trouver cette expertise au Canada.  Cet exercice de diligence raisonnable est effectué par les partenaires, qui doivent en fournir la preuve.  Ces preuves peuvent inclure des exercices de recrutement ratés, des sollicitations, des offres refusées et même des résultats de recherche sur Internet.  Le chef de projet doit soumettre le formulaire de justification des coûts à l'étranger avec les preuves de diligence raisonnable au nom du consortium à </a:t>
            </a:r>
            <a:r>
              <a:rPr lang="fr-CA" noProof="0" dirty="0" err="1"/>
              <a:t>NGen</a:t>
            </a:r>
            <a:r>
              <a:rPr lang="fr-CA" noProof="0" dirty="0"/>
              <a:t> aux fins d’examen.</a:t>
            </a:r>
          </a:p>
          <a:p>
            <a:endParaRPr lang="en-US" dirty="0"/>
          </a:p>
        </p:txBody>
      </p:sp>
      <p:sp>
        <p:nvSpPr>
          <p:cNvPr id="4" name="Slide Number Placeholder 3"/>
          <p:cNvSpPr>
            <a:spLocks noGrp="1"/>
          </p:cNvSpPr>
          <p:nvPr>
            <p:ph type="sldNum" sz="quarter" idx="5"/>
          </p:nvPr>
        </p:nvSpPr>
        <p:spPr/>
        <p:txBody>
          <a:bodyPr/>
          <a:lstStyle/>
          <a:p>
            <a:fld id="{1DE0F32E-B546-A144-9328-58725194D52B}" type="slidenum">
              <a:rPr lang="en-US" smtClean="0"/>
              <a:t>5</a:t>
            </a:fld>
            <a:endParaRPr lang="en-US"/>
          </a:p>
        </p:txBody>
      </p:sp>
    </p:spTree>
    <p:extLst>
      <p:ext uri="{BB962C8B-B14F-4D97-AF65-F5344CB8AC3E}">
        <p14:creationId xmlns:p14="http://schemas.microsoft.com/office/powerpoint/2010/main" val="422279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Comme je l'ai mentionné, une fois que vous avez compris ce qui est admissible et ce qui ne l'est pas, et que vous l'avez clairement communiqué à vos cadres supérieurs, vous pouvez élaborer correctement le plan de financement de votre projet.  Vous travaillerez avec vos ingénieurs et vos cadres supérieurs pour établir le budget.  Nos cahiers financiers et nos prévisions sont intégrés à notre portail, mais vous voudrez bien conserver vos propres données pour établir le budget.  Identifiez dans votre budget les éléments qui sont remboursables par nous et inscrivez-les dans le cahier financier (FWB) sur le portail. Ensuite, mettez des mots autour des chiffres.  Le fait de lier un équipement ou une personne à un lot de travail spécifique ou d'expliquer le lien entre la dépense et votre plan de projet aidera les évaluateurs à donner un sens à votre budget.  N'oubliez pas qu'il s'agit d'un budget et, qui plus est, d'un travail de développement.  Vous ne savez pas ce que vous ne savez pas et, au fur et à mesure que vous avancez dans votre projet, vous modifierez certainement l'orientation du projet. Il faut s’y attendre, et il existe des mécanismes (appelés demande de modification de projet ou PCR) qui permettent de déplacer des fonds dans nos limites et dans le cadre de votre plafond budgétaire.  L'approbation des demandes de remboursement des réclamations se fait beaucoup plus facilement lorsque notre équipe chargée des demandes de remboursement peut suivre votre demande jusqu'à un poste budgétaire.  Le projet est censé être collaboratif, et l'une des preuves que nous attendons pour soutenir la nature collaborative est une répartition des coûts entre les partenaires. Nous exigeons la répartition du financement pour nous assurer que tous les partenaires ont leur mot à dire, car nous savons qu'un objectif commun avec des partenaires qui ont un intérêt financier permet de créer des synergies qu'une entreprise ne peut obtenir seule et d'offrir des possibilités de croissance à une base plus large.</a:t>
            </a:r>
          </a:p>
        </p:txBody>
      </p:sp>
      <p:sp>
        <p:nvSpPr>
          <p:cNvPr id="4" name="Slide Number Placeholder 3"/>
          <p:cNvSpPr>
            <a:spLocks noGrp="1"/>
          </p:cNvSpPr>
          <p:nvPr>
            <p:ph type="sldNum" sz="quarter" idx="5"/>
          </p:nvPr>
        </p:nvSpPr>
        <p:spPr/>
        <p:txBody>
          <a:bodyPr/>
          <a:lstStyle/>
          <a:p>
            <a:fld id="{1DE0F32E-B546-A144-9328-58725194D52B}" type="slidenum">
              <a:rPr lang="en-US" smtClean="0"/>
              <a:t>6</a:t>
            </a:fld>
            <a:endParaRPr lang="en-US"/>
          </a:p>
        </p:txBody>
      </p:sp>
    </p:spTree>
    <p:extLst>
      <p:ext uri="{BB962C8B-B14F-4D97-AF65-F5344CB8AC3E}">
        <p14:creationId xmlns:p14="http://schemas.microsoft.com/office/powerpoint/2010/main" val="364262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Nous allons maintenant parler des dépenses qui peuvent être déduites. Veuillez noter qu'il s'agit d'un résumé général, veuillez-vous référer à votre personne ressource pour les questions financières ou au guide pour connaître les conditions spécifiques d’admissibilité.</a:t>
            </a:r>
          </a:p>
        </p:txBody>
      </p:sp>
      <p:sp>
        <p:nvSpPr>
          <p:cNvPr id="4" name="Slide Number Placeholder 3"/>
          <p:cNvSpPr>
            <a:spLocks noGrp="1"/>
          </p:cNvSpPr>
          <p:nvPr>
            <p:ph type="sldNum" sz="quarter" idx="5"/>
          </p:nvPr>
        </p:nvSpPr>
        <p:spPr/>
        <p:txBody>
          <a:bodyPr/>
          <a:lstStyle/>
          <a:p>
            <a:fld id="{1DE0F32E-B546-A144-9328-58725194D52B}" type="slidenum">
              <a:rPr lang="en-US" smtClean="0"/>
              <a:t>7</a:t>
            </a:fld>
            <a:endParaRPr lang="en-US"/>
          </a:p>
        </p:txBody>
      </p:sp>
    </p:spTree>
    <p:extLst>
      <p:ext uri="{BB962C8B-B14F-4D97-AF65-F5344CB8AC3E}">
        <p14:creationId xmlns:p14="http://schemas.microsoft.com/office/powerpoint/2010/main" val="175710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type de coûts admissibles au financement de </a:t>
            </a:r>
            <a:r>
              <a:rPr lang="fr-CA" noProof="0" dirty="0" err="1"/>
              <a:t>NGen</a:t>
            </a:r>
            <a:r>
              <a:rPr lang="fr-CA" noProof="0" dirty="0"/>
              <a:t> est défini par les règles de financement d’ISDE, il ne s'agit donc pas seulement de nos règles. Ce programme financera 35 % des dépenses admissibles et aucun participant au projet ne peut recevoir plus de 70 % du financement du projet.</a:t>
            </a:r>
          </a:p>
          <a:p>
            <a:endParaRPr lang="fr-CA" noProof="0" dirty="0"/>
          </a:p>
          <a:p>
            <a:r>
              <a:rPr lang="fr-CA" noProof="0" dirty="0"/>
              <a:t>Fondamentalement, si vous êtes une société constituée au Canada, qu'elle soit « à but lucratif » ou « sans but lucratif » financée par l'industrie, et que vous êtes membre de </a:t>
            </a:r>
            <a:r>
              <a:rPr lang="fr-CA" noProof="0" dirty="0" err="1"/>
              <a:t>NGen</a:t>
            </a:r>
            <a:r>
              <a:rPr lang="fr-CA" noProof="0" dirty="0"/>
              <a:t>, vous êtes admissible. </a:t>
            </a:r>
          </a:p>
          <a:p>
            <a:endParaRPr lang="fr-CA" noProof="0" dirty="0"/>
          </a:p>
          <a:p>
            <a:r>
              <a:rPr lang="fr-CA" noProof="0" dirty="0"/>
              <a:t>En règle générale, les dépenses doivent être nouvelles pour l'entreprise ou « supplémentaires », raisonnables et directement liées aux activités admissibles du projet.  Tenez bien compte du terme « supplémentaire », car il apparaîtra à plusieurs reprises au cours de cette discussion.  Cela signifie généralement que le coût ne fait pas partie de vos activités normales.  Sans le projet, vous n'auriez pas engagé ce coût, à ce moment et dans cette ampleur.  </a:t>
            </a:r>
          </a:p>
          <a:p>
            <a:endParaRPr lang="fr-CA" noProof="0" dirty="0"/>
          </a:p>
          <a:p>
            <a:r>
              <a:rPr lang="fr-CA" noProof="0" dirty="0"/>
              <a:t>Les coûts en nature ne sont pas remboursables et les frais généraux ne sont pas autorisés. Les demandes de remboursement doivent être effectuées sur la base d'une comptabilité de caisse, ce qui signifie que seules les dépenses que vous avez encourues et effectivement payées peuvent être déclarées au cours de la période du projet. Les dépenses doivent être présentées nettes de toute taxe de vente.</a:t>
            </a:r>
          </a:p>
        </p:txBody>
      </p:sp>
      <p:sp>
        <p:nvSpPr>
          <p:cNvPr id="4" name="Slide Number Placeholder 3"/>
          <p:cNvSpPr>
            <a:spLocks noGrp="1"/>
          </p:cNvSpPr>
          <p:nvPr>
            <p:ph type="sldNum" sz="quarter" idx="5"/>
          </p:nvPr>
        </p:nvSpPr>
        <p:spPr/>
        <p:txBody>
          <a:bodyPr/>
          <a:lstStyle/>
          <a:p>
            <a:fld id="{1DE0F32E-B546-A144-9328-58725194D52B}" type="slidenum">
              <a:rPr lang="en-US" smtClean="0"/>
              <a:t>8</a:t>
            </a:fld>
            <a:endParaRPr lang="en-US"/>
          </a:p>
        </p:txBody>
      </p:sp>
    </p:spTree>
    <p:extLst>
      <p:ext uri="{BB962C8B-B14F-4D97-AF65-F5344CB8AC3E}">
        <p14:creationId xmlns:p14="http://schemas.microsoft.com/office/powerpoint/2010/main" val="315631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coûts salariaux déclarés doivent refléter la main-d'œuvre que vous avez engagée; les taux horaires que vous déclarez doivent donc être liés aux registres de paie. Les feuilles de temps et les registres de paie devront justifier les heures déclarées pour le projet </a:t>
            </a:r>
            <a:r>
              <a:rPr lang="fr-CA" noProof="0" dirty="0" err="1"/>
              <a:t>NGen</a:t>
            </a:r>
            <a:r>
              <a:rPr lang="fr-CA" noProof="0" dirty="0"/>
              <a:t> et préciser les activités contribuant au projet. Le coût de la main-d'œuvre doit être raisonnable par rapport à l'activité exercée.  Vous ne pouvez pas réclamer un taux de main-d'œuvre de 200,00 $ par heure pour effectuer une tâche dont le taux de marché est de 50,00 $ par heure.</a:t>
            </a:r>
          </a:p>
          <a:p>
            <a:endParaRPr lang="fr-CA" noProof="0" dirty="0"/>
          </a:p>
          <a:p>
            <a:r>
              <a:rPr lang="fr-CA" noProof="0" dirty="0"/>
              <a:t>Ne demandez que les prestations non discrétionnaires. Le RPC, l'AE et l'ISE sont admissibles et doivent être calculés au prorata des heures travaillées sur le projet. Aucune prestation discrétionnaire ou pension ne peut être réclamée. </a:t>
            </a:r>
          </a:p>
          <a:p>
            <a:endParaRPr lang="fr-CA" noProof="0" dirty="0"/>
          </a:p>
          <a:p>
            <a:r>
              <a:rPr lang="fr-CA" noProof="0" dirty="0"/>
              <a:t>Les frais d'administration courante ne sont pas admissibles, mais l'administration des activités du projet est autorisée si vous pouvez fournir un soutien raisonnable sous la forme de feuilles de temps.</a:t>
            </a:r>
          </a:p>
          <a:p>
            <a:endParaRPr lang="fr-CA" noProof="0" dirty="0"/>
          </a:p>
          <a:p>
            <a:r>
              <a:rPr lang="fr-CA" noProof="0" dirty="0"/>
              <a:t>Les coûts de main-d'œuvre et de sous-traitance doivent être encourus au Canada et si cela n'est pas possible (c'est-à-dire s'ils n'existent pas au Canada), il est possible d'obtenir une exception, mais il s'agit d'un processus onéreux et rigoureux. </a:t>
            </a:r>
          </a:p>
        </p:txBody>
      </p:sp>
      <p:sp>
        <p:nvSpPr>
          <p:cNvPr id="4" name="Slide Number Placeholder 3"/>
          <p:cNvSpPr>
            <a:spLocks noGrp="1"/>
          </p:cNvSpPr>
          <p:nvPr>
            <p:ph type="sldNum" sz="quarter" idx="5"/>
          </p:nvPr>
        </p:nvSpPr>
        <p:spPr/>
        <p:txBody>
          <a:bodyPr/>
          <a:lstStyle/>
          <a:p>
            <a:fld id="{1DE0F32E-B546-A144-9328-58725194D52B}" type="slidenum">
              <a:rPr lang="en-US" smtClean="0"/>
              <a:t>9</a:t>
            </a:fld>
            <a:endParaRPr lang="en-US"/>
          </a:p>
        </p:txBody>
      </p:sp>
    </p:spTree>
    <p:extLst>
      <p:ext uri="{BB962C8B-B14F-4D97-AF65-F5344CB8AC3E}">
        <p14:creationId xmlns:p14="http://schemas.microsoft.com/office/powerpoint/2010/main" val="1231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42971" y="132397"/>
            <a:ext cx="7863205" cy="815975"/>
          </a:xfrm>
          <a:prstGeom prst="rect">
            <a:avLst/>
          </a:prstGeom>
        </p:spPr>
        <p:txBody>
          <a:bodyPr wrap="square" lIns="0" tIns="0" rIns="0" bIns="0">
            <a:spAutoFit/>
          </a:bodyPr>
          <a:lstStyle>
            <a:lvl1pPr>
              <a:defRPr sz="3000" b="0"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0"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p:txBody>
          <a:bodyPr lIns="0" tIns="0" rIns="0" bIns="0"/>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p:txBody>
          <a:bodyPr lIns="0" tIns="0" rIns="0" bIns="0"/>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7" name="Holder 7"/>
          <p:cNvSpPr>
            <a:spLocks noGrp="1"/>
          </p:cNvSpPr>
          <p:nvPr>
            <p:ph type="sldNum" sz="quarter" idx="7"/>
          </p:nvPr>
        </p:nvSpPr>
        <p:spPr/>
        <p:txBody>
          <a:bodyPr lIns="0" tIns="0" rIns="0" bIns="0"/>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11326" y="6172580"/>
            <a:ext cx="10871200" cy="0"/>
          </a:xfrm>
          <a:custGeom>
            <a:avLst/>
            <a:gdLst/>
            <a:ahLst/>
            <a:cxnLst/>
            <a:rect l="l" t="t" r="r" b="b"/>
            <a:pathLst>
              <a:path w="10871200">
                <a:moveTo>
                  <a:pt x="0" y="0"/>
                </a:moveTo>
                <a:lnTo>
                  <a:pt x="10871200" y="0"/>
                </a:lnTo>
              </a:path>
            </a:pathLst>
          </a:custGeom>
          <a:ln w="9525">
            <a:solidFill>
              <a:srgbClr val="AAAAAA"/>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694522" y="6308041"/>
            <a:ext cx="2040843" cy="265998"/>
          </a:xfrm>
          <a:prstGeom prst="rect">
            <a:avLst/>
          </a:prstGeom>
        </p:spPr>
      </p:pic>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5" name="Holder 5"/>
          <p:cNvSpPr>
            <a:spLocks noGrp="1"/>
          </p:cNvSpPr>
          <p:nvPr>
            <p:ph type="sldNum" sz="quarter" idx="7"/>
          </p:nvPr>
        </p:nvSpPr>
        <p:spPr/>
        <p:txBody>
          <a:bodyPr lIns="0" tIns="0" rIns="0" bIns="0"/>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11326" y="6172580"/>
            <a:ext cx="10871200" cy="0"/>
          </a:xfrm>
          <a:custGeom>
            <a:avLst/>
            <a:gdLst/>
            <a:ahLst/>
            <a:cxnLst/>
            <a:rect l="l" t="t" r="r" b="b"/>
            <a:pathLst>
              <a:path w="10871200">
                <a:moveTo>
                  <a:pt x="0" y="0"/>
                </a:moveTo>
                <a:lnTo>
                  <a:pt x="10871200" y="0"/>
                </a:lnTo>
              </a:path>
            </a:pathLst>
          </a:custGeom>
          <a:ln w="9525">
            <a:solidFill>
              <a:srgbClr val="AAAAAA"/>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694522" y="6308041"/>
            <a:ext cx="2040843" cy="265998"/>
          </a:xfrm>
          <a:prstGeom prst="rect">
            <a:avLst/>
          </a:prstGeom>
        </p:spPr>
      </p:pic>
      <p:pic>
        <p:nvPicPr>
          <p:cNvPr id="18" name="bg object 18"/>
          <p:cNvPicPr/>
          <p:nvPr/>
        </p:nvPicPr>
        <p:blipFill>
          <a:blip r:embed="rId3" cstate="print"/>
          <a:stretch>
            <a:fillRect/>
          </a:stretch>
        </p:blipFill>
        <p:spPr>
          <a:xfrm>
            <a:off x="468630" y="6244590"/>
            <a:ext cx="2980181" cy="48844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4" name="Holder 4"/>
          <p:cNvSpPr>
            <a:spLocks noGrp="1"/>
          </p:cNvSpPr>
          <p:nvPr>
            <p:ph type="sldNum" sz="quarter" idx="7"/>
          </p:nvPr>
        </p:nvSpPr>
        <p:spPr/>
        <p:txBody>
          <a:bodyPr lIns="0" tIns="0" rIns="0" bIns="0"/>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11326" y="6172580"/>
            <a:ext cx="10871200" cy="0"/>
          </a:xfrm>
          <a:custGeom>
            <a:avLst/>
            <a:gdLst/>
            <a:ahLst/>
            <a:cxnLst/>
            <a:rect l="l" t="t" r="r" b="b"/>
            <a:pathLst>
              <a:path w="10871200">
                <a:moveTo>
                  <a:pt x="0" y="0"/>
                </a:moveTo>
                <a:lnTo>
                  <a:pt x="10871200" y="0"/>
                </a:lnTo>
              </a:path>
            </a:pathLst>
          </a:custGeom>
          <a:ln w="9525">
            <a:solidFill>
              <a:srgbClr val="AAAAAA"/>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694522" y="6308041"/>
            <a:ext cx="2040843" cy="265998"/>
          </a:xfrm>
          <a:prstGeom prst="rect">
            <a:avLst/>
          </a:prstGeom>
        </p:spPr>
      </p:pic>
      <p:sp>
        <p:nvSpPr>
          <p:cNvPr id="18" name="bg object 18"/>
          <p:cNvSpPr/>
          <p:nvPr/>
        </p:nvSpPr>
        <p:spPr>
          <a:xfrm>
            <a:off x="0" y="0"/>
            <a:ext cx="12192000" cy="990600"/>
          </a:xfrm>
          <a:custGeom>
            <a:avLst/>
            <a:gdLst/>
            <a:ahLst/>
            <a:cxnLst/>
            <a:rect l="l" t="t" r="r" b="b"/>
            <a:pathLst>
              <a:path w="12192000" h="990600">
                <a:moveTo>
                  <a:pt x="12192000" y="0"/>
                </a:moveTo>
                <a:lnTo>
                  <a:pt x="0" y="0"/>
                </a:lnTo>
                <a:lnTo>
                  <a:pt x="0" y="990600"/>
                </a:lnTo>
                <a:lnTo>
                  <a:pt x="12192000" y="990600"/>
                </a:lnTo>
                <a:lnTo>
                  <a:pt x="12192000" y="0"/>
                </a:lnTo>
                <a:close/>
              </a:path>
            </a:pathLst>
          </a:custGeom>
          <a:solidFill>
            <a:srgbClr val="FF4D00"/>
          </a:solidFill>
        </p:spPr>
        <p:txBody>
          <a:bodyPr wrap="square" lIns="0" tIns="0" rIns="0" bIns="0" rtlCol="0"/>
          <a:lstStyle/>
          <a:p>
            <a:endParaRPr/>
          </a:p>
        </p:txBody>
      </p:sp>
      <p:sp>
        <p:nvSpPr>
          <p:cNvPr id="2" name="Holder 2"/>
          <p:cNvSpPr>
            <a:spLocks noGrp="1"/>
          </p:cNvSpPr>
          <p:nvPr>
            <p:ph type="title"/>
          </p:nvPr>
        </p:nvSpPr>
        <p:spPr>
          <a:xfrm>
            <a:off x="742971" y="287248"/>
            <a:ext cx="10863580" cy="482600"/>
          </a:xfrm>
          <a:prstGeom prst="rect">
            <a:avLst/>
          </a:prstGeom>
        </p:spPr>
        <p:txBody>
          <a:bodyPr wrap="square" lIns="0" tIns="0" rIns="0" bIns="0">
            <a:spAutoFit/>
          </a:bodyPr>
          <a:lstStyle>
            <a:lvl1pPr>
              <a:defRPr sz="3000" b="0" i="0">
                <a:solidFill>
                  <a:schemeClr val="bg1"/>
                </a:solidFill>
                <a:latin typeface="Arial"/>
                <a:cs typeface="Arial"/>
              </a:defRPr>
            </a:lvl1pPr>
          </a:lstStyle>
          <a:p>
            <a:endParaRPr/>
          </a:p>
        </p:txBody>
      </p:sp>
      <p:sp>
        <p:nvSpPr>
          <p:cNvPr id="3" name="Holder 3"/>
          <p:cNvSpPr>
            <a:spLocks noGrp="1"/>
          </p:cNvSpPr>
          <p:nvPr>
            <p:ph type="body" idx="1"/>
          </p:nvPr>
        </p:nvSpPr>
        <p:spPr>
          <a:xfrm>
            <a:off x="596898" y="1330946"/>
            <a:ext cx="7221220" cy="4026535"/>
          </a:xfrm>
          <a:prstGeom prst="rect">
            <a:avLst/>
          </a:prstGeom>
        </p:spPr>
        <p:txBody>
          <a:bodyPr wrap="square" lIns="0" tIns="0" rIns="0" bIns="0">
            <a:spAutoFit/>
          </a:bodyPr>
          <a:lstStyle>
            <a:lvl1pPr>
              <a:defRPr sz="2100" b="0" i="0" u="sng">
                <a:solidFill>
                  <a:schemeClr val="hlink"/>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a:xfrm>
            <a:off x="11302748" y="6357306"/>
            <a:ext cx="243204" cy="177800"/>
          </a:xfrm>
          <a:prstGeom prst="rect">
            <a:avLst/>
          </a:prstGeom>
        </p:spPr>
        <p:txBody>
          <a:bodyPr wrap="square" lIns="0" tIns="0" rIns="0" bIns="0">
            <a:spAutoFit/>
          </a:bodyPr>
          <a:lstStyle>
            <a:lvl1pPr>
              <a:defRPr sz="1200" b="0" i="0">
                <a:solidFill>
                  <a:srgbClr val="FF3300"/>
                </a:solidFill>
                <a:latin typeface="Calibri"/>
                <a:cs typeface="Calibri"/>
              </a:defRPr>
            </a:lvl1pPr>
          </a:lstStyle>
          <a:p>
            <a:pPr marL="3810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njc-cnm.gc.ca/directive/d10/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ngen.ca/funding/challenge/ev-manufactur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73939"/>
          </a:solidFill>
        </p:spPr>
        <p:txBody>
          <a:bodyPr wrap="square" lIns="0" tIns="0" rIns="0" bIns="0" rtlCol="0"/>
          <a:lstStyle/>
          <a:p>
            <a:endParaRPr/>
          </a:p>
        </p:txBody>
      </p:sp>
      <p:pic>
        <p:nvPicPr>
          <p:cNvPr id="3" name="object 3"/>
          <p:cNvPicPr/>
          <p:nvPr/>
        </p:nvPicPr>
        <p:blipFill>
          <a:blip r:embed="rId3" cstate="print"/>
          <a:stretch>
            <a:fillRect/>
          </a:stretch>
        </p:blipFill>
        <p:spPr>
          <a:xfrm>
            <a:off x="495300" y="6262878"/>
            <a:ext cx="1037081" cy="489203"/>
          </a:xfrm>
          <a:prstGeom prst="rect">
            <a:avLst/>
          </a:prstGeom>
        </p:spPr>
      </p:pic>
      <p:sp>
        <p:nvSpPr>
          <p:cNvPr id="4" name="object 4"/>
          <p:cNvSpPr txBox="1"/>
          <p:nvPr/>
        </p:nvSpPr>
        <p:spPr>
          <a:xfrm>
            <a:off x="1686984" y="6511562"/>
            <a:ext cx="2312035" cy="127635"/>
          </a:xfrm>
          <a:prstGeom prst="rect">
            <a:avLst/>
          </a:prstGeom>
        </p:spPr>
        <p:txBody>
          <a:bodyPr vert="horz" wrap="square" lIns="0" tIns="0" rIns="0" bIns="0" rtlCol="0">
            <a:spAutoFit/>
          </a:bodyPr>
          <a:lstStyle/>
          <a:p>
            <a:pPr>
              <a:lnSpc>
                <a:spcPts val="965"/>
              </a:lnSpc>
            </a:pPr>
            <a:r>
              <a:rPr sz="1000" spc="10" dirty="0">
                <a:solidFill>
                  <a:srgbClr val="A1A3A2"/>
                </a:solidFill>
                <a:latin typeface="Arial"/>
                <a:cs typeface="Arial"/>
              </a:rPr>
              <a:t>Next</a:t>
            </a:r>
            <a:r>
              <a:rPr sz="1000" spc="65" dirty="0">
                <a:solidFill>
                  <a:srgbClr val="A1A3A2"/>
                </a:solidFill>
                <a:latin typeface="Arial"/>
                <a:cs typeface="Arial"/>
              </a:rPr>
              <a:t> </a:t>
            </a:r>
            <a:r>
              <a:rPr sz="1000" spc="10" dirty="0">
                <a:solidFill>
                  <a:srgbClr val="A1A3A2"/>
                </a:solidFill>
                <a:latin typeface="Arial"/>
                <a:cs typeface="Arial"/>
              </a:rPr>
              <a:t>Generation</a:t>
            </a:r>
            <a:r>
              <a:rPr sz="1000" spc="55" dirty="0">
                <a:solidFill>
                  <a:srgbClr val="A1A3A2"/>
                </a:solidFill>
                <a:latin typeface="Arial"/>
                <a:cs typeface="Arial"/>
              </a:rPr>
              <a:t> </a:t>
            </a:r>
            <a:r>
              <a:rPr sz="1000" spc="10" dirty="0">
                <a:solidFill>
                  <a:srgbClr val="A1A3A2"/>
                </a:solidFill>
                <a:latin typeface="Arial"/>
                <a:cs typeface="Arial"/>
              </a:rPr>
              <a:t>Manufacturing</a:t>
            </a:r>
            <a:r>
              <a:rPr sz="1000" spc="60" dirty="0">
                <a:solidFill>
                  <a:srgbClr val="A1A3A2"/>
                </a:solidFill>
                <a:latin typeface="Arial"/>
                <a:cs typeface="Arial"/>
              </a:rPr>
              <a:t> </a:t>
            </a:r>
            <a:r>
              <a:rPr sz="1000" spc="-10" dirty="0">
                <a:solidFill>
                  <a:srgbClr val="A1A3A2"/>
                </a:solidFill>
                <a:latin typeface="Arial"/>
                <a:cs typeface="Arial"/>
              </a:rPr>
              <a:t>Canada</a:t>
            </a:r>
            <a:endParaRPr sz="1000" dirty="0">
              <a:latin typeface="Arial"/>
              <a:cs typeface="Arial"/>
            </a:endParaRPr>
          </a:p>
        </p:txBody>
      </p:sp>
      <p:sp>
        <p:nvSpPr>
          <p:cNvPr id="5" name="object 5"/>
          <p:cNvSpPr/>
          <p:nvPr/>
        </p:nvSpPr>
        <p:spPr>
          <a:xfrm>
            <a:off x="271652" y="5876163"/>
            <a:ext cx="3820795" cy="914400"/>
          </a:xfrm>
          <a:custGeom>
            <a:avLst/>
            <a:gdLst/>
            <a:ahLst/>
            <a:cxnLst/>
            <a:rect l="l" t="t" r="r" b="b"/>
            <a:pathLst>
              <a:path w="3820795" h="914400">
                <a:moveTo>
                  <a:pt x="3820667" y="0"/>
                </a:moveTo>
                <a:lnTo>
                  <a:pt x="0" y="0"/>
                </a:lnTo>
                <a:lnTo>
                  <a:pt x="0" y="914400"/>
                </a:lnTo>
                <a:lnTo>
                  <a:pt x="3820667" y="914400"/>
                </a:lnTo>
                <a:lnTo>
                  <a:pt x="3820667" y="0"/>
                </a:lnTo>
                <a:close/>
              </a:path>
            </a:pathLst>
          </a:custGeom>
          <a:solidFill>
            <a:srgbClr val="373939"/>
          </a:solidFill>
        </p:spPr>
        <p:txBody>
          <a:bodyPr wrap="square" lIns="0" tIns="0" rIns="0" bIns="0" rtlCol="0"/>
          <a:lstStyle/>
          <a:p>
            <a:endParaRPr/>
          </a:p>
        </p:txBody>
      </p:sp>
      <p:sp>
        <p:nvSpPr>
          <p:cNvPr id="6" name="object 6"/>
          <p:cNvSpPr txBox="1">
            <a:spLocks noGrp="1"/>
          </p:cNvSpPr>
          <p:nvPr>
            <p:ph type="title"/>
          </p:nvPr>
        </p:nvSpPr>
        <p:spPr>
          <a:xfrm>
            <a:off x="742803" y="1986155"/>
            <a:ext cx="10481310" cy="2042226"/>
          </a:xfrm>
          <a:prstGeom prst="rect">
            <a:avLst/>
          </a:prstGeom>
        </p:spPr>
        <p:txBody>
          <a:bodyPr vert="horz" wrap="square" lIns="0" tIns="10795" rIns="0" bIns="0" rtlCol="0">
            <a:spAutoFit/>
          </a:bodyPr>
          <a:lstStyle/>
          <a:p>
            <a:pPr marL="12700" marR="5080">
              <a:lnSpc>
                <a:spcPct val="100200"/>
              </a:lnSpc>
              <a:spcBef>
                <a:spcPts val="85"/>
              </a:spcBef>
            </a:pPr>
            <a:r>
              <a:rPr sz="4400" b="1" dirty="0">
                <a:latin typeface="Arial"/>
                <a:cs typeface="Arial"/>
              </a:rPr>
              <a:t>Financement</a:t>
            </a:r>
            <a:r>
              <a:rPr sz="4400" b="1" spc="5" dirty="0">
                <a:latin typeface="Arial"/>
                <a:cs typeface="Arial"/>
              </a:rPr>
              <a:t> </a:t>
            </a:r>
            <a:r>
              <a:rPr sz="4400" b="1" spc="165" dirty="0">
                <a:latin typeface="Arial"/>
                <a:cs typeface="Arial"/>
              </a:rPr>
              <a:t>de</a:t>
            </a:r>
            <a:r>
              <a:rPr sz="4400" b="1" spc="10" dirty="0">
                <a:latin typeface="Arial"/>
                <a:cs typeface="Arial"/>
              </a:rPr>
              <a:t> </a:t>
            </a:r>
            <a:r>
              <a:rPr sz="4400" b="1" dirty="0">
                <a:latin typeface="Arial"/>
                <a:cs typeface="Arial"/>
              </a:rPr>
              <a:t>projets</a:t>
            </a:r>
            <a:r>
              <a:rPr sz="4400" b="1" spc="-20" dirty="0">
                <a:latin typeface="Arial"/>
                <a:cs typeface="Arial"/>
              </a:rPr>
              <a:t> </a:t>
            </a:r>
            <a:r>
              <a:rPr sz="4400" b="1" spc="175" dirty="0">
                <a:latin typeface="Arial"/>
                <a:cs typeface="Arial"/>
              </a:rPr>
              <a:t>de</a:t>
            </a:r>
            <a:r>
              <a:rPr sz="4400" b="1" spc="20" dirty="0">
                <a:latin typeface="Arial"/>
                <a:cs typeface="Arial"/>
              </a:rPr>
              <a:t> </a:t>
            </a:r>
            <a:r>
              <a:rPr sz="4400" b="1" spc="85" dirty="0">
                <a:latin typeface="Arial"/>
                <a:cs typeface="Arial"/>
              </a:rPr>
              <a:t>NGen</a:t>
            </a:r>
            <a:r>
              <a:rPr sz="4400" b="1" spc="10" dirty="0">
                <a:latin typeface="Arial"/>
                <a:cs typeface="Arial"/>
              </a:rPr>
              <a:t> </a:t>
            </a:r>
            <a:r>
              <a:rPr sz="4400" b="1" spc="-765" dirty="0">
                <a:latin typeface="Arial"/>
                <a:cs typeface="Arial"/>
              </a:rPr>
              <a:t>– </a:t>
            </a:r>
            <a:r>
              <a:rPr lang="fr-CA" sz="4400" b="1" spc="-765" dirty="0">
                <a:latin typeface="Arial"/>
                <a:cs typeface="Arial"/>
              </a:rPr>
              <a:t> </a:t>
            </a:r>
            <a:br>
              <a:rPr lang="fr-CA" sz="4400" b="1" spc="-765" dirty="0">
                <a:latin typeface="Arial"/>
                <a:cs typeface="Arial"/>
              </a:rPr>
            </a:br>
            <a:r>
              <a:rPr lang="fr-CA" sz="4400" b="1" spc="80" dirty="0">
                <a:latin typeface="Arial"/>
                <a:cs typeface="Arial"/>
              </a:rPr>
              <a:t>Défi</a:t>
            </a:r>
            <a:r>
              <a:rPr sz="4400" b="1" spc="-105" dirty="0">
                <a:latin typeface="Arial"/>
                <a:cs typeface="Arial"/>
              </a:rPr>
              <a:t> </a:t>
            </a:r>
            <a:r>
              <a:rPr sz="4400" b="1" spc="175" dirty="0">
                <a:latin typeface="Arial"/>
                <a:cs typeface="Arial"/>
              </a:rPr>
              <a:t>de</a:t>
            </a:r>
            <a:r>
              <a:rPr sz="4400" b="1" spc="-100" dirty="0">
                <a:latin typeface="Arial"/>
                <a:cs typeface="Arial"/>
              </a:rPr>
              <a:t> </a:t>
            </a:r>
            <a:r>
              <a:rPr sz="4400" b="1" spc="-25" dirty="0">
                <a:latin typeface="Arial"/>
                <a:cs typeface="Arial"/>
              </a:rPr>
              <a:t>la </a:t>
            </a:r>
            <a:r>
              <a:rPr sz="4400" b="1" dirty="0">
                <a:latin typeface="Arial"/>
                <a:cs typeface="Arial"/>
              </a:rPr>
              <a:t>fabrication</a:t>
            </a:r>
            <a:r>
              <a:rPr sz="4400" b="1" spc="-20" dirty="0">
                <a:latin typeface="Arial"/>
                <a:cs typeface="Arial"/>
              </a:rPr>
              <a:t> </a:t>
            </a:r>
            <a:r>
              <a:rPr lang="fr-CA" sz="4400" b="1" spc="175" dirty="0">
                <a:latin typeface="Arial"/>
                <a:cs typeface="Arial"/>
              </a:rPr>
              <a:t>durable</a:t>
            </a:r>
            <a:r>
              <a:rPr sz="4400" b="1" spc="-10" dirty="0">
                <a:latin typeface="Arial"/>
                <a:cs typeface="Arial"/>
              </a:rPr>
              <a:t> </a:t>
            </a:r>
            <a:r>
              <a:rPr sz="4400" b="1" dirty="0">
                <a:latin typeface="Arial"/>
                <a:cs typeface="Arial"/>
              </a:rPr>
              <a:t>Présentation</a:t>
            </a:r>
            <a:r>
              <a:rPr sz="4400" b="1" spc="40" dirty="0">
                <a:latin typeface="Arial"/>
                <a:cs typeface="Arial"/>
              </a:rPr>
              <a:t> </a:t>
            </a:r>
            <a:r>
              <a:rPr sz="4400" b="1" dirty="0">
                <a:latin typeface="Arial"/>
                <a:cs typeface="Arial"/>
              </a:rPr>
              <a:t>des</a:t>
            </a:r>
            <a:r>
              <a:rPr sz="4400" b="1" spc="55" dirty="0">
                <a:latin typeface="Arial"/>
                <a:cs typeface="Arial"/>
              </a:rPr>
              <a:t> </a:t>
            </a:r>
            <a:r>
              <a:rPr sz="4400" b="1" dirty="0">
                <a:latin typeface="Arial"/>
                <a:cs typeface="Arial"/>
              </a:rPr>
              <a:t>directives</a:t>
            </a:r>
            <a:r>
              <a:rPr sz="4400" b="1" spc="60" dirty="0">
                <a:latin typeface="Arial"/>
                <a:cs typeface="Arial"/>
              </a:rPr>
              <a:t> </a:t>
            </a:r>
            <a:r>
              <a:rPr sz="4400" b="1" spc="-10" dirty="0">
                <a:latin typeface="Arial"/>
                <a:cs typeface="Arial"/>
              </a:rPr>
              <a:t>financières</a:t>
            </a:r>
            <a:endParaRPr sz="4400" dirty="0">
              <a:latin typeface="Arial"/>
              <a:cs typeface="Arial"/>
            </a:endParaRPr>
          </a:p>
        </p:txBody>
      </p:sp>
      <p:sp>
        <p:nvSpPr>
          <p:cNvPr id="7" name="object 7"/>
          <p:cNvSpPr txBox="1"/>
          <p:nvPr/>
        </p:nvSpPr>
        <p:spPr>
          <a:xfrm>
            <a:off x="742805" y="4884675"/>
            <a:ext cx="4511040" cy="1691489"/>
          </a:xfrm>
          <a:prstGeom prst="rect">
            <a:avLst/>
          </a:prstGeom>
        </p:spPr>
        <p:txBody>
          <a:bodyPr vert="horz" wrap="square" lIns="0" tIns="36830" rIns="0" bIns="0" rtlCol="0">
            <a:spAutoFit/>
          </a:bodyPr>
          <a:lstStyle/>
          <a:p>
            <a:pPr marL="12700" marR="106680">
              <a:lnSpc>
                <a:spcPts val="2510"/>
              </a:lnSpc>
              <a:spcBef>
                <a:spcPts val="290"/>
              </a:spcBef>
            </a:pPr>
            <a:r>
              <a:rPr sz="2200" dirty="0">
                <a:solidFill>
                  <a:srgbClr val="FFFFFF"/>
                </a:solidFill>
                <a:latin typeface="Arial"/>
                <a:cs typeface="Arial"/>
              </a:rPr>
              <a:t>Financement</a:t>
            </a:r>
            <a:r>
              <a:rPr sz="2200" spc="10" dirty="0">
                <a:solidFill>
                  <a:srgbClr val="FFFFFF"/>
                </a:solidFill>
                <a:latin typeface="Arial"/>
                <a:cs typeface="Arial"/>
              </a:rPr>
              <a:t> </a:t>
            </a:r>
            <a:r>
              <a:rPr sz="2200" dirty="0">
                <a:solidFill>
                  <a:srgbClr val="FFFFFF"/>
                </a:solidFill>
                <a:latin typeface="Arial"/>
                <a:cs typeface="Arial"/>
              </a:rPr>
              <a:t>des</a:t>
            </a:r>
            <a:r>
              <a:rPr sz="2200" spc="25" dirty="0">
                <a:solidFill>
                  <a:srgbClr val="FFFFFF"/>
                </a:solidFill>
                <a:latin typeface="Arial"/>
                <a:cs typeface="Arial"/>
              </a:rPr>
              <a:t> </a:t>
            </a:r>
            <a:r>
              <a:rPr sz="2200" spc="45" dirty="0">
                <a:solidFill>
                  <a:srgbClr val="FFFFFF"/>
                </a:solidFill>
                <a:latin typeface="Arial"/>
                <a:cs typeface="Arial"/>
              </a:rPr>
              <a:t>projets</a:t>
            </a:r>
            <a:r>
              <a:rPr sz="2200" spc="30" dirty="0">
                <a:solidFill>
                  <a:srgbClr val="FFFFFF"/>
                </a:solidFill>
                <a:latin typeface="Arial"/>
                <a:cs typeface="Arial"/>
              </a:rPr>
              <a:t> </a:t>
            </a:r>
            <a:r>
              <a:rPr sz="2200" spc="95" dirty="0">
                <a:solidFill>
                  <a:srgbClr val="FFFFFF"/>
                </a:solidFill>
                <a:latin typeface="Arial"/>
                <a:cs typeface="Arial"/>
              </a:rPr>
              <a:t>de</a:t>
            </a:r>
            <a:r>
              <a:rPr sz="2200" spc="30" dirty="0">
                <a:solidFill>
                  <a:srgbClr val="FFFFFF"/>
                </a:solidFill>
                <a:latin typeface="Arial"/>
                <a:cs typeface="Arial"/>
              </a:rPr>
              <a:t> </a:t>
            </a:r>
            <a:r>
              <a:rPr sz="2200" spc="-20" dirty="0">
                <a:solidFill>
                  <a:srgbClr val="FFFFFF"/>
                </a:solidFill>
                <a:latin typeface="Arial"/>
                <a:cs typeface="Arial"/>
              </a:rPr>
              <a:t>N</a:t>
            </a:r>
            <a:r>
              <a:rPr lang="en-CA" sz="2200" spc="-20" dirty="0">
                <a:solidFill>
                  <a:srgbClr val="FFFFFF"/>
                </a:solidFill>
                <a:latin typeface="Arial"/>
                <a:cs typeface="Arial"/>
              </a:rPr>
              <a:t>G</a:t>
            </a:r>
            <a:r>
              <a:rPr sz="2200" spc="-20" dirty="0" err="1">
                <a:solidFill>
                  <a:srgbClr val="FFFFFF"/>
                </a:solidFill>
                <a:latin typeface="Arial"/>
                <a:cs typeface="Arial"/>
              </a:rPr>
              <a:t>en</a:t>
            </a:r>
            <a:endParaRPr lang="fr-CA" sz="2200" spc="-20" dirty="0">
              <a:solidFill>
                <a:srgbClr val="FFFFFF"/>
              </a:solidFill>
              <a:latin typeface="Arial"/>
              <a:cs typeface="Arial"/>
            </a:endParaRPr>
          </a:p>
          <a:p>
            <a:pPr marL="12700" marR="106680">
              <a:lnSpc>
                <a:spcPts val="2510"/>
              </a:lnSpc>
              <a:spcBef>
                <a:spcPts val="290"/>
              </a:spcBef>
            </a:pPr>
            <a:endParaRPr lang="en-CA" sz="2200" spc="-20" dirty="0">
              <a:solidFill>
                <a:srgbClr val="FFFFFF"/>
              </a:solidFill>
              <a:latin typeface="Arial"/>
              <a:cs typeface="Arial"/>
            </a:endParaRPr>
          </a:p>
          <a:p>
            <a:pPr marL="12700" marR="106680">
              <a:lnSpc>
                <a:spcPts val="2510"/>
              </a:lnSpc>
              <a:spcBef>
                <a:spcPts val="290"/>
              </a:spcBef>
            </a:pPr>
            <a:r>
              <a:rPr sz="2200" dirty="0">
                <a:solidFill>
                  <a:srgbClr val="FFFFFF"/>
                </a:solidFill>
                <a:latin typeface="Arial"/>
                <a:cs typeface="Arial"/>
              </a:rPr>
              <a:t>Jeff</a:t>
            </a:r>
            <a:r>
              <a:rPr sz="2200" spc="10" dirty="0">
                <a:solidFill>
                  <a:srgbClr val="FFFFFF"/>
                </a:solidFill>
                <a:latin typeface="Arial"/>
                <a:cs typeface="Arial"/>
              </a:rPr>
              <a:t> </a:t>
            </a:r>
            <a:r>
              <a:rPr sz="2200" spc="55" dirty="0">
                <a:solidFill>
                  <a:srgbClr val="FFFFFF"/>
                </a:solidFill>
                <a:latin typeface="Arial"/>
                <a:cs typeface="Arial"/>
              </a:rPr>
              <a:t>Montag</a:t>
            </a:r>
            <a:endParaRPr sz="2200" dirty="0">
              <a:latin typeface="Arial"/>
              <a:cs typeface="Arial"/>
            </a:endParaRPr>
          </a:p>
          <a:p>
            <a:pPr marL="12700">
              <a:lnSpc>
                <a:spcPts val="2380"/>
              </a:lnSpc>
            </a:pPr>
            <a:r>
              <a:rPr sz="2200" dirty="0">
                <a:solidFill>
                  <a:srgbClr val="FFFFFF"/>
                </a:solidFill>
                <a:latin typeface="Arial"/>
                <a:cs typeface="Arial"/>
              </a:rPr>
              <a:t>Directeur,</a:t>
            </a:r>
            <a:r>
              <a:rPr sz="2200" spc="140" dirty="0">
                <a:solidFill>
                  <a:srgbClr val="FFFFFF"/>
                </a:solidFill>
                <a:latin typeface="Arial"/>
                <a:cs typeface="Arial"/>
              </a:rPr>
              <a:t> </a:t>
            </a:r>
            <a:r>
              <a:rPr sz="2200" dirty="0">
                <a:solidFill>
                  <a:srgbClr val="FFFFFF"/>
                </a:solidFill>
                <a:latin typeface="Arial"/>
                <a:cs typeface="Arial"/>
              </a:rPr>
              <a:t>Financement</a:t>
            </a:r>
            <a:r>
              <a:rPr sz="2200" spc="145" dirty="0">
                <a:solidFill>
                  <a:srgbClr val="FFFFFF"/>
                </a:solidFill>
                <a:latin typeface="Arial"/>
                <a:cs typeface="Arial"/>
              </a:rPr>
              <a:t> </a:t>
            </a:r>
            <a:r>
              <a:rPr sz="2200" dirty="0">
                <a:solidFill>
                  <a:srgbClr val="FFFFFF"/>
                </a:solidFill>
                <a:latin typeface="Arial"/>
                <a:cs typeface="Arial"/>
              </a:rPr>
              <a:t>des</a:t>
            </a:r>
            <a:r>
              <a:rPr sz="2200" spc="160" dirty="0">
                <a:solidFill>
                  <a:srgbClr val="FFFFFF"/>
                </a:solidFill>
                <a:latin typeface="Arial"/>
                <a:cs typeface="Arial"/>
              </a:rPr>
              <a:t> </a:t>
            </a:r>
            <a:r>
              <a:rPr sz="2200" spc="35" dirty="0" err="1">
                <a:solidFill>
                  <a:srgbClr val="FFFFFF"/>
                </a:solidFill>
                <a:latin typeface="Arial"/>
                <a:cs typeface="Arial"/>
              </a:rPr>
              <a:t>projets</a:t>
            </a:r>
            <a:endParaRPr lang="fr-CA" sz="2200" spc="35" dirty="0">
              <a:solidFill>
                <a:srgbClr val="FFFFFF"/>
              </a:solidFill>
              <a:latin typeface="Arial"/>
              <a:cs typeface="Arial"/>
            </a:endParaRPr>
          </a:p>
          <a:p>
            <a:pPr marL="12700">
              <a:lnSpc>
                <a:spcPts val="2380"/>
              </a:lnSpc>
            </a:pPr>
            <a:r>
              <a:rPr lang="en-CA" sz="2200" spc="35" dirty="0" err="1">
                <a:solidFill>
                  <a:srgbClr val="FFFFFF"/>
                </a:solidFill>
                <a:latin typeface="Arial"/>
                <a:cs typeface="Arial"/>
              </a:rPr>
              <a:t>Jeff.Montag@ngen.ca</a:t>
            </a:r>
            <a:endParaRPr sz="2200" dirty="0">
              <a:latin typeface="Arial"/>
              <a:cs typeface="Arial"/>
            </a:endParaRPr>
          </a:p>
        </p:txBody>
      </p:sp>
      <p:pic>
        <p:nvPicPr>
          <p:cNvPr id="8" name="object 8"/>
          <p:cNvPicPr/>
          <p:nvPr/>
        </p:nvPicPr>
        <p:blipFill>
          <a:blip r:embed="rId4" cstate="print"/>
          <a:stretch>
            <a:fillRect/>
          </a:stretch>
        </p:blipFill>
        <p:spPr>
          <a:xfrm>
            <a:off x="442722" y="0"/>
            <a:ext cx="8454389" cy="2503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Coûts</a:t>
            </a:r>
            <a:r>
              <a:rPr spc="-15" dirty="0"/>
              <a:t> </a:t>
            </a:r>
            <a:r>
              <a:rPr spc="140" dirty="0"/>
              <a:t>de</a:t>
            </a:r>
            <a:r>
              <a:rPr spc="-15" dirty="0"/>
              <a:t> </a:t>
            </a:r>
            <a:r>
              <a:rPr spc="-45" dirty="0"/>
              <a:t>sous-</a:t>
            </a:r>
            <a:r>
              <a:rPr spc="-10" dirty="0"/>
              <a:t>traitance</a:t>
            </a:r>
          </a:p>
        </p:txBody>
      </p:sp>
      <p:sp>
        <p:nvSpPr>
          <p:cNvPr id="3" name="object 3"/>
          <p:cNvSpPr/>
          <p:nvPr/>
        </p:nvSpPr>
        <p:spPr>
          <a:xfrm>
            <a:off x="3059643" y="4728682"/>
            <a:ext cx="1313815" cy="10160"/>
          </a:xfrm>
          <a:custGeom>
            <a:avLst/>
            <a:gdLst/>
            <a:ahLst/>
            <a:cxnLst/>
            <a:rect l="l" t="t" r="r" b="b"/>
            <a:pathLst>
              <a:path w="1313814" h="10160">
                <a:moveTo>
                  <a:pt x="1313688" y="0"/>
                </a:moveTo>
                <a:lnTo>
                  <a:pt x="656844" y="0"/>
                </a:lnTo>
                <a:lnTo>
                  <a:pt x="0" y="0"/>
                </a:lnTo>
                <a:lnTo>
                  <a:pt x="0" y="9893"/>
                </a:lnTo>
                <a:lnTo>
                  <a:pt x="1313688" y="9893"/>
                </a:lnTo>
                <a:lnTo>
                  <a:pt x="1313688" y="0"/>
                </a:lnTo>
                <a:close/>
              </a:path>
            </a:pathLst>
          </a:custGeom>
          <a:solidFill>
            <a:srgbClr val="000000"/>
          </a:solidFill>
        </p:spPr>
        <p:txBody>
          <a:bodyPr wrap="square" lIns="0" tIns="0" rIns="0" bIns="0" rtlCol="0"/>
          <a:lstStyle/>
          <a:p>
            <a:endParaRPr/>
          </a:p>
        </p:txBody>
      </p:sp>
      <p:sp>
        <p:nvSpPr>
          <p:cNvPr id="4" name="object 4"/>
          <p:cNvSpPr txBox="1"/>
          <p:nvPr/>
        </p:nvSpPr>
        <p:spPr>
          <a:xfrm>
            <a:off x="540725" y="1193252"/>
            <a:ext cx="4152900" cy="4866640"/>
          </a:xfrm>
          <a:prstGeom prst="rect">
            <a:avLst/>
          </a:prstGeom>
        </p:spPr>
        <p:txBody>
          <a:bodyPr vert="horz" wrap="square" lIns="0" tIns="11430" rIns="0" bIns="0" rtlCol="0">
            <a:spAutoFit/>
          </a:bodyPr>
          <a:lstStyle/>
          <a:p>
            <a:pPr marL="249554" marR="118110" indent="-237490">
              <a:lnSpc>
                <a:spcPct val="101099"/>
              </a:lnSpc>
              <a:spcBef>
                <a:spcPts val="90"/>
              </a:spcBef>
              <a:buChar char="•"/>
              <a:tabLst>
                <a:tab pos="249554" algn="l"/>
              </a:tabLst>
            </a:pPr>
            <a:r>
              <a:rPr sz="1850" spc="-10" dirty="0">
                <a:latin typeface="Arial"/>
                <a:cs typeface="Arial"/>
              </a:rPr>
              <a:t>Le</a:t>
            </a:r>
            <a:r>
              <a:rPr sz="1850" spc="-50" dirty="0">
                <a:latin typeface="Arial"/>
                <a:cs typeface="Arial"/>
              </a:rPr>
              <a:t> </a:t>
            </a:r>
            <a:r>
              <a:rPr sz="1850" spc="60" dirty="0">
                <a:latin typeface="Arial"/>
                <a:cs typeface="Arial"/>
              </a:rPr>
              <a:t>montant</a:t>
            </a:r>
            <a:r>
              <a:rPr sz="1850" spc="-50" dirty="0">
                <a:latin typeface="Arial"/>
                <a:cs typeface="Arial"/>
              </a:rPr>
              <a:t> </a:t>
            </a:r>
            <a:r>
              <a:rPr sz="1850" spc="55" dirty="0">
                <a:latin typeface="Arial"/>
                <a:cs typeface="Arial"/>
              </a:rPr>
              <a:t>total</a:t>
            </a:r>
            <a:r>
              <a:rPr sz="1850" spc="-45" dirty="0">
                <a:latin typeface="Arial"/>
                <a:cs typeface="Arial"/>
              </a:rPr>
              <a:t> </a:t>
            </a:r>
            <a:r>
              <a:rPr sz="1850" b="1" i="1" u="sng" dirty="0">
                <a:uFill>
                  <a:solidFill>
                    <a:srgbClr val="000000"/>
                  </a:solidFill>
                </a:uFill>
                <a:latin typeface="Arial"/>
                <a:cs typeface="Arial"/>
              </a:rPr>
              <a:t>ne</a:t>
            </a:r>
            <a:r>
              <a:rPr sz="1850" b="1" i="1" u="sng" spc="-35" dirty="0">
                <a:uFill>
                  <a:solidFill>
                    <a:srgbClr val="000000"/>
                  </a:solidFill>
                </a:uFill>
                <a:latin typeface="Arial"/>
                <a:cs typeface="Arial"/>
              </a:rPr>
              <a:t> </a:t>
            </a:r>
            <a:r>
              <a:rPr sz="1850" b="1" i="1" u="sng" spc="50" dirty="0">
                <a:uFill>
                  <a:solidFill>
                    <a:srgbClr val="000000"/>
                  </a:solidFill>
                </a:uFill>
                <a:latin typeface="Arial"/>
                <a:cs typeface="Arial"/>
              </a:rPr>
              <a:t>peut</a:t>
            </a:r>
            <a:r>
              <a:rPr sz="1850" b="1" i="1" u="sng" spc="-40" dirty="0">
                <a:uFill>
                  <a:solidFill>
                    <a:srgbClr val="000000"/>
                  </a:solidFill>
                </a:uFill>
                <a:latin typeface="Arial"/>
                <a:cs typeface="Arial"/>
              </a:rPr>
              <a:t> </a:t>
            </a:r>
            <a:r>
              <a:rPr sz="1850" b="1" i="1" u="sng" spc="-10" dirty="0" err="1">
                <a:uFill>
                  <a:solidFill>
                    <a:srgbClr val="000000"/>
                  </a:solidFill>
                </a:uFill>
                <a:latin typeface="Arial"/>
                <a:cs typeface="Arial"/>
              </a:rPr>
              <a:t>dépasser</a:t>
            </a:r>
            <a:r>
              <a:rPr sz="1850" b="1" i="1" spc="-10" dirty="0">
                <a:latin typeface="Arial"/>
                <a:cs typeface="Arial"/>
              </a:rPr>
              <a:t> </a:t>
            </a:r>
            <a:r>
              <a:rPr lang="fr-CA" sz="1850" b="1" i="1" u="sng" spc="170" dirty="0">
                <a:uFill>
                  <a:solidFill>
                    <a:srgbClr val="000000"/>
                  </a:solidFill>
                </a:uFill>
                <a:latin typeface="Arial"/>
                <a:cs typeface="Arial"/>
              </a:rPr>
              <a:t>2</a:t>
            </a:r>
            <a:r>
              <a:rPr sz="1850" b="1" i="1" u="sng" spc="170" dirty="0">
                <a:uFill>
                  <a:solidFill>
                    <a:srgbClr val="000000"/>
                  </a:solidFill>
                </a:uFill>
                <a:latin typeface="Arial"/>
                <a:cs typeface="Arial"/>
              </a:rPr>
              <a:t>5</a:t>
            </a:r>
            <a:r>
              <a:rPr sz="1850" b="1" i="1" u="sng" spc="30" dirty="0">
                <a:uFill>
                  <a:solidFill>
                    <a:srgbClr val="000000"/>
                  </a:solidFill>
                </a:uFill>
                <a:latin typeface="Arial"/>
                <a:cs typeface="Arial"/>
              </a:rPr>
              <a:t> </a:t>
            </a:r>
            <a:r>
              <a:rPr sz="1850" b="1" i="1" u="sng" dirty="0">
                <a:uFill>
                  <a:solidFill>
                    <a:srgbClr val="000000"/>
                  </a:solidFill>
                </a:uFill>
                <a:latin typeface="Arial"/>
                <a:cs typeface="Arial"/>
              </a:rPr>
              <a:t>%</a:t>
            </a:r>
            <a:r>
              <a:rPr sz="1850" b="1" i="1" spc="45" dirty="0">
                <a:latin typeface="Arial"/>
                <a:cs typeface="Arial"/>
              </a:rPr>
              <a:t> </a:t>
            </a:r>
            <a:r>
              <a:rPr sz="1850" dirty="0">
                <a:latin typeface="Arial"/>
                <a:cs typeface="Arial"/>
              </a:rPr>
              <a:t>des</a:t>
            </a:r>
            <a:r>
              <a:rPr sz="1850" spc="20" dirty="0">
                <a:latin typeface="Arial"/>
                <a:cs typeface="Arial"/>
              </a:rPr>
              <a:t> </a:t>
            </a:r>
            <a:r>
              <a:rPr sz="1850" dirty="0">
                <a:latin typeface="Arial"/>
                <a:cs typeface="Arial"/>
              </a:rPr>
              <a:t>coûts</a:t>
            </a:r>
            <a:r>
              <a:rPr sz="1850" spc="25" dirty="0">
                <a:latin typeface="Arial"/>
                <a:cs typeface="Arial"/>
              </a:rPr>
              <a:t> </a:t>
            </a:r>
            <a:r>
              <a:rPr sz="1850" dirty="0">
                <a:latin typeface="Arial"/>
                <a:cs typeface="Arial"/>
              </a:rPr>
              <a:t>totaux</a:t>
            </a:r>
            <a:r>
              <a:rPr sz="1850" spc="15" dirty="0">
                <a:latin typeface="Arial"/>
                <a:cs typeface="Arial"/>
              </a:rPr>
              <a:t> </a:t>
            </a:r>
            <a:r>
              <a:rPr sz="1850" spc="105" dirty="0">
                <a:latin typeface="Arial"/>
                <a:cs typeface="Arial"/>
              </a:rPr>
              <a:t>du</a:t>
            </a:r>
            <a:r>
              <a:rPr sz="1850" spc="30" dirty="0">
                <a:latin typeface="Arial"/>
                <a:cs typeface="Arial"/>
              </a:rPr>
              <a:t> </a:t>
            </a:r>
            <a:r>
              <a:rPr sz="1850" spc="45" dirty="0">
                <a:latin typeface="Arial"/>
                <a:cs typeface="Arial"/>
              </a:rPr>
              <a:t>projet.</a:t>
            </a:r>
            <a:endParaRPr sz="1850" dirty="0">
              <a:latin typeface="Arial"/>
              <a:cs typeface="Arial"/>
            </a:endParaRPr>
          </a:p>
          <a:p>
            <a:pPr marL="249554" marR="283210" indent="-237490">
              <a:lnSpc>
                <a:spcPct val="101000"/>
              </a:lnSpc>
              <a:spcBef>
                <a:spcPts val="1195"/>
              </a:spcBef>
              <a:buChar char="•"/>
              <a:tabLst>
                <a:tab pos="249554" algn="l"/>
              </a:tabLst>
            </a:pPr>
            <a:r>
              <a:rPr sz="1850" spc="-65" dirty="0">
                <a:latin typeface="Arial"/>
                <a:cs typeface="Arial"/>
              </a:rPr>
              <a:t>Les</a:t>
            </a:r>
            <a:r>
              <a:rPr sz="1850" spc="60" dirty="0">
                <a:latin typeface="Arial"/>
                <a:cs typeface="Arial"/>
              </a:rPr>
              <a:t> </a:t>
            </a:r>
            <a:r>
              <a:rPr sz="1850" dirty="0">
                <a:latin typeface="Arial"/>
                <a:cs typeface="Arial"/>
              </a:rPr>
              <a:t>participants</a:t>
            </a:r>
            <a:r>
              <a:rPr sz="1850" spc="70" dirty="0">
                <a:latin typeface="Arial"/>
                <a:cs typeface="Arial"/>
              </a:rPr>
              <a:t> </a:t>
            </a:r>
            <a:r>
              <a:rPr sz="1850" dirty="0">
                <a:latin typeface="Arial"/>
                <a:cs typeface="Arial"/>
              </a:rPr>
              <a:t>au</a:t>
            </a:r>
            <a:r>
              <a:rPr sz="1850" spc="90" dirty="0">
                <a:latin typeface="Arial"/>
                <a:cs typeface="Arial"/>
              </a:rPr>
              <a:t> </a:t>
            </a:r>
            <a:r>
              <a:rPr sz="1850" spc="70" dirty="0">
                <a:latin typeface="Arial"/>
                <a:cs typeface="Arial"/>
              </a:rPr>
              <a:t>projet </a:t>
            </a:r>
            <a:r>
              <a:rPr sz="1850" b="1" i="1" u="sng" spc="-25" dirty="0">
                <a:uFill>
                  <a:solidFill>
                    <a:srgbClr val="000000"/>
                  </a:solidFill>
                </a:uFill>
                <a:latin typeface="Arial"/>
                <a:cs typeface="Arial"/>
              </a:rPr>
              <a:t>ne</a:t>
            </a:r>
            <a:r>
              <a:rPr sz="1850" b="1" i="1" spc="-25" dirty="0">
                <a:latin typeface="Arial"/>
                <a:cs typeface="Arial"/>
              </a:rPr>
              <a:t> </a:t>
            </a:r>
            <a:r>
              <a:rPr sz="1850" b="1" i="1" u="sng" dirty="0">
                <a:uFill>
                  <a:solidFill>
                    <a:srgbClr val="000000"/>
                  </a:solidFill>
                </a:uFill>
                <a:latin typeface="Arial"/>
                <a:cs typeface="Arial"/>
              </a:rPr>
              <a:t>peuvent</a:t>
            </a:r>
            <a:r>
              <a:rPr sz="1850" b="1" i="1" u="sng" spc="50" dirty="0">
                <a:uFill>
                  <a:solidFill>
                    <a:srgbClr val="000000"/>
                  </a:solidFill>
                </a:uFill>
                <a:latin typeface="Arial"/>
                <a:cs typeface="Arial"/>
              </a:rPr>
              <a:t> </a:t>
            </a:r>
            <a:r>
              <a:rPr sz="1850" b="1" i="1" u="sng" dirty="0">
                <a:uFill>
                  <a:solidFill>
                    <a:srgbClr val="000000"/>
                  </a:solidFill>
                </a:uFill>
                <a:latin typeface="Arial"/>
                <a:cs typeface="Arial"/>
              </a:rPr>
              <a:t>pas</a:t>
            </a:r>
            <a:r>
              <a:rPr sz="1850" b="1" i="1" spc="35" dirty="0">
                <a:latin typeface="Arial"/>
                <a:cs typeface="Arial"/>
              </a:rPr>
              <a:t> </a:t>
            </a:r>
            <a:r>
              <a:rPr sz="1850" spc="45" dirty="0">
                <a:latin typeface="Arial"/>
                <a:cs typeface="Arial"/>
              </a:rPr>
              <a:t>confier</a:t>
            </a:r>
            <a:r>
              <a:rPr sz="1850" spc="25" dirty="0">
                <a:latin typeface="Arial"/>
                <a:cs typeface="Arial"/>
              </a:rPr>
              <a:t> </a:t>
            </a:r>
            <a:r>
              <a:rPr sz="1850" dirty="0">
                <a:latin typeface="Arial"/>
                <a:cs typeface="Arial"/>
              </a:rPr>
              <a:t>en</a:t>
            </a:r>
            <a:r>
              <a:rPr sz="1850" spc="30" dirty="0">
                <a:latin typeface="Arial"/>
                <a:cs typeface="Arial"/>
              </a:rPr>
              <a:t> </a:t>
            </a:r>
            <a:r>
              <a:rPr sz="1850" spc="-20" dirty="0">
                <a:latin typeface="Arial"/>
                <a:cs typeface="Arial"/>
              </a:rPr>
              <a:t>sous- </a:t>
            </a:r>
            <a:r>
              <a:rPr sz="1850" dirty="0">
                <a:latin typeface="Arial"/>
                <a:cs typeface="Arial"/>
              </a:rPr>
              <a:t>traitance</a:t>
            </a:r>
            <a:r>
              <a:rPr sz="1850" spc="90" dirty="0">
                <a:latin typeface="Arial"/>
                <a:cs typeface="Arial"/>
              </a:rPr>
              <a:t> </a:t>
            </a:r>
            <a:r>
              <a:rPr sz="1850" dirty="0">
                <a:latin typeface="Arial"/>
                <a:cs typeface="Arial"/>
              </a:rPr>
              <a:t>à</a:t>
            </a:r>
            <a:r>
              <a:rPr sz="1850" spc="100" dirty="0">
                <a:latin typeface="Arial"/>
                <a:cs typeface="Arial"/>
              </a:rPr>
              <a:t> </a:t>
            </a:r>
            <a:r>
              <a:rPr sz="1850" spc="50" dirty="0">
                <a:latin typeface="Arial"/>
                <a:cs typeface="Arial"/>
              </a:rPr>
              <a:t>un</a:t>
            </a:r>
            <a:r>
              <a:rPr sz="1850" spc="114" dirty="0">
                <a:latin typeface="Arial"/>
                <a:cs typeface="Arial"/>
              </a:rPr>
              <a:t> </a:t>
            </a:r>
            <a:r>
              <a:rPr sz="1850" dirty="0">
                <a:latin typeface="Arial"/>
                <a:cs typeface="Arial"/>
              </a:rPr>
              <a:t>autre</a:t>
            </a:r>
            <a:r>
              <a:rPr sz="1850" spc="100" dirty="0">
                <a:latin typeface="Arial"/>
                <a:cs typeface="Arial"/>
              </a:rPr>
              <a:t> </a:t>
            </a:r>
            <a:r>
              <a:rPr sz="1850" dirty="0">
                <a:latin typeface="Arial"/>
                <a:cs typeface="Arial"/>
              </a:rPr>
              <a:t>partenaire</a:t>
            </a:r>
            <a:r>
              <a:rPr sz="1850" spc="100" dirty="0">
                <a:latin typeface="Arial"/>
                <a:cs typeface="Arial"/>
              </a:rPr>
              <a:t> </a:t>
            </a:r>
            <a:r>
              <a:rPr sz="1850" spc="80" dirty="0">
                <a:latin typeface="Arial"/>
                <a:cs typeface="Arial"/>
              </a:rPr>
              <a:t>du </a:t>
            </a:r>
            <a:r>
              <a:rPr sz="1850" spc="70" dirty="0">
                <a:latin typeface="Arial"/>
                <a:cs typeface="Arial"/>
              </a:rPr>
              <a:t>projet</a:t>
            </a:r>
            <a:r>
              <a:rPr sz="1850" spc="15" dirty="0">
                <a:latin typeface="Arial"/>
                <a:cs typeface="Arial"/>
              </a:rPr>
              <a:t> </a:t>
            </a:r>
            <a:r>
              <a:rPr sz="1850" dirty="0">
                <a:latin typeface="Arial"/>
                <a:cs typeface="Arial"/>
              </a:rPr>
              <a:t>les</a:t>
            </a:r>
            <a:r>
              <a:rPr sz="1850" spc="15" dirty="0">
                <a:latin typeface="Arial"/>
                <a:cs typeface="Arial"/>
              </a:rPr>
              <a:t> </a:t>
            </a:r>
            <a:r>
              <a:rPr sz="1850" dirty="0">
                <a:latin typeface="Arial"/>
                <a:cs typeface="Arial"/>
              </a:rPr>
              <a:t>coûts</a:t>
            </a:r>
            <a:r>
              <a:rPr sz="1850" spc="20" dirty="0">
                <a:latin typeface="Arial"/>
                <a:cs typeface="Arial"/>
              </a:rPr>
              <a:t> </a:t>
            </a:r>
            <a:r>
              <a:rPr sz="1850" spc="100" dirty="0">
                <a:latin typeface="Arial"/>
                <a:cs typeface="Arial"/>
              </a:rPr>
              <a:t>de</a:t>
            </a:r>
            <a:r>
              <a:rPr sz="1850" spc="15" dirty="0">
                <a:latin typeface="Arial"/>
                <a:cs typeface="Arial"/>
              </a:rPr>
              <a:t> </a:t>
            </a:r>
            <a:r>
              <a:rPr sz="1850" dirty="0">
                <a:latin typeface="Arial"/>
                <a:cs typeface="Arial"/>
              </a:rPr>
              <a:t>main-</a:t>
            </a:r>
            <a:r>
              <a:rPr sz="1850" spc="-10" dirty="0">
                <a:latin typeface="Arial"/>
                <a:cs typeface="Arial"/>
              </a:rPr>
              <a:t>d’œuvre.</a:t>
            </a:r>
            <a:endParaRPr sz="1850" dirty="0">
              <a:latin typeface="Arial"/>
              <a:cs typeface="Arial"/>
            </a:endParaRPr>
          </a:p>
          <a:p>
            <a:pPr marL="249554" marR="28575" indent="-237490">
              <a:lnSpc>
                <a:spcPct val="100899"/>
              </a:lnSpc>
              <a:spcBef>
                <a:spcPts val="1200"/>
              </a:spcBef>
              <a:buChar char="•"/>
              <a:tabLst>
                <a:tab pos="249554" algn="l"/>
              </a:tabLst>
            </a:pPr>
            <a:r>
              <a:rPr sz="1850" spc="-65" dirty="0">
                <a:latin typeface="Arial"/>
                <a:cs typeface="Arial"/>
              </a:rPr>
              <a:t>Les</a:t>
            </a:r>
            <a:r>
              <a:rPr sz="1850" spc="10" dirty="0">
                <a:latin typeface="Arial"/>
                <a:cs typeface="Arial"/>
              </a:rPr>
              <a:t> </a:t>
            </a:r>
            <a:r>
              <a:rPr sz="1850" dirty="0">
                <a:latin typeface="Arial"/>
                <a:cs typeface="Arial"/>
              </a:rPr>
              <a:t>coûts</a:t>
            </a:r>
            <a:r>
              <a:rPr sz="1850" spc="20" dirty="0">
                <a:latin typeface="Arial"/>
                <a:cs typeface="Arial"/>
              </a:rPr>
              <a:t> </a:t>
            </a:r>
            <a:r>
              <a:rPr sz="1850" spc="100" dirty="0">
                <a:latin typeface="Arial"/>
                <a:cs typeface="Arial"/>
              </a:rPr>
              <a:t>de</a:t>
            </a:r>
            <a:r>
              <a:rPr sz="1850" spc="20" dirty="0">
                <a:latin typeface="Arial"/>
                <a:cs typeface="Arial"/>
              </a:rPr>
              <a:t> </a:t>
            </a:r>
            <a:r>
              <a:rPr sz="1850" dirty="0">
                <a:latin typeface="Arial"/>
                <a:cs typeface="Arial"/>
              </a:rPr>
              <a:t>la</a:t>
            </a:r>
            <a:r>
              <a:rPr sz="1850" spc="40" dirty="0">
                <a:latin typeface="Arial"/>
                <a:cs typeface="Arial"/>
              </a:rPr>
              <a:t> </a:t>
            </a:r>
            <a:r>
              <a:rPr sz="1850" dirty="0">
                <a:latin typeface="Arial"/>
                <a:cs typeface="Arial"/>
              </a:rPr>
              <a:t>main-</a:t>
            </a:r>
            <a:r>
              <a:rPr sz="1850" spc="-10" dirty="0">
                <a:latin typeface="Arial"/>
                <a:cs typeface="Arial"/>
              </a:rPr>
              <a:t>d’œuvre </a:t>
            </a:r>
            <a:r>
              <a:rPr sz="1850" spc="45" dirty="0">
                <a:latin typeface="Arial"/>
                <a:cs typeface="Arial"/>
              </a:rPr>
              <a:t>confiée</a:t>
            </a:r>
            <a:r>
              <a:rPr sz="1850" spc="65" dirty="0">
                <a:latin typeface="Arial"/>
                <a:cs typeface="Arial"/>
              </a:rPr>
              <a:t> </a:t>
            </a:r>
            <a:r>
              <a:rPr sz="1850" dirty="0">
                <a:latin typeface="Arial"/>
                <a:cs typeface="Arial"/>
              </a:rPr>
              <a:t>en</a:t>
            </a:r>
            <a:r>
              <a:rPr sz="1850" spc="85" dirty="0">
                <a:latin typeface="Arial"/>
                <a:cs typeface="Arial"/>
              </a:rPr>
              <a:t> </a:t>
            </a:r>
            <a:r>
              <a:rPr sz="1850" spc="-20" dirty="0">
                <a:latin typeface="Arial"/>
                <a:cs typeface="Arial"/>
              </a:rPr>
              <a:t>sous-</a:t>
            </a:r>
            <a:r>
              <a:rPr sz="1850" dirty="0">
                <a:latin typeface="Arial"/>
                <a:cs typeface="Arial"/>
              </a:rPr>
              <a:t>traitance</a:t>
            </a:r>
            <a:r>
              <a:rPr sz="1850" spc="70" dirty="0">
                <a:latin typeface="Arial"/>
                <a:cs typeface="Arial"/>
              </a:rPr>
              <a:t> </a:t>
            </a:r>
            <a:r>
              <a:rPr sz="1850" spc="55" dirty="0">
                <a:latin typeface="Arial"/>
                <a:cs typeface="Arial"/>
              </a:rPr>
              <a:t>doivent </a:t>
            </a:r>
            <a:r>
              <a:rPr sz="1850" spc="10" dirty="0">
                <a:latin typeface="Arial"/>
                <a:cs typeface="Arial"/>
              </a:rPr>
              <a:t>être</a:t>
            </a:r>
            <a:r>
              <a:rPr sz="1850" spc="105" dirty="0">
                <a:latin typeface="Arial"/>
                <a:cs typeface="Arial"/>
              </a:rPr>
              <a:t> </a:t>
            </a:r>
            <a:r>
              <a:rPr sz="1850" spc="10" dirty="0">
                <a:latin typeface="Arial"/>
                <a:cs typeface="Arial"/>
              </a:rPr>
              <a:t>raisonnables</a:t>
            </a:r>
            <a:r>
              <a:rPr sz="1850" spc="130" dirty="0">
                <a:latin typeface="Arial"/>
                <a:cs typeface="Arial"/>
              </a:rPr>
              <a:t> </a:t>
            </a:r>
            <a:r>
              <a:rPr sz="1850" spc="55" dirty="0">
                <a:latin typeface="Arial"/>
                <a:cs typeface="Arial"/>
              </a:rPr>
              <a:t>et</a:t>
            </a:r>
            <a:r>
              <a:rPr sz="1850" spc="105" dirty="0">
                <a:latin typeface="Arial"/>
                <a:cs typeface="Arial"/>
              </a:rPr>
              <a:t> </a:t>
            </a:r>
            <a:r>
              <a:rPr sz="1850" spc="10" dirty="0">
                <a:latin typeface="Arial"/>
                <a:cs typeface="Arial"/>
              </a:rPr>
              <a:t>comptabilisés</a:t>
            </a:r>
            <a:r>
              <a:rPr sz="1850" spc="95" dirty="0">
                <a:latin typeface="Arial"/>
                <a:cs typeface="Arial"/>
              </a:rPr>
              <a:t> </a:t>
            </a:r>
            <a:r>
              <a:rPr sz="1850" spc="-50" dirty="0">
                <a:latin typeface="Arial"/>
                <a:cs typeface="Arial"/>
              </a:rPr>
              <a:t>à </a:t>
            </a:r>
            <a:r>
              <a:rPr sz="1850" dirty="0">
                <a:latin typeface="Arial"/>
                <a:cs typeface="Arial"/>
              </a:rPr>
              <a:t>la</a:t>
            </a:r>
            <a:r>
              <a:rPr sz="1850" spc="110" dirty="0">
                <a:latin typeface="Arial"/>
                <a:cs typeface="Arial"/>
              </a:rPr>
              <a:t> </a:t>
            </a:r>
            <a:r>
              <a:rPr sz="1850" dirty="0">
                <a:latin typeface="Arial"/>
                <a:cs typeface="Arial"/>
              </a:rPr>
              <a:t>juste</a:t>
            </a:r>
            <a:r>
              <a:rPr sz="1850" spc="75" dirty="0">
                <a:latin typeface="Arial"/>
                <a:cs typeface="Arial"/>
              </a:rPr>
              <a:t> </a:t>
            </a:r>
            <a:r>
              <a:rPr sz="1850" dirty="0">
                <a:latin typeface="Arial"/>
                <a:cs typeface="Arial"/>
              </a:rPr>
              <a:t>valeur</a:t>
            </a:r>
            <a:r>
              <a:rPr sz="1850" spc="120" dirty="0">
                <a:latin typeface="Arial"/>
                <a:cs typeface="Arial"/>
              </a:rPr>
              <a:t> </a:t>
            </a:r>
            <a:r>
              <a:rPr sz="1850" dirty="0">
                <a:latin typeface="Arial"/>
                <a:cs typeface="Arial"/>
              </a:rPr>
              <a:t>marchande</a:t>
            </a:r>
            <a:r>
              <a:rPr sz="1850" spc="114" dirty="0">
                <a:latin typeface="Arial"/>
                <a:cs typeface="Arial"/>
              </a:rPr>
              <a:t> </a:t>
            </a:r>
            <a:r>
              <a:rPr sz="1850" spc="-10" dirty="0">
                <a:latin typeface="Arial"/>
                <a:cs typeface="Arial"/>
              </a:rPr>
              <a:t>(JVM).</a:t>
            </a:r>
            <a:endParaRPr sz="1850" dirty="0">
              <a:latin typeface="Arial"/>
              <a:cs typeface="Arial"/>
            </a:endParaRPr>
          </a:p>
          <a:p>
            <a:pPr marL="523875" marR="109220" lvl="1" indent="-172085">
              <a:lnSpc>
                <a:spcPct val="100000"/>
              </a:lnSpc>
              <a:spcBef>
                <a:spcPts val="1215"/>
              </a:spcBef>
              <a:buSzPct val="93750"/>
              <a:buFont typeface="Wingdings"/>
              <a:buChar char=""/>
              <a:tabLst>
                <a:tab pos="525145" algn="l"/>
              </a:tabLst>
            </a:pPr>
            <a:r>
              <a:rPr sz="1600" i="1" spc="-55" dirty="0">
                <a:latin typeface="Arial"/>
                <a:cs typeface="Arial"/>
              </a:rPr>
              <a:t>Si</a:t>
            </a:r>
            <a:r>
              <a:rPr sz="1600" i="1" spc="20" dirty="0">
                <a:latin typeface="Arial"/>
                <a:cs typeface="Arial"/>
              </a:rPr>
              <a:t> </a:t>
            </a:r>
            <a:r>
              <a:rPr sz="1600" i="1" dirty="0">
                <a:latin typeface="Arial"/>
                <a:cs typeface="Arial"/>
              </a:rPr>
              <a:t>un</a:t>
            </a:r>
            <a:r>
              <a:rPr sz="1600" i="1" spc="35" dirty="0">
                <a:latin typeface="Arial"/>
                <a:cs typeface="Arial"/>
              </a:rPr>
              <a:t> </a:t>
            </a:r>
            <a:r>
              <a:rPr sz="1600" i="1" spc="-35" dirty="0">
                <a:latin typeface="Arial"/>
                <a:cs typeface="Arial"/>
              </a:rPr>
              <a:t>sous-</a:t>
            </a:r>
            <a:r>
              <a:rPr sz="1600" i="1" dirty="0">
                <a:latin typeface="Arial"/>
                <a:cs typeface="Arial"/>
              </a:rPr>
              <a:t>traitant</a:t>
            </a:r>
            <a:r>
              <a:rPr sz="1600" i="1" spc="10" dirty="0">
                <a:latin typeface="Arial"/>
                <a:cs typeface="Arial"/>
              </a:rPr>
              <a:t> </a:t>
            </a:r>
            <a:r>
              <a:rPr sz="1600" i="1" dirty="0">
                <a:latin typeface="Arial"/>
                <a:cs typeface="Arial"/>
              </a:rPr>
              <a:t>est</a:t>
            </a:r>
            <a:r>
              <a:rPr sz="1600" i="1" spc="15" dirty="0">
                <a:latin typeface="Arial"/>
                <a:cs typeface="Arial"/>
              </a:rPr>
              <a:t> </a:t>
            </a:r>
            <a:r>
              <a:rPr sz="1600" i="1" dirty="0">
                <a:latin typeface="Arial"/>
                <a:cs typeface="Arial"/>
              </a:rPr>
              <a:t>une</a:t>
            </a:r>
            <a:r>
              <a:rPr sz="1600" i="1" spc="30" dirty="0">
                <a:latin typeface="Arial"/>
                <a:cs typeface="Arial"/>
              </a:rPr>
              <a:t> </a:t>
            </a:r>
            <a:r>
              <a:rPr sz="1600" i="1" dirty="0">
                <a:latin typeface="Arial"/>
                <a:cs typeface="Arial"/>
              </a:rPr>
              <a:t>partie</a:t>
            </a:r>
            <a:r>
              <a:rPr sz="1600" i="1" spc="5" dirty="0">
                <a:latin typeface="Arial"/>
                <a:cs typeface="Arial"/>
              </a:rPr>
              <a:t> </a:t>
            </a:r>
            <a:r>
              <a:rPr sz="1600" i="1" dirty="0">
                <a:latin typeface="Arial"/>
                <a:cs typeface="Arial"/>
              </a:rPr>
              <a:t>liée</a:t>
            </a:r>
            <a:r>
              <a:rPr sz="1600" i="1" spc="15" dirty="0">
                <a:latin typeface="Arial"/>
                <a:cs typeface="Arial"/>
              </a:rPr>
              <a:t> </a:t>
            </a:r>
            <a:r>
              <a:rPr sz="1600" i="1" spc="-50" dirty="0">
                <a:latin typeface="Arial"/>
                <a:cs typeface="Arial"/>
              </a:rPr>
              <a:t>à 	</a:t>
            </a:r>
            <a:r>
              <a:rPr sz="1600" i="1" dirty="0">
                <a:latin typeface="Arial"/>
                <a:cs typeface="Arial"/>
              </a:rPr>
              <a:t>l’entreprise</a:t>
            </a:r>
            <a:r>
              <a:rPr sz="1600" i="1" spc="5" dirty="0">
                <a:latin typeface="Arial"/>
                <a:cs typeface="Arial"/>
              </a:rPr>
              <a:t> </a:t>
            </a:r>
            <a:r>
              <a:rPr sz="1600" i="1" dirty="0">
                <a:latin typeface="Arial"/>
                <a:cs typeface="Arial"/>
              </a:rPr>
              <a:t>contractante,</a:t>
            </a:r>
            <a:r>
              <a:rPr sz="1600" i="1" spc="-40" dirty="0">
                <a:latin typeface="Arial"/>
                <a:cs typeface="Arial"/>
              </a:rPr>
              <a:t> </a:t>
            </a:r>
            <a:r>
              <a:rPr sz="1600" i="1" dirty="0">
                <a:latin typeface="Arial"/>
                <a:cs typeface="Arial"/>
              </a:rPr>
              <a:t>la</a:t>
            </a:r>
            <a:r>
              <a:rPr sz="1600" i="1" spc="35" dirty="0">
                <a:latin typeface="Arial"/>
                <a:cs typeface="Arial"/>
              </a:rPr>
              <a:t> </a:t>
            </a:r>
            <a:r>
              <a:rPr sz="1600" i="1" spc="-20" dirty="0">
                <a:latin typeface="Arial"/>
                <a:cs typeface="Arial"/>
              </a:rPr>
              <a:t>main- 	</a:t>
            </a:r>
            <a:r>
              <a:rPr sz="1600" i="1" dirty="0">
                <a:latin typeface="Arial"/>
                <a:cs typeface="Arial"/>
              </a:rPr>
              <a:t>d’œuvre</a:t>
            </a:r>
            <a:r>
              <a:rPr sz="1600" i="1" spc="60" dirty="0">
                <a:latin typeface="Arial"/>
                <a:cs typeface="Arial"/>
              </a:rPr>
              <a:t> </a:t>
            </a:r>
            <a:r>
              <a:rPr sz="1600" i="1" dirty="0">
                <a:latin typeface="Arial"/>
                <a:cs typeface="Arial"/>
              </a:rPr>
              <a:t>confiée</a:t>
            </a:r>
            <a:r>
              <a:rPr sz="1600" i="1" spc="35" dirty="0">
                <a:latin typeface="Arial"/>
                <a:cs typeface="Arial"/>
              </a:rPr>
              <a:t> </a:t>
            </a:r>
            <a:r>
              <a:rPr sz="1600" i="1" dirty="0">
                <a:latin typeface="Arial"/>
                <a:cs typeface="Arial"/>
              </a:rPr>
              <a:t>en</a:t>
            </a:r>
            <a:r>
              <a:rPr sz="1600" i="1" spc="60" dirty="0">
                <a:latin typeface="Arial"/>
                <a:cs typeface="Arial"/>
              </a:rPr>
              <a:t> </a:t>
            </a:r>
            <a:r>
              <a:rPr sz="1600" i="1" spc="-35" dirty="0">
                <a:latin typeface="Arial"/>
                <a:cs typeface="Arial"/>
              </a:rPr>
              <a:t>sous-</a:t>
            </a:r>
            <a:r>
              <a:rPr sz="1600" i="1" dirty="0">
                <a:latin typeface="Arial"/>
                <a:cs typeface="Arial"/>
              </a:rPr>
              <a:t>traitance</a:t>
            </a:r>
            <a:r>
              <a:rPr sz="1600" i="1" spc="40" dirty="0">
                <a:latin typeface="Arial"/>
                <a:cs typeface="Arial"/>
              </a:rPr>
              <a:t> </a:t>
            </a:r>
            <a:r>
              <a:rPr sz="1600" i="1" spc="35" dirty="0">
                <a:latin typeface="Arial"/>
                <a:cs typeface="Arial"/>
              </a:rPr>
              <a:t>doit 	</a:t>
            </a:r>
            <a:r>
              <a:rPr sz="1600" i="1" spc="10" dirty="0">
                <a:latin typeface="Arial"/>
                <a:cs typeface="Arial"/>
              </a:rPr>
              <a:t>être</a:t>
            </a:r>
            <a:r>
              <a:rPr sz="1600" i="1" spc="25" dirty="0">
                <a:latin typeface="Arial"/>
                <a:cs typeface="Arial"/>
              </a:rPr>
              <a:t> </a:t>
            </a:r>
            <a:r>
              <a:rPr sz="1600" i="1" spc="10" dirty="0">
                <a:latin typeface="Arial"/>
                <a:cs typeface="Arial"/>
              </a:rPr>
              <a:t>comptabilisée</a:t>
            </a:r>
            <a:r>
              <a:rPr sz="1600" i="1" spc="15" dirty="0">
                <a:latin typeface="Arial"/>
                <a:cs typeface="Arial"/>
              </a:rPr>
              <a:t> </a:t>
            </a:r>
            <a:r>
              <a:rPr sz="1600" i="1" spc="10" dirty="0">
                <a:latin typeface="Arial"/>
                <a:cs typeface="Arial"/>
              </a:rPr>
              <a:t>au</a:t>
            </a:r>
            <a:r>
              <a:rPr sz="1600" i="1" spc="40" dirty="0">
                <a:latin typeface="Arial"/>
                <a:cs typeface="Arial"/>
              </a:rPr>
              <a:t> </a:t>
            </a:r>
            <a:r>
              <a:rPr sz="1600" i="1" spc="-20" dirty="0">
                <a:latin typeface="Arial"/>
                <a:cs typeface="Arial"/>
              </a:rPr>
              <a:t>coût.</a:t>
            </a:r>
            <a:endParaRPr sz="1600" dirty="0">
              <a:latin typeface="Arial"/>
              <a:cs typeface="Arial"/>
            </a:endParaRPr>
          </a:p>
          <a:p>
            <a:pPr marL="523875" marR="5080" lvl="1" indent="-172085">
              <a:lnSpc>
                <a:spcPts val="1900"/>
              </a:lnSpc>
              <a:spcBef>
                <a:spcPts val="680"/>
              </a:spcBef>
              <a:buSzPct val="93750"/>
              <a:buFont typeface="Wingdings"/>
              <a:buChar char=""/>
              <a:tabLst>
                <a:tab pos="525145" algn="l"/>
              </a:tabLst>
            </a:pPr>
            <a:r>
              <a:rPr sz="1600" i="1" u="sng" dirty="0">
                <a:uFill>
                  <a:solidFill>
                    <a:srgbClr val="000000"/>
                  </a:solidFill>
                </a:uFill>
                <a:latin typeface="Arial"/>
                <a:cs typeface="Arial"/>
              </a:rPr>
              <a:t>Définition</a:t>
            </a:r>
            <a:r>
              <a:rPr sz="1600" i="1" u="sng" spc="10" dirty="0">
                <a:uFill>
                  <a:solidFill>
                    <a:srgbClr val="000000"/>
                  </a:solidFill>
                </a:uFill>
                <a:latin typeface="Arial"/>
                <a:cs typeface="Arial"/>
              </a:rPr>
              <a:t> </a:t>
            </a:r>
            <a:r>
              <a:rPr sz="1600" i="1" u="sng" spc="60" dirty="0">
                <a:uFill>
                  <a:solidFill>
                    <a:srgbClr val="000000"/>
                  </a:solidFill>
                </a:uFill>
                <a:latin typeface="Arial"/>
                <a:cs typeface="Arial"/>
              </a:rPr>
              <a:t>de</a:t>
            </a:r>
            <a:r>
              <a:rPr sz="1600" i="1" u="sng" spc="30" dirty="0">
                <a:uFill>
                  <a:solidFill>
                    <a:srgbClr val="000000"/>
                  </a:solidFill>
                </a:uFill>
                <a:latin typeface="Arial"/>
                <a:cs typeface="Arial"/>
              </a:rPr>
              <a:t> </a:t>
            </a:r>
            <a:r>
              <a:rPr sz="1600" i="1" u="sng" spc="-45" dirty="0">
                <a:uFill>
                  <a:solidFill>
                    <a:srgbClr val="000000"/>
                  </a:solidFill>
                </a:uFill>
                <a:latin typeface="Arial"/>
                <a:cs typeface="Arial"/>
              </a:rPr>
              <a:t>l’ARC</a:t>
            </a:r>
            <a:r>
              <a:rPr sz="1600" i="1" spc="25" dirty="0">
                <a:latin typeface="Arial"/>
                <a:cs typeface="Arial"/>
              </a:rPr>
              <a:t> </a:t>
            </a:r>
            <a:r>
              <a:rPr sz="1600" i="1" dirty="0">
                <a:latin typeface="Arial"/>
                <a:cs typeface="Arial"/>
              </a:rPr>
              <a:t>des</a:t>
            </a:r>
            <a:r>
              <a:rPr sz="1600" i="1" spc="30" dirty="0">
                <a:latin typeface="Arial"/>
                <a:cs typeface="Arial"/>
              </a:rPr>
              <a:t> </a:t>
            </a:r>
            <a:r>
              <a:rPr sz="1600" i="1" dirty="0">
                <a:latin typeface="Arial"/>
                <a:cs typeface="Arial"/>
              </a:rPr>
              <a:t>sociétés</a:t>
            </a:r>
            <a:r>
              <a:rPr sz="1600" i="1" spc="10" dirty="0">
                <a:latin typeface="Arial"/>
                <a:cs typeface="Arial"/>
              </a:rPr>
              <a:t> </a:t>
            </a:r>
            <a:r>
              <a:rPr sz="1600" i="1" dirty="0">
                <a:latin typeface="Arial"/>
                <a:cs typeface="Arial"/>
              </a:rPr>
              <a:t>liées</a:t>
            </a:r>
            <a:r>
              <a:rPr sz="1600" i="1" spc="20" dirty="0">
                <a:latin typeface="Arial"/>
                <a:cs typeface="Arial"/>
              </a:rPr>
              <a:t> </a:t>
            </a:r>
            <a:r>
              <a:rPr sz="1600" i="1" spc="-25" dirty="0">
                <a:latin typeface="Arial"/>
                <a:cs typeface="Arial"/>
              </a:rPr>
              <a:t>et 	</a:t>
            </a:r>
            <a:r>
              <a:rPr sz="1600" i="1" spc="-10" dirty="0">
                <a:latin typeface="Arial"/>
                <a:cs typeface="Arial"/>
              </a:rPr>
              <a:t>associées.</a:t>
            </a:r>
            <a:endParaRPr sz="1600" dirty="0">
              <a:latin typeface="Arial"/>
              <a:cs typeface="Arial"/>
            </a:endParaRPr>
          </a:p>
        </p:txBody>
      </p:sp>
      <p:grpSp>
        <p:nvGrpSpPr>
          <p:cNvPr id="5" name="object 5"/>
          <p:cNvGrpSpPr/>
          <p:nvPr/>
        </p:nvGrpSpPr>
        <p:grpSpPr>
          <a:xfrm>
            <a:off x="4148454" y="1362075"/>
            <a:ext cx="7499984" cy="4591050"/>
            <a:chOff x="4148454" y="1362075"/>
            <a:chExt cx="7499984" cy="4591050"/>
          </a:xfrm>
        </p:grpSpPr>
        <p:pic>
          <p:nvPicPr>
            <p:cNvPr id="6" name="object 6"/>
            <p:cNvPicPr/>
            <p:nvPr/>
          </p:nvPicPr>
          <p:blipFill>
            <a:blip r:embed="rId3" cstate="print"/>
            <a:stretch>
              <a:fillRect/>
            </a:stretch>
          </p:blipFill>
          <p:spPr>
            <a:xfrm>
              <a:off x="5143168" y="1461112"/>
              <a:ext cx="6405636" cy="4379204"/>
            </a:xfrm>
            <a:prstGeom prst="rect">
              <a:avLst/>
            </a:prstGeom>
          </p:spPr>
        </p:pic>
        <p:sp>
          <p:nvSpPr>
            <p:cNvPr id="7" name="object 7"/>
            <p:cNvSpPr/>
            <p:nvPr/>
          </p:nvSpPr>
          <p:spPr>
            <a:xfrm>
              <a:off x="5070919" y="1366837"/>
              <a:ext cx="6572884" cy="4581525"/>
            </a:xfrm>
            <a:custGeom>
              <a:avLst/>
              <a:gdLst/>
              <a:ahLst/>
              <a:cxnLst/>
              <a:rect l="l" t="t" r="r" b="b"/>
              <a:pathLst>
                <a:path w="6572884" h="4581525">
                  <a:moveTo>
                    <a:pt x="0" y="0"/>
                  </a:moveTo>
                  <a:lnTo>
                    <a:pt x="6572631" y="0"/>
                  </a:lnTo>
                  <a:lnTo>
                    <a:pt x="6572631" y="4581525"/>
                  </a:lnTo>
                  <a:lnTo>
                    <a:pt x="0" y="4581525"/>
                  </a:lnTo>
                  <a:lnTo>
                    <a:pt x="0" y="0"/>
                  </a:lnTo>
                  <a:close/>
                </a:path>
              </a:pathLst>
            </a:custGeom>
            <a:ln w="9525">
              <a:solidFill>
                <a:srgbClr val="00AFEF"/>
              </a:solidFill>
            </a:ln>
          </p:spPr>
          <p:txBody>
            <a:bodyPr wrap="square" lIns="0" tIns="0" rIns="0" bIns="0" rtlCol="0"/>
            <a:lstStyle/>
            <a:p>
              <a:endParaRPr/>
            </a:p>
          </p:txBody>
        </p:sp>
        <p:sp>
          <p:nvSpPr>
            <p:cNvPr id="8" name="object 8"/>
            <p:cNvSpPr/>
            <p:nvPr/>
          </p:nvSpPr>
          <p:spPr>
            <a:xfrm>
              <a:off x="4154804" y="3645150"/>
              <a:ext cx="960755" cy="1429385"/>
            </a:xfrm>
            <a:custGeom>
              <a:avLst/>
              <a:gdLst/>
              <a:ahLst/>
              <a:cxnLst/>
              <a:rect l="l" t="t" r="r" b="b"/>
              <a:pathLst>
                <a:path w="960754" h="1429385">
                  <a:moveTo>
                    <a:pt x="0" y="1428991"/>
                  </a:moveTo>
                  <a:lnTo>
                    <a:pt x="960742" y="0"/>
                  </a:lnTo>
                </a:path>
              </a:pathLst>
            </a:custGeom>
            <a:ln w="12700">
              <a:solidFill>
                <a:srgbClr val="EF5122"/>
              </a:solidFill>
            </a:ln>
          </p:spPr>
          <p:txBody>
            <a:bodyPr wrap="square" lIns="0" tIns="0" rIns="0" bIns="0" rtlCol="0"/>
            <a:lstStyle/>
            <a:p>
              <a:endParaRPr/>
            </a:p>
          </p:txBody>
        </p:sp>
        <p:sp>
          <p:nvSpPr>
            <p:cNvPr id="9" name="object 9"/>
            <p:cNvSpPr/>
            <p:nvPr/>
          </p:nvSpPr>
          <p:spPr>
            <a:xfrm>
              <a:off x="5076854" y="3592450"/>
              <a:ext cx="74295" cy="85090"/>
            </a:xfrm>
            <a:custGeom>
              <a:avLst/>
              <a:gdLst/>
              <a:ahLst/>
              <a:cxnLst/>
              <a:rect l="l" t="t" r="r" b="b"/>
              <a:pathLst>
                <a:path w="74295" h="85089">
                  <a:moveTo>
                    <a:pt x="74129" y="0"/>
                  </a:moveTo>
                  <a:lnTo>
                    <a:pt x="0" y="41986"/>
                  </a:lnTo>
                  <a:lnTo>
                    <a:pt x="63233" y="84493"/>
                  </a:lnTo>
                  <a:lnTo>
                    <a:pt x="74129" y="0"/>
                  </a:lnTo>
                  <a:close/>
                </a:path>
              </a:pathLst>
            </a:custGeom>
            <a:solidFill>
              <a:srgbClr val="EF5122"/>
            </a:solidFill>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10</a:t>
            </a:fld>
            <a:endParaRPr spc="-25"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Coûts</a:t>
            </a:r>
            <a:r>
              <a:rPr spc="-35" dirty="0"/>
              <a:t> </a:t>
            </a:r>
            <a:r>
              <a:rPr spc="65" dirty="0"/>
              <a:t>d’immobilisations</a:t>
            </a:r>
            <a:r>
              <a:rPr spc="-15" dirty="0"/>
              <a:t> </a:t>
            </a:r>
            <a:r>
              <a:rPr spc="75" dirty="0"/>
              <a:t>et</a:t>
            </a:r>
            <a:r>
              <a:rPr spc="-50" dirty="0"/>
              <a:t> </a:t>
            </a:r>
            <a:r>
              <a:rPr spc="95" dirty="0"/>
              <a:t>d’équipement</a:t>
            </a:r>
          </a:p>
        </p:txBody>
      </p:sp>
      <p:sp>
        <p:nvSpPr>
          <p:cNvPr id="3" name="object 3"/>
          <p:cNvSpPr txBox="1"/>
          <p:nvPr/>
        </p:nvSpPr>
        <p:spPr>
          <a:xfrm>
            <a:off x="407091" y="1168868"/>
            <a:ext cx="5547360" cy="4869475"/>
          </a:xfrm>
          <a:prstGeom prst="rect">
            <a:avLst/>
          </a:prstGeom>
        </p:spPr>
        <p:txBody>
          <a:bodyPr vert="horz" wrap="square" lIns="0" tIns="41275" rIns="0" bIns="0" rtlCol="0">
            <a:spAutoFit/>
          </a:bodyPr>
          <a:lstStyle/>
          <a:p>
            <a:pPr marL="186055" marR="5080" indent="-173990" algn="just">
              <a:lnSpc>
                <a:spcPts val="1839"/>
              </a:lnSpc>
              <a:spcBef>
                <a:spcPts val="325"/>
              </a:spcBef>
              <a:buChar char="•"/>
              <a:tabLst>
                <a:tab pos="186055" algn="l"/>
              </a:tabLst>
            </a:pPr>
            <a:r>
              <a:rPr sz="1700" spc="-35" dirty="0">
                <a:latin typeface="Arial"/>
                <a:cs typeface="Arial"/>
              </a:rPr>
              <a:t>Le</a:t>
            </a:r>
            <a:r>
              <a:rPr sz="1700" dirty="0">
                <a:latin typeface="Arial"/>
                <a:cs typeface="Arial"/>
              </a:rPr>
              <a:t> coût</a:t>
            </a:r>
            <a:r>
              <a:rPr sz="1700" spc="5" dirty="0">
                <a:latin typeface="Arial"/>
                <a:cs typeface="Arial"/>
              </a:rPr>
              <a:t> </a:t>
            </a:r>
            <a:r>
              <a:rPr sz="1700" spc="70" dirty="0">
                <a:latin typeface="Arial"/>
                <a:cs typeface="Arial"/>
              </a:rPr>
              <a:t>du</a:t>
            </a:r>
            <a:r>
              <a:rPr sz="1700" spc="10" dirty="0">
                <a:latin typeface="Arial"/>
                <a:cs typeface="Arial"/>
              </a:rPr>
              <a:t> </a:t>
            </a:r>
            <a:r>
              <a:rPr sz="1700" b="1" i="1" u="sng" dirty="0">
                <a:uFill>
                  <a:solidFill>
                    <a:srgbClr val="000000"/>
                  </a:solidFill>
                </a:uFill>
                <a:latin typeface="Arial"/>
                <a:cs typeface="Arial"/>
              </a:rPr>
              <a:t>nouvel</a:t>
            </a:r>
            <a:r>
              <a:rPr sz="1700" b="1" i="1" spc="-5" dirty="0">
                <a:latin typeface="Arial"/>
                <a:cs typeface="Arial"/>
              </a:rPr>
              <a:t> </a:t>
            </a:r>
            <a:r>
              <a:rPr sz="1700" spc="50" dirty="0">
                <a:latin typeface="Arial"/>
                <a:cs typeface="Arial"/>
              </a:rPr>
              <a:t>équipement</a:t>
            </a:r>
            <a:r>
              <a:rPr sz="1700" spc="15" dirty="0">
                <a:latin typeface="Arial"/>
                <a:cs typeface="Arial"/>
              </a:rPr>
              <a:t> </a:t>
            </a:r>
            <a:r>
              <a:rPr sz="1700" dirty="0">
                <a:latin typeface="Arial"/>
                <a:cs typeface="Arial"/>
              </a:rPr>
              <a:t>acquis</a:t>
            </a:r>
            <a:r>
              <a:rPr sz="1700" spc="-5" dirty="0">
                <a:latin typeface="Arial"/>
                <a:cs typeface="Arial"/>
              </a:rPr>
              <a:t> </a:t>
            </a:r>
            <a:r>
              <a:rPr sz="1700" spc="65" dirty="0">
                <a:latin typeface="Arial"/>
                <a:cs typeface="Arial"/>
              </a:rPr>
              <a:t>pour</a:t>
            </a:r>
            <a:r>
              <a:rPr sz="1700" dirty="0">
                <a:latin typeface="Arial"/>
                <a:cs typeface="Arial"/>
              </a:rPr>
              <a:t> être</a:t>
            </a:r>
            <a:r>
              <a:rPr sz="1700" spc="10" dirty="0">
                <a:latin typeface="Arial"/>
                <a:cs typeface="Arial"/>
              </a:rPr>
              <a:t> </a:t>
            </a:r>
            <a:r>
              <a:rPr sz="1700" spc="-10" dirty="0">
                <a:latin typeface="Arial"/>
                <a:cs typeface="Arial"/>
              </a:rPr>
              <a:t>utilisé </a:t>
            </a:r>
            <a:r>
              <a:rPr sz="1700" dirty="0">
                <a:latin typeface="Arial"/>
                <a:cs typeface="Arial"/>
              </a:rPr>
              <a:t>dans</a:t>
            </a:r>
            <a:r>
              <a:rPr sz="1700" spc="10" dirty="0">
                <a:latin typeface="Arial"/>
                <a:cs typeface="Arial"/>
              </a:rPr>
              <a:t> </a:t>
            </a:r>
            <a:r>
              <a:rPr sz="1700" dirty="0">
                <a:latin typeface="Arial"/>
                <a:cs typeface="Arial"/>
              </a:rPr>
              <a:t>le</a:t>
            </a:r>
            <a:r>
              <a:rPr sz="1700" spc="-5" dirty="0">
                <a:latin typeface="Arial"/>
                <a:cs typeface="Arial"/>
              </a:rPr>
              <a:t> </a:t>
            </a:r>
            <a:r>
              <a:rPr sz="1700" dirty="0">
                <a:latin typeface="Arial"/>
                <a:cs typeface="Arial"/>
              </a:rPr>
              <a:t>cadre</a:t>
            </a:r>
            <a:r>
              <a:rPr sz="1700" spc="15" dirty="0">
                <a:latin typeface="Arial"/>
                <a:cs typeface="Arial"/>
              </a:rPr>
              <a:t> </a:t>
            </a:r>
            <a:r>
              <a:rPr sz="1700" spc="70" dirty="0">
                <a:latin typeface="Arial"/>
                <a:cs typeface="Arial"/>
              </a:rPr>
              <a:t>du</a:t>
            </a:r>
            <a:r>
              <a:rPr sz="1700" spc="5" dirty="0">
                <a:latin typeface="Arial"/>
                <a:cs typeface="Arial"/>
              </a:rPr>
              <a:t> </a:t>
            </a:r>
            <a:r>
              <a:rPr sz="1700" spc="55" dirty="0">
                <a:latin typeface="Arial"/>
                <a:cs typeface="Arial"/>
              </a:rPr>
              <a:t>projet</a:t>
            </a:r>
            <a:r>
              <a:rPr sz="1700" spc="-10" dirty="0">
                <a:latin typeface="Arial"/>
                <a:cs typeface="Arial"/>
              </a:rPr>
              <a:t> </a:t>
            </a:r>
            <a:r>
              <a:rPr sz="1700" dirty="0">
                <a:latin typeface="Arial"/>
                <a:cs typeface="Arial"/>
              </a:rPr>
              <a:t>est</a:t>
            </a:r>
            <a:r>
              <a:rPr sz="1700" spc="-10" dirty="0">
                <a:latin typeface="Arial"/>
                <a:cs typeface="Arial"/>
              </a:rPr>
              <a:t> </a:t>
            </a:r>
            <a:r>
              <a:rPr sz="1700" dirty="0">
                <a:latin typeface="Arial"/>
                <a:cs typeface="Arial"/>
              </a:rPr>
              <a:t>admissible</a:t>
            </a:r>
            <a:r>
              <a:rPr sz="1700" spc="5" dirty="0">
                <a:latin typeface="Arial"/>
                <a:cs typeface="Arial"/>
              </a:rPr>
              <a:t> </a:t>
            </a:r>
            <a:r>
              <a:rPr sz="1700" dirty="0">
                <a:latin typeface="Arial"/>
                <a:cs typeface="Arial"/>
              </a:rPr>
              <a:t>au</a:t>
            </a:r>
            <a:r>
              <a:rPr sz="1700" spc="10" dirty="0">
                <a:latin typeface="Arial"/>
                <a:cs typeface="Arial"/>
              </a:rPr>
              <a:t> </a:t>
            </a:r>
            <a:r>
              <a:rPr sz="1700" spc="-10" dirty="0">
                <a:latin typeface="Arial"/>
                <a:cs typeface="Arial"/>
              </a:rPr>
              <a:t>financement </a:t>
            </a:r>
            <a:r>
              <a:rPr sz="1700" spc="70" dirty="0">
                <a:latin typeface="Arial"/>
                <a:cs typeface="Arial"/>
              </a:rPr>
              <a:t>de</a:t>
            </a:r>
            <a:r>
              <a:rPr sz="1700" spc="-30" dirty="0">
                <a:latin typeface="Arial"/>
                <a:cs typeface="Arial"/>
              </a:rPr>
              <a:t> </a:t>
            </a:r>
            <a:r>
              <a:rPr sz="1700" spc="-10" dirty="0">
                <a:latin typeface="Arial"/>
                <a:cs typeface="Arial"/>
              </a:rPr>
              <a:t>NGen.</a:t>
            </a:r>
            <a:endParaRPr sz="1700" dirty="0">
              <a:latin typeface="Arial"/>
              <a:cs typeface="Arial"/>
            </a:endParaRPr>
          </a:p>
          <a:p>
            <a:pPr marL="186055" marR="625475" indent="-173990">
              <a:lnSpc>
                <a:spcPts val="1839"/>
              </a:lnSpc>
              <a:spcBef>
                <a:spcPts val="1385"/>
              </a:spcBef>
              <a:buChar char="•"/>
              <a:tabLst>
                <a:tab pos="186055" algn="l"/>
              </a:tabLst>
            </a:pPr>
            <a:r>
              <a:rPr sz="1700" spc="-10" dirty="0">
                <a:latin typeface="Arial"/>
                <a:cs typeface="Arial"/>
              </a:rPr>
              <a:t>Jusqu’à</a:t>
            </a:r>
            <a:r>
              <a:rPr sz="1700" spc="10" dirty="0">
                <a:latin typeface="Arial"/>
                <a:cs typeface="Arial"/>
              </a:rPr>
              <a:t> </a:t>
            </a:r>
            <a:r>
              <a:rPr sz="1700" dirty="0">
                <a:latin typeface="Arial"/>
                <a:cs typeface="Arial"/>
              </a:rPr>
              <a:t>100</a:t>
            </a:r>
            <a:r>
              <a:rPr sz="1700" spc="30" dirty="0">
                <a:latin typeface="Arial"/>
                <a:cs typeface="Arial"/>
              </a:rPr>
              <a:t> </a:t>
            </a:r>
            <a:r>
              <a:rPr sz="1700" spc="-114" dirty="0">
                <a:latin typeface="Arial"/>
                <a:cs typeface="Arial"/>
              </a:rPr>
              <a:t>%</a:t>
            </a:r>
            <a:r>
              <a:rPr sz="1700" spc="5" dirty="0">
                <a:latin typeface="Arial"/>
                <a:cs typeface="Arial"/>
              </a:rPr>
              <a:t> </a:t>
            </a:r>
            <a:r>
              <a:rPr sz="1700" dirty="0">
                <a:latin typeface="Arial"/>
                <a:cs typeface="Arial"/>
              </a:rPr>
              <a:t>des</a:t>
            </a:r>
            <a:r>
              <a:rPr sz="1700" spc="30" dirty="0">
                <a:latin typeface="Arial"/>
                <a:cs typeface="Arial"/>
              </a:rPr>
              <a:t> </a:t>
            </a:r>
            <a:r>
              <a:rPr sz="1700" dirty="0">
                <a:latin typeface="Arial"/>
                <a:cs typeface="Arial"/>
              </a:rPr>
              <a:t>coûts d’acquisition</a:t>
            </a:r>
            <a:r>
              <a:rPr sz="1700" spc="15" dirty="0">
                <a:latin typeface="Arial"/>
                <a:cs typeface="Arial"/>
              </a:rPr>
              <a:t> </a:t>
            </a:r>
            <a:r>
              <a:rPr sz="1700" spc="65" dirty="0">
                <a:latin typeface="Arial"/>
                <a:cs typeface="Arial"/>
              </a:rPr>
              <a:t>de</a:t>
            </a:r>
            <a:r>
              <a:rPr sz="1700" spc="35" dirty="0">
                <a:latin typeface="Arial"/>
                <a:cs typeface="Arial"/>
              </a:rPr>
              <a:t> </a:t>
            </a:r>
            <a:r>
              <a:rPr sz="1700" spc="-10" dirty="0">
                <a:latin typeface="Arial"/>
                <a:cs typeface="Arial"/>
              </a:rPr>
              <a:t>nouvel </a:t>
            </a:r>
            <a:r>
              <a:rPr sz="1700" spc="50" dirty="0">
                <a:latin typeface="Arial"/>
                <a:cs typeface="Arial"/>
              </a:rPr>
              <a:t>équipement</a:t>
            </a:r>
            <a:r>
              <a:rPr sz="1700" spc="80" dirty="0">
                <a:latin typeface="Arial"/>
                <a:cs typeface="Arial"/>
              </a:rPr>
              <a:t> </a:t>
            </a:r>
            <a:r>
              <a:rPr sz="1700" dirty="0">
                <a:latin typeface="Arial"/>
                <a:cs typeface="Arial"/>
              </a:rPr>
              <a:t>peuvent</a:t>
            </a:r>
            <a:r>
              <a:rPr sz="1700" spc="85" dirty="0">
                <a:latin typeface="Arial"/>
                <a:cs typeface="Arial"/>
              </a:rPr>
              <a:t> </a:t>
            </a:r>
            <a:r>
              <a:rPr sz="1700" dirty="0">
                <a:latin typeface="Arial"/>
                <a:cs typeface="Arial"/>
              </a:rPr>
              <a:t>être</a:t>
            </a:r>
            <a:r>
              <a:rPr sz="1700" spc="80" dirty="0">
                <a:latin typeface="Arial"/>
                <a:cs typeface="Arial"/>
              </a:rPr>
              <a:t> </a:t>
            </a:r>
            <a:r>
              <a:rPr sz="1700" spc="-10" dirty="0">
                <a:latin typeface="Arial"/>
                <a:cs typeface="Arial"/>
              </a:rPr>
              <a:t>réclamés,</a:t>
            </a:r>
            <a:endParaRPr sz="1700" dirty="0">
              <a:latin typeface="Arial"/>
              <a:cs typeface="Arial"/>
            </a:endParaRPr>
          </a:p>
          <a:p>
            <a:pPr marL="701040" marR="372110" lvl="1" indent="-349250">
              <a:lnSpc>
                <a:spcPts val="1839"/>
              </a:lnSpc>
              <a:spcBef>
                <a:spcPts val="1395"/>
              </a:spcBef>
              <a:buFont typeface="Wingdings"/>
              <a:buChar char=""/>
              <a:tabLst>
                <a:tab pos="701040" algn="l"/>
              </a:tabLst>
            </a:pPr>
            <a:r>
              <a:rPr sz="1700" i="1" dirty="0">
                <a:latin typeface="Arial"/>
                <a:cs typeface="Arial"/>
              </a:rPr>
              <a:t>mais</a:t>
            </a:r>
            <a:r>
              <a:rPr sz="1700" i="1" spc="-25" dirty="0">
                <a:latin typeface="Arial"/>
                <a:cs typeface="Arial"/>
              </a:rPr>
              <a:t> </a:t>
            </a:r>
            <a:r>
              <a:rPr sz="1700" b="1" i="1" u="sng" spc="-40" dirty="0">
                <a:uFill>
                  <a:solidFill>
                    <a:srgbClr val="000000"/>
                  </a:solidFill>
                </a:uFill>
                <a:latin typeface="Arial"/>
                <a:cs typeface="Arial"/>
              </a:rPr>
              <a:t>ils</a:t>
            </a:r>
            <a:r>
              <a:rPr sz="1700" b="1" i="1" u="sng" spc="-35" dirty="0">
                <a:uFill>
                  <a:solidFill>
                    <a:srgbClr val="000000"/>
                  </a:solidFill>
                </a:uFill>
                <a:latin typeface="Arial"/>
                <a:cs typeface="Arial"/>
              </a:rPr>
              <a:t> </a:t>
            </a:r>
            <a:r>
              <a:rPr sz="1700" b="1" i="1" u="sng" dirty="0">
                <a:uFill>
                  <a:solidFill>
                    <a:srgbClr val="000000"/>
                  </a:solidFill>
                </a:uFill>
                <a:latin typeface="Arial"/>
                <a:cs typeface="Arial"/>
              </a:rPr>
              <a:t>ne</a:t>
            </a:r>
            <a:r>
              <a:rPr sz="1700" b="1" i="1" u="sng" spc="-15" dirty="0">
                <a:uFill>
                  <a:solidFill>
                    <a:srgbClr val="000000"/>
                  </a:solidFill>
                </a:uFill>
                <a:latin typeface="Arial"/>
                <a:cs typeface="Arial"/>
              </a:rPr>
              <a:t> </a:t>
            </a:r>
            <a:r>
              <a:rPr sz="1700" b="1" i="1" u="sng" dirty="0">
                <a:uFill>
                  <a:solidFill>
                    <a:srgbClr val="000000"/>
                  </a:solidFill>
                </a:uFill>
                <a:latin typeface="Arial"/>
                <a:cs typeface="Arial"/>
              </a:rPr>
              <a:t>peuvent</a:t>
            </a:r>
            <a:r>
              <a:rPr sz="1700" b="1" i="1" u="sng" spc="-40" dirty="0">
                <a:uFill>
                  <a:solidFill>
                    <a:srgbClr val="000000"/>
                  </a:solidFill>
                </a:uFill>
                <a:latin typeface="Arial"/>
                <a:cs typeface="Arial"/>
              </a:rPr>
              <a:t> </a:t>
            </a:r>
            <a:r>
              <a:rPr sz="1700" b="1" i="1" u="sng" spc="-35" dirty="0">
                <a:uFill>
                  <a:solidFill>
                    <a:srgbClr val="000000"/>
                  </a:solidFill>
                </a:uFill>
                <a:latin typeface="Arial"/>
                <a:cs typeface="Arial"/>
              </a:rPr>
              <a:t>pas</a:t>
            </a:r>
            <a:r>
              <a:rPr sz="1700" b="1" i="1" u="sng" spc="-30" dirty="0">
                <a:uFill>
                  <a:solidFill>
                    <a:srgbClr val="000000"/>
                  </a:solidFill>
                </a:uFill>
                <a:latin typeface="Arial"/>
                <a:cs typeface="Arial"/>
              </a:rPr>
              <a:t> </a:t>
            </a:r>
            <a:r>
              <a:rPr sz="1700" b="1" i="1" u="sng" spc="-20" dirty="0">
                <a:uFill>
                  <a:solidFill>
                    <a:srgbClr val="000000"/>
                  </a:solidFill>
                </a:uFill>
                <a:latin typeface="Arial"/>
                <a:cs typeface="Arial"/>
              </a:rPr>
              <a:t>dépasser</a:t>
            </a:r>
            <a:r>
              <a:rPr sz="1700" b="1" i="1" u="sng" spc="-25" dirty="0">
                <a:uFill>
                  <a:solidFill>
                    <a:srgbClr val="000000"/>
                  </a:solidFill>
                </a:uFill>
                <a:latin typeface="Arial"/>
                <a:cs typeface="Arial"/>
              </a:rPr>
              <a:t> </a:t>
            </a:r>
            <a:r>
              <a:rPr sz="1700" b="1" i="1" u="sng" spc="140" dirty="0">
                <a:uFill>
                  <a:solidFill>
                    <a:srgbClr val="000000"/>
                  </a:solidFill>
                </a:uFill>
                <a:latin typeface="Arial"/>
                <a:cs typeface="Arial"/>
              </a:rPr>
              <a:t>25</a:t>
            </a:r>
            <a:r>
              <a:rPr sz="1700" b="1" i="1" u="sng" spc="-20" dirty="0">
                <a:uFill>
                  <a:solidFill>
                    <a:srgbClr val="000000"/>
                  </a:solidFill>
                </a:uFill>
                <a:latin typeface="Arial"/>
                <a:cs typeface="Arial"/>
              </a:rPr>
              <a:t> </a:t>
            </a:r>
            <a:r>
              <a:rPr sz="1700" b="1" i="1" u="sng" spc="85" dirty="0">
                <a:uFill>
                  <a:solidFill>
                    <a:srgbClr val="000000"/>
                  </a:solidFill>
                </a:uFill>
                <a:latin typeface="Arial"/>
                <a:cs typeface="Arial"/>
              </a:rPr>
              <a:t>%*</a:t>
            </a:r>
            <a:r>
              <a:rPr sz="1700" b="1" i="1" spc="-30" dirty="0">
                <a:latin typeface="Arial"/>
                <a:cs typeface="Arial"/>
              </a:rPr>
              <a:t> </a:t>
            </a:r>
            <a:r>
              <a:rPr sz="1700" i="1" spc="-25" dirty="0">
                <a:latin typeface="Arial"/>
                <a:cs typeface="Arial"/>
              </a:rPr>
              <a:t>des </a:t>
            </a:r>
            <a:r>
              <a:rPr sz="1700" i="1" dirty="0">
                <a:latin typeface="Arial"/>
                <a:cs typeface="Arial"/>
              </a:rPr>
              <a:t>coûts</a:t>
            </a:r>
            <a:r>
              <a:rPr sz="1700" i="1" spc="-35" dirty="0">
                <a:latin typeface="Arial"/>
                <a:cs typeface="Arial"/>
              </a:rPr>
              <a:t> </a:t>
            </a:r>
            <a:r>
              <a:rPr sz="1700" i="1" dirty="0">
                <a:latin typeface="Arial"/>
                <a:cs typeface="Arial"/>
              </a:rPr>
              <a:t>totaux</a:t>
            </a:r>
            <a:r>
              <a:rPr sz="1700" i="1" spc="-10" dirty="0">
                <a:latin typeface="Arial"/>
                <a:cs typeface="Arial"/>
              </a:rPr>
              <a:t> </a:t>
            </a:r>
            <a:r>
              <a:rPr sz="1700" i="1" spc="60" dirty="0">
                <a:latin typeface="Arial"/>
                <a:cs typeface="Arial"/>
              </a:rPr>
              <a:t>du</a:t>
            </a:r>
            <a:r>
              <a:rPr sz="1700" i="1" spc="-25" dirty="0">
                <a:latin typeface="Arial"/>
                <a:cs typeface="Arial"/>
              </a:rPr>
              <a:t> </a:t>
            </a:r>
            <a:r>
              <a:rPr sz="1700" i="1" spc="-10" dirty="0">
                <a:latin typeface="Arial"/>
                <a:cs typeface="Arial"/>
              </a:rPr>
              <a:t>projet.</a:t>
            </a:r>
            <a:endParaRPr sz="1700" dirty="0">
              <a:latin typeface="Arial"/>
              <a:cs typeface="Arial"/>
            </a:endParaRPr>
          </a:p>
          <a:p>
            <a:pPr marL="186055" marR="45085" indent="-173990">
              <a:lnSpc>
                <a:spcPts val="1839"/>
              </a:lnSpc>
              <a:spcBef>
                <a:spcPts val="1390"/>
              </a:spcBef>
              <a:buChar char="•"/>
              <a:tabLst>
                <a:tab pos="186055" algn="l"/>
              </a:tabLst>
            </a:pPr>
            <a:r>
              <a:rPr sz="1700" spc="-70" dirty="0">
                <a:latin typeface="Arial"/>
                <a:cs typeface="Arial"/>
              </a:rPr>
              <a:t>Les</a:t>
            </a:r>
            <a:r>
              <a:rPr sz="1700" spc="70" dirty="0">
                <a:latin typeface="Arial"/>
                <a:cs typeface="Arial"/>
              </a:rPr>
              <a:t> </a:t>
            </a:r>
            <a:r>
              <a:rPr sz="1700" dirty="0">
                <a:latin typeface="Arial"/>
                <a:cs typeface="Arial"/>
              </a:rPr>
              <a:t>paiements</a:t>
            </a:r>
            <a:r>
              <a:rPr sz="1700" spc="95" dirty="0">
                <a:latin typeface="Arial"/>
                <a:cs typeface="Arial"/>
              </a:rPr>
              <a:t> </a:t>
            </a:r>
            <a:r>
              <a:rPr sz="1700" dirty="0">
                <a:latin typeface="Arial"/>
                <a:cs typeface="Arial"/>
              </a:rPr>
              <a:t>en</a:t>
            </a:r>
            <a:r>
              <a:rPr sz="1700" spc="95" dirty="0">
                <a:latin typeface="Arial"/>
                <a:cs typeface="Arial"/>
              </a:rPr>
              <a:t> </a:t>
            </a:r>
            <a:r>
              <a:rPr sz="1700" dirty="0">
                <a:latin typeface="Arial"/>
                <a:cs typeface="Arial"/>
              </a:rPr>
              <a:t>espèces</a:t>
            </a:r>
            <a:r>
              <a:rPr sz="1700" spc="75" dirty="0">
                <a:latin typeface="Arial"/>
                <a:cs typeface="Arial"/>
              </a:rPr>
              <a:t> </a:t>
            </a:r>
            <a:r>
              <a:rPr sz="1700" spc="65" dirty="0">
                <a:latin typeface="Arial"/>
                <a:cs typeface="Arial"/>
              </a:rPr>
              <a:t>pour</a:t>
            </a:r>
            <a:r>
              <a:rPr sz="1700" spc="90" dirty="0">
                <a:latin typeface="Arial"/>
                <a:cs typeface="Arial"/>
              </a:rPr>
              <a:t> </a:t>
            </a:r>
            <a:r>
              <a:rPr sz="1700" dirty="0">
                <a:latin typeface="Arial"/>
                <a:cs typeface="Arial"/>
              </a:rPr>
              <a:t>l’équipement</a:t>
            </a:r>
            <a:r>
              <a:rPr sz="1700" spc="85" dirty="0">
                <a:latin typeface="Arial"/>
                <a:cs typeface="Arial"/>
              </a:rPr>
              <a:t> </a:t>
            </a:r>
            <a:r>
              <a:rPr sz="1700" spc="-10" dirty="0">
                <a:latin typeface="Arial"/>
                <a:cs typeface="Arial"/>
              </a:rPr>
              <a:t>faisant </a:t>
            </a:r>
            <a:r>
              <a:rPr sz="1700" dirty="0">
                <a:latin typeface="Arial"/>
                <a:cs typeface="Arial"/>
              </a:rPr>
              <a:t>l’objet</a:t>
            </a:r>
            <a:r>
              <a:rPr sz="1700" spc="114" dirty="0">
                <a:latin typeface="Arial"/>
                <a:cs typeface="Arial"/>
              </a:rPr>
              <a:t> </a:t>
            </a:r>
            <a:r>
              <a:rPr sz="1700" dirty="0">
                <a:latin typeface="Arial"/>
                <a:cs typeface="Arial"/>
              </a:rPr>
              <a:t>d’une</a:t>
            </a:r>
            <a:r>
              <a:rPr sz="1700" spc="140" dirty="0">
                <a:latin typeface="Arial"/>
                <a:cs typeface="Arial"/>
              </a:rPr>
              <a:t> </a:t>
            </a:r>
            <a:r>
              <a:rPr sz="1700" dirty="0">
                <a:latin typeface="Arial"/>
                <a:cs typeface="Arial"/>
              </a:rPr>
              <a:t>entente</a:t>
            </a:r>
            <a:r>
              <a:rPr sz="1700" spc="130" dirty="0">
                <a:latin typeface="Arial"/>
                <a:cs typeface="Arial"/>
              </a:rPr>
              <a:t> </a:t>
            </a:r>
            <a:r>
              <a:rPr sz="1700" spc="65" dirty="0">
                <a:latin typeface="Arial"/>
                <a:cs typeface="Arial"/>
              </a:rPr>
              <a:t>de</a:t>
            </a:r>
            <a:r>
              <a:rPr sz="1700" spc="130" dirty="0">
                <a:latin typeface="Arial"/>
                <a:cs typeface="Arial"/>
              </a:rPr>
              <a:t> </a:t>
            </a:r>
            <a:r>
              <a:rPr sz="1700" dirty="0">
                <a:latin typeface="Arial"/>
                <a:cs typeface="Arial"/>
              </a:rPr>
              <a:t>financement</a:t>
            </a:r>
            <a:r>
              <a:rPr sz="1700" spc="140" dirty="0">
                <a:latin typeface="Arial"/>
                <a:cs typeface="Arial"/>
              </a:rPr>
              <a:t> </a:t>
            </a:r>
            <a:r>
              <a:rPr sz="1700" dirty="0">
                <a:latin typeface="Arial"/>
                <a:cs typeface="Arial"/>
              </a:rPr>
              <a:t>sont</a:t>
            </a:r>
            <a:r>
              <a:rPr sz="1700" spc="110" dirty="0">
                <a:latin typeface="Arial"/>
                <a:cs typeface="Arial"/>
              </a:rPr>
              <a:t> </a:t>
            </a:r>
            <a:r>
              <a:rPr sz="1700" spc="-10" dirty="0">
                <a:latin typeface="Arial"/>
                <a:cs typeface="Arial"/>
              </a:rPr>
              <a:t>admissibles </a:t>
            </a:r>
            <a:r>
              <a:rPr sz="1700" dirty="0">
                <a:latin typeface="Arial"/>
                <a:cs typeface="Arial"/>
              </a:rPr>
              <a:t>dans</a:t>
            </a:r>
            <a:r>
              <a:rPr sz="1700" spc="5" dirty="0">
                <a:latin typeface="Arial"/>
                <a:cs typeface="Arial"/>
              </a:rPr>
              <a:t> </a:t>
            </a:r>
            <a:r>
              <a:rPr sz="1700" dirty="0">
                <a:latin typeface="Arial"/>
                <a:cs typeface="Arial"/>
              </a:rPr>
              <a:t>la mesure</a:t>
            </a:r>
            <a:r>
              <a:rPr sz="1700" spc="-5" dirty="0">
                <a:latin typeface="Arial"/>
                <a:cs typeface="Arial"/>
              </a:rPr>
              <a:t> </a:t>
            </a:r>
            <a:r>
              <a:rPr sz="1700" spc="55" dirty="0">
                <a:latin typeface="Arial"/>
                <a:cs typeface="Arial"/>
              </a:rPr>
              <a:t>où</a:t>
            </a:r>
            <a:r>
              <a:rPr sz="1700" spc="-5" dirty="0">
                <a:latin typeface="Arial"/>
                <a:cs typeface="Arial"/>
              </a:rPr>
              <a:t> </a:t>
            </a:r>
            <a:r>
              <a:rPr sz="1700" dirty="0">
                <a:latin typeface="Arial"/>
                <a:cs typeface="Arial"/>
              </a:rPr>
              <a:t>ils</a:t>
            </a:r>
            <a:r>
              <a:rPr sz="1700" spc="-15" dirty="0">
                <a:latin typeface="Arial"/>
                <a:cs typeface="Arial"/>
              </a:rPr>
              <a:t> </a:t>
            </a:r>
            <a:r>
              <a:rPr sz="1700" spc="55" dirty="0">
                <a:latin typeface="Arial"/>
                <a:cs typeface="Arial"/>
              </a:rPr>
              <a:t>ont</a:t>
            </a:r>
            <a:r>
              <a:rPr sz="1700" dirty="0">
                <a:latin typeface="Arial"/>
                <a:cs typeface="Arial"/>
              </a:rPr>
              <a:t> été </a:t>
            </a:r>
            <a:r>
              <a:rPr sz="1700" spc="-25" dirty="0">
                <a:latin typeface="Arial"/>
                <a:cs typeface="Arial"/>
              </a:rPr>
              <a:t>versés</a:t>
            </a:r>
            <a:r>
              <a:rPr sz="1700" spc="-15" dirty="0">
                <a:latin typeface="Arial"/>
                <a:cs typeface="Arial"/>
              </a:rPr>
              <a:t> </a:t>
            </a:r>
            <a:r>
              <a:rPr sz="1700" dirty="0">
                <a:latin typeface="Arial"/>
                <a:cs typeface="Arial"/>
              </a:rPr>
              <a:t>pendant</a:t>
            </a:r>
            <a:r>
              <a:rPr sz="1700" spc="10" dirty="0">
                <a:latin typeface="Arial"/>
                <a:cs typeface="Arial"/>
              </a:rPr>
              <a:t> </a:t>
            </a:r>
            <a:r>
              <a:rPr sz="1700" dirty="0">
                <a:latin typeface="Arial"/>
                <a:cs typeface="Arial"/>
              </a:rPr>
              <a:t>la </a:t>
            </a:r>
            <a:r>
              <a:rPr sz="1700" spc="-10" dirty="0">
                <a:latin typeface="Arial"/>
                <a:cs typeface="Arial"/>
              </a:rPr>
              <a:t>durée </a:t>
            </a:r>
            <a:r>
              <a:rPr sz="1700" spc="70" dirty="0">
                <a:latin typeface="Arial"/>
                <a:cs typeface="Arial"/>
              </a:rPr>
              <a:t>du</a:t>
            </a:r>
            <a:r>
              <a:rPr sz="1700" spc="-35" dirty="0">
                <a:latin typeface="Arial"/>
                <a:cs typeface="Arial"/>
              </a:rPr>
              <a:t> </a:t>
            </a:r>
            <a:r>
              <a:rPr sz="1700" spc="55" dirty="0">
                <a:latin typeface="Arial"/>
                <a:cs typeface="Arial"/>
              </a:rPr>
              <a:t>projet</a:t>
            </a:r>
            <a:r>
              <a:rPr sz="1700" spc="-50" dirty="0">
                <a:latin typeface="Arial"/>
                <a:cs typeface="Arial"/>
              </a:rPr>
              <a:t> </a:t>
            </a:r>
            <a:r>
              <a:rPr sz="1700" spc="-35" dirty="0">
                <a:latin typeface="Arial"/>
                <a:cs typeface="Arial"/>
              </a:rPr>
              <a:t>(à </a:t>
            </a:r>
            <a:r>
              <a:rPr sz="1700" dirty="0">
                <a:latin typeface="Arial"/>
                <a:cs typeface="Arial"/>
              </a:rPr>
              <a:t>l’exclusion</a:t>
            </a:r>
            <a:r>
              <a:rPr sz="1700" spc="-45" dirty="0">
                <a:latin typeface="Arial"/>
                <a:cs typeface="Arial"/>
              </a:rPr>
              <a:t> </a:t>
            </a:r>
            <a:r>
              <a:rPr sz="1700" dirty="0">
                <a:latin typeface="Arial"/>
                <a:cs typeface="Arial"/>
              </a:rPr>
              <a:t>des</a:t>
            </a:r>
            <a:r>
              <a:rPr sz="1700" spc="-30" dirty="0">
                <a:latin typeface="Arial"/>
                <a:cs typeface="Arial"/>
              </a:rPr>
              <a:t> </a:t>
            </a:r>
            <a:r>
              <a:rPr sz="1700" spc="-10" dirty="0">
                <a:latin typeface="Arial"/>
                <a:cs typeface="Arial"/>
              </a:rPr>
              <a:t>intérêts).</a:t>
            </a:r>
            <a:endParaRPr sz="1700" dirty="0">
              <a:latin typeface="Arial"/>
              <a:cs typeface="Arial"/>
            </a:endParaRPr>
          </a:p>
          <a:p>
            <a:pPr marL="186055" marR="86360" indent="-173990">
              <a:lnSpc>
                <a:spcPts val="1839"/>
              </a:lnSpc>
              <a:spcBef>
                <a:spcPts val="1385"/>
              </a:spcBef>
              <a:buChar char="•"/>
              <a:tabLst>
                <a:tab pos="186055" algn="l"/>
              </a:tabLst>
            </a:pPr>
            <a:r>
              <a:rPr sz="1700" dirty="0">
                <a:latin typeface="Arial"/>
                <a:cs typeface="Arial"/>
              </a:rPr>
              <a:t>L’amortissement</a:t>
            </a:r>
            <a:r>
              <a:rPr sz="1700" spc="35" dirty="0">
                <a:latin typeface="Arial"/>
                <a:cs typeface="Arial"/>
              </a:rPr>
              <a:t> </a:t>
            </a:r>
            <a:r>
              <a:rPr sz="1700" spc="65" dirty="0">
                <a:latin typeface="Arial"/>
                <a:cs typeface="Arial"/>
              </a:rPr>
              <a:t>de </a:t>
            </a:r>
            <a:r>
              <a:rPr sz="1700" dirty="0">
                <a:latin typeface="Arial"/>
                <a:cs typeface="Arial"/>
              </a:rPr>
              <a:t>l’équipement</a:t>
            </a:r>
            <a:r>
              <a:rPr sz="1700" spc="35" dirty="0">
                <a:latin typeface="Arial"/>
                <a:cs typeface="Arial"/>
              </a:rPr>
              <a:t> </a:t>
            </a:r>
            <a:r>
              <a:rPr sz="1700" dirty="0">
                <a:latin typeface="Arial"/>
                <a:cs typeface="Arial"/>
              </a:rPr>
              <a:t>existant</a:t>
            </a:r>
            <a:r>
              <a:rPr sz="1700" spc="55" dirty="0">
                <a:latin typeface="Arial"/>
                <a:cs typeface="Arial"/>
              </a:rPr>
              <a:t> </a:t>
            </a:r>
            <a:r>
              <a:rPr sz="1700" spc="-10" dirty="0">
                <a:latin typeface="Arial"/>
                <a:cs typeface="Arial"/>
              </a:rPr>
              <a:t>n’est</a:t>
            </a:r>
            <a:r>
              <a:rPr sz="1700" spc="40" dirty="0">
                <a:latin typeface="Arial"/>
                <a:cs typeface="Arial"/>
              </a:rPr>
              <a:t> </a:t>
            </a:r>
            <a:r>
              <a:rPr sz="1700" u="sng" spc="-25" dirty="0">
                <a:latin typeface="Arial"/>
                <a:cs typeface="Arial"/>
              </a:rPr>
              <a:t>pas</a:t>
            </a:r>
            <a:r>
              <a:rPr sz="1700" spc="-25" dirty="0">
                <a:latin typeface="Arial"/>
                <a:cs typeface="Arial"/>
              </a:rPr>
              <a:t> </a:t>
            </a:r>
            <a:r>
              <a:rPr sz="1700" dirty="0">
                <a:latin typeface="Arial"/>
                <a:cs typeface="Arial"/>
              </a:rPr>
              <a:t>autorisé,</a:t>
            </a:r>
            <a:r>
              <a:rPr sz="1700" spc="-65" dirty="0">
                <a:latin typeface="Arial"/>
                <a:cs typeface="Arial"/>
              </a:rPr>
              <a:t> </a:t>
            </a:r>
            <a:r>
              <a:rPr sz="1700" dirty="0">
                <a:latin typeface="Arial"/>
                <a:cs typeface="Arial"/>
              </a:rPr>
              <a:t>mais</a:t>
            </a:r>
            <a:r>
              <a:rPr sz="1700" spc="-5" dirty="0">
                <a:latin typeface="Arial"/>
                <a:cs typeface="Arial"/>
              </a:rPr>
              <a:t> </a:t>
            </a:r>
            <a:r>
              <a:rPr sz="1700" dirty="0">
                <a:latin typeface="Arial"/>
                <a:cs typeface="Arial"/>
              </a:rPr>
              <a:t>les</a:t>
            </a:r>
            <a:r>
              <a:rPr sz="1700" spc="-15" dirty="0">
                <a:latin typeface="Arial"/>
                <a:cs typeface="Arial"/>
              </a:rPr>
              <a:t> </a:t>
            </a:r>
            <a:r>
              <a:rPr sz="1700" dirty="0">
                <a:latin typeface="Arial"/>
                <a:cs typeface="Arial"/>
              </a:rPr>
              <a:t>coûts</a:t>
            </a:r>
            <a:r>
              <a:rPr sz="1700" spc="-25" dirty="0">
                <a:latin typeface="Arial"/>
                <a:cs typeface="Arial"/>
              </a:rPr>
              <a:t> </a:t>
            </a:r>
            <a:r>
              <a:rPr sz="1700" dirty="0">
                <a:latin typeface="Arial"/>
                <a:cs typeface="Arial"/>
              </a:rPr>
              <a:t>directs</a:t>
            </a:r>
            <a:r>
              <a:rPr sz="1700" spc="-5" dirty="0">
                <a:latin typeface="Arial"/>
                <a:cs typeface="Arial"/>
              </a:rPr>
              <a:t> </a:t>
            </a:r>
            <a:r>
              <a:rPr sz="1700" dirty="0">
                <a:latin typeface="Arial"/>
                <a:cs typeface="Arial"/>
              </a:rPr>
              <a:t>sont</a:t>
            </a:r>
            <a:r>
              <a:rPr sz="1700" spc="-15" dirty="0">
                <a:latin typeface="Arial"/>
                <a:cs typeface="Arial"/>
              </a:rPr>
              <a:t> </a:t>
            </a:r>
            <a:r>
              <a:rPr sz="1700" dirty="0">
                <a:latin typeface="Arial"/>
                <a:cs typeface="Arial"/>
              </a:rPr>
              <a:t>autorisés</a:t>
            </a:r>
            <a:r>
              <a:rPr sz="1700" spc="-15" dirty="0">
                <a:latin typeface="Arial"/>
                <a:cs typeface="Arial"/>
              </a:rPr>
              <a:t> </a:t>
            </a:r>
            <a:r>
              <a:rPr sz="1700" spc="-20" dirty="0">
                <a:latin typeface="Arial"/>
                <a:cs typeface="Arial"/>
              </a:rPr>
              <a:t>s’ils</a:t>
            </a:r>
            <a:r>
              <a:rPr sz="1700" spc="-25" dirty="0">
                <a:latin typeface="Arial"/>
                <a:cs typeface="Arial"/>
              </a:rPr>
              <a:t> </a:t>
            </a:r>
            <a:r>
              <a:rPr sz="1700" spc="-20" dirty="0">
                <a:latin typeface="Arial"/>
                <a:cs typeface="Arial"/>
              </a:rPr>
              <a:t>sont </a:t>
            </a:r>
            <a:r>
              <a:rPr sz="1700" spc="-10" dirty="0">
                <a:latin typeface="Arial"/>
                <a:cs typeface="Arial"/>
              </a:rPr>
              <a:t>justifiés.</a:t>
            </a:r>
            <a:endParaRPr sz="1700" dirty="0">
              <a:latin typeface="Arial"/>
              <a:cs typeface="Arial"/>
            </a:endParaRPr>
          </a:p>
          <a:p>
            <a:pPr marL="12700" marR="280670">
              <a:lnSpc>
                <a:spcPct val="89400"/>
              </a:lnSpc>
              <a:spcBef>
                <a:spcPts val="1380"/>
              </a:spcBef>
            </a:pPr>
            <a:r>
              <a:rPr sz="1700" spc="85" dirty="0">
                <a:latin typeface="Arial"/>
                <a:cs typeface="Arial"/>
              </a:rPr>
              <a:t>*</a:t>
            </a:r>
            <a:r>
              <a:rPr sz="1700" spc="-15" dirty="0">
                <a:latin typeface="Arial"/>
                <a:cs typeface="Arial"/>
              </a:rPr>
              <a:t> </a:t>
            </a:r>
            <a:r>
              <a:rPr lang="fr-CA" sz="1700" b="1" i="1" spc="-75" dirty="0">
                <a:latin typeface="Arial"/>
                <a:cs typeface="Arial"/>
              </a:rPr>
              <a:t>Est remboursable seul l’équipement affecté au développement de technologies de fabrication durables</a:t>
            </a:r>
            <a:r>
              <a:rPr sz="1700" b="1" i="1" spc="-10" dirty="0">
                <a:latin typeface="Arial"/>
                <a:cs typeface="Arial"/>
              </a:rPr>
              <a:t>.</a:t>
            </a:r>
            <a:endParaRPr sz="1700" b="1" dirty="0">
              <a:latin typeface="Arial"/>
              <a:cs typeface="Arial"/>
            </a:endParaRPr>
          </a:p>
        </p:txBody>
      </p:sp>
      <p:grpSp>
        <p:nvGrpSpPr>
          <p:cNvPr id="4" name="object 4"/>
          <p:cNvGrpSpPr/>
          <p:nvPr/>
        </p:nvGrpSpPr>
        <p:grpSpPr>
          <a:xfrm>
            <a:off x="1602866" y="5054724"/>
            <a:ext cx="4493260" cy="76200"/>
            <a:chOff x="1602866" y="5054724"/>
            <a:chExt cx="4493260" cy="76200"/>
          </a:xfrm>
        </p:grpSpPr>
        <p:sp>
          <p:nvSpPr>
            <p:cNvPr id="5" name="object 5"/>
            <p:cNvSpPr/>
            <p:nvPr/>
          </p:nvSpPr>
          <p:spPr>
            <a:xfrm>
              <a:off x="1602866" y="5092826"/>
              <a:ext cx="4429760" cy="0"/>
            </a:xfrm>
            <a:custGeom>
              <a:avLst/>
              <a:gdLst/>
              <a:ahLst/>
              <a:cxnLst/>
              <a:rect l="l" t="t" r="r" b="b"/>
              <a:pathLst>
                <a:path w="4429760">
                  <a:moveTo>
                    <a:pt x="0" y="0"/>
                  </a:moveTo>
                  <a:lnTo>
                    <a:pt x="4429734" y="0"/>
                  </a:lnTo>
                </a:path>
              </a:pathLst>
            </a:custGeom>
            <a:ln w="12700">
              <a:solidFill>
                <a:srgbClr val="EF5122"/>
              </a:solidFill>
            </a:ln>
          </p:spPr>
          <p:txBody>
            <a:bodyPr wrap="square" lIns="0" tIns="0" rIns="0" bIns="0" rtlCol="0"/>
            <a:lstStyle/>
            <a:p>
              <a:endParaRPr/>
            </a:p>
          </p:txBody>
        </p:sp>
        <p:sp>
          <p:nvSpPr>
            <p:cNvPr id="6" name="object 6"/>
            <p:cNvSpPr/>
            <p:nvPr/>
          </p:nvSpPr>
          <p:spPr>
            <a:xfrm>
              <a:off x="6019900" y="5054724"/>
              <a:ext cx="76200" cy="76200"/>
            </a:xfrm>
            <a:custGeom>
              <a:avLst/>
              <a:gdLst/>
              <a:ahLst/>
              <a:cxnLst/>
              <a:rect l="l" t="t" r="r" b="b"/>
              <a:pathLst>
                <a:path w="76200" h="76200">
                  <a:moveTo>
                    <a:pt x="0" y="0"/>
                  </a:moveTo>
                  <a:lnTo>
                    <a:pt x="0" y="76199"/>
                  </a:lnTo>
                  <a:lnTo>
                    <a:pt x="76200" y="38099"/>
                  </a:lnTo>
                  <a:lnTo>
                    <a:pt x="0" y="0"/>
                  </a:lnTo>
                  <a:close/>
                </a:path>
              </a:pathLst>
            </a:custGeom>
            <a:solidFill>
              <a:srgbClr val="EF5122"/>
            </a:solidFill>
          </p:spPr>
          <p:txBody>
            <a:bodyPr wrap="square" lIns="0" tIns="0" rIns="0" bIns="0" rtlCol="0"/>
            <a:lstStyle/>
            <a:p>
              <a:endParaRPr/>
            </a:p>
          </p:txBody>
        </p:sp>
      </p:grpSp>
      <p:grpSp>
        <p:nvGrpSpPr>
          <p:cNvPr id="7" name="object 7"/>
          <p:cNvGrpSpPr/>
          <p:nvPr/>
        </p:nvGrpSpPr>
        <p:grpSpPr>
          <a:xfrm>
            <a:off x="6190107" y="3202304"/>
            <a:ext cx="5722620" cy="2750820"/>
            <a:chOff x="6190107" y="3202304"/>
            <a:chExt cx="5722620" cy="2750820"/>
          </a:xfrm>
        </p:grpSpPr>
        <p:pic>
          <p:nvPicPr>
            <p:cNvPr id="8" name="object 8"/>
            <p:cNvPicPr/>
            <p:nvPr/>
          </p:nvPicPr>
          <p:blipFill>
            <a:blip r:embed="rId3" cstate="print"/>
            <a:stretch>
              <a:fillRect/>
            </a:stretch>
          </p:blipFill>
          <p:spPr>
            <a:xfrm>
              <a:off x="6321200" y="3298039"/>
              <a:ext cx="5470563" cy="2500081"/>
            </a:xfrm>
            <a:prstGeom prst="rect">
              <a:avLst/>
            </a:prstGeom>
          </p:spPr>
        </p:pic>
        <p:sp>
          <p:nvSpPr>
            <p:cNvPr id="9" name="object 9"/>
            <p:cNvSpPr/>
            <p:nvPr/>
          </p:nvSpPr>
          <p:spPr>
            <a:xfrm>
              <a:off x="6194869" y="3207067"/>
              <a:ext cx="5713095" cy="2741295"/>
            </a:xfrm>
            <a:custGeom>
              <a:avLst/>
              <a:gdLst/>
              <a:ahLst/>
              <a:cxnLst/>
              <a:rect l="l" t="t" r="r" b="b"/>
              <a:pathLst>
                <a:path w="5713095" h="2741295">
                  <a:moveTo>
                    <a:pt x="0" y="0"/>
                  </a:moveTo>
                  <a:lnTo>
                    <a:pt x="5713095" y="0"/>
                  </a:lnTo>
                  <a:lnTo>
                    <a:pt x="5713095" y="2741295"/>
                  </a:lnTo>
                  <a:lnTo>
                    <a:pt x="0" y="2741295"/>
                  </a:lnTo>
                  <a:lnTo>
                    <a:pt x="0" y="0"/>
                  </a:lnTo>
                  <a:close/>
                </a:path>
              </a:pathLst>
            </a:custGeom>
            <a:ln w="9525">
              <a:solidFill>
                <a:srgbClr val="EF5122"/>
              </a:solidFill>
            </a:ln>
          </p:spPr>
          <p:txBody>
            <a:bodyPr wrap="square" lIns="0" tIns="0" rIns="0" bIns="0" rtlCol="0"/>
            <a:lstStyle/>
            <a:p>
              <a:endParaRPr/>
            </a:p>
          </p:txBody>
        </p:sp>
      </p:grpSp>
      <p:grpSp>
        <p:nvGrpSpPr>
          <p:cNvPr id="10" name="object 10"/>
          <p:cNvGrpSpPr/>
          <p:nvPr/>
        </p:nvGrpSpPr>
        <p:grpSpPr>
          <a:xfrm>
            <a:off x="6198234" y="1211707"/>
            <a:ext cx="5721350" cy="1512570"/>
            <a:chOff x="6198234" y="1211707"/>
            <a:chExt cx="5721350" cy="1512570"/>
          </a:xfrm>
        </p:grpSpPr>
        <p:pic>
          <p:nvPicPr>
            <p:cNvPr id="11" name="object 11"/>
            <p:cNvPicPr/>
            <p:nvPr/>
          </p:nvPicPr>
          <p:blipFill>
            <a:blip r:embed="rId4" cstate="print"/>
            <a:stretch>
              <a:fillRect/>
            </a:stretch>
          </p:blipFill>
          <p:spPr>
            <a:xfrm>
              <a:off x="6321539" y="1344115"/>
              <a:ext cx="5485851" cy="1339684"/>
            </a:xfrm>
            <a:prstGeom prst="rect">
              <a:avLst/>
            </a:prstGeom>
          </p:spPr>
        </p:pic>
        <p:sp>
          <p:nvSpPr>
            <p:cNvPr id="12" name="object 12"/>
            <p:cNvSpPr/>
            <p:nvPr/>
          </p:nvSpPr>
          <p:spPr>
            <a:xfrm>
              <a:off x="6204584" y="1218057"/>
              <a:ext cx="5708650" cy="1499870"/>
            </a:xfrm>
            <a:custGeom>
              <a:avLst/>
              <a:gdLst/>
              <a:ahLst/>
              <a:cxnLst/>
              <a:rect l="l" t="t" r="r" b="b"/>
              <a:pathLst>
                <a:path w="5708650" h="1499870">
                  <a:moveTo>
                    <a:pt x="0" y="0"/>
                  </a:moveTo>
                  <a:lnTo>
                    <a:pt x="5708142" y="0"/>
                  </a:lnTo>
                  <a:lnTo>
                    <a:pt x="5708142" y="1499615"/>
                  </a:lnTo>
                  <a:lnTo>
                    <a:pt x="0" y="1499615"/>
                  </a:lnTo>
                  <a:lnTo>
                    <a:pt x="0" y="0"/>
                  </a:lnTo>
                  <a:close/>
                </a:path>
              </a:pathLst>
            </a:custGeom>
            <a:ln w="12700">
              <a:solidFill>
                <a:srgbClr val="00AFEF"/>
              </a:solidFill>
            </a:ln>
          </p:spPr>
          <p:txBody>
            <a:bodyPr wrap="square" lIns="0" tIns="0" rIns="0" bIns="0" rtlCol="0"/>
            <a:lstStyle/>
            <a:p>
              <a:endParaRPr/>
            </a:p>
          </p:txBody>
        </p:sp>
      </p:gr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11</a:t>
            </a:fld>
            <a:endParaRPr spc="-25"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18054"/>
            <a:ext cx="12192000" cy="680720"/>
          </a:xfrm>
          <a:custGeom>
            <a:avLst/>
            <a:gdLst/>
            <a:ahLst/>
            <a:cxnLst/>
            <a:rect l="l" t="t" r="r" b="b"/>
            <a:pathLst>
              <a:path w="12192000" h="680720">
                <a:moveTo>
                  <a:pt x="12192000" y="0"/>
                </a:moveTo>
                <a:lnTo>
                  <a:pt x="0" y="0"/>
                </a:lnTo>
                <a:lnTo>
                  <a:pt x="0" y="680465"/>
                </a:lnTo>
                <a:lnTo>
                  <a:pt x="12192000" y="680465"/>
                </a:lnTo>
                <a:lnTo>
                  <a:pt x="12192000" y="0"/>
                </a:lnTo>
                <a:close/>
              </a:path>
            </a:pathLst>
          </a:custGeom>
          <a:solidFill>
            <a:srgbClr val="FF4D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t>Matériel</a:t>
            </a:r>
            <a:r>
              <a:rPr spc="-100" dirty="0"/>
              <a:t> </a:t>
            </a:r>
            <a:r>
              <a:rPr spc="75" dirty="0"/>
              <a:t>et</a:t>
            </a:r>
            <a:r>
              <a:rPr spc="-85" dirty="0"/>
              <a:t> </a:t>
            </a:r>
            <a:r>
              <a:rPr spc="40" dirty="0"/>
              <a:t>fournitures</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12</a:t>
            </a:fld>
            <a:endParaRPr spc="-25" dirty="0"/>
          </a:p>
        </p:txBody>
      </p:sp>
      <p:sp>
        <p:nvSpPr>
          <p:cNvPr id="4" name="object 4"/>
          <p:cNvSpPr txBox="1"/>
          <p:nvPr/>
        </p:nvSpPr>
        <p:spPr>
          <a:xfrm>
            <a:off x="651531" y="2749900"/>
            <a:ext cx="433578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Arial"/>
                <a:cs typeface="Arial"/>
              </a:rPr>
              <a:t>Coûts</a:t>
            </a:r>
            <a:r>
              <a:rPr sz="3000" spc="15" dirty="0">
                <a:solidFill>
                  <a:srgbClr val="FFFFFF"/>
                </a:solidFill>
                <a:latin typeface="Arial"/>
                <a:cs typeface="Arial"/>
              </a:rPr>
              <a:t> </a:t>
            </a:r>
            <a:r>
              <a:rPr sz="3000" dirty="0">
                <a:solidFill>
                  <a:srgbClr val="FFFFFF"/>
                </a:solidFill>
                <a:latin typeface="Arial"/>
                <a:cs typeface="Arial"/>
              </a:rPr>
              <a:t>des</a:t>
            </a:r>
            <a:r>
              <a:rPr sz="3000" spc="20" dirty="0">
                <a:solidFill>
                  <a:srgbClr val="FFFFFF"/>
                </a:solidFill>
                <a:latin typeface="Arial"/>
                <a:cs typeface="Arial"/>
              </a:rPr>
              <a:t> </a:t>
            </a:r>
            <a:r>
              <a:rPr sz="3000" spc="45" dirty="0">
                <a:solidFill>
                  <a:srgbClr val="FFFFFF"/>
                </a:solidFill>
                <a:latin typeface="Arial"/>
                <a:cs typeface="Arial"/>
              </a:rPr>
              <a:t>déplacements</a:t>
            </a:r>
            <a:endParaRPr sz="3000">
              <a:latin typeface="Arial"/>
              <a:cs typeface="Arial"/>
            </a:endParaRPr>
          </a:p>
        </p:txBody>
      </p:sp>
      <p:sp>
        <p:nvSpPr>
          <p:cNvPr id="5" name="object 5"/>
          <p:cNvSpPr txBox="1"/>
          <p:nvPr/>
        </p:nvSpPr>
        <p:spPr>
          <a:xfrm>
            <a:off x="672716" y="978355"/>
            <a:ext cx="10680700" cy="1701164"/>
          </a:xfrm>
          <a:prstGeom prst="rect">
            <a:avLst/>
          </a:prstGeom>
        </p:spPr>
        <p:txBody>
          <a:bodyPr vert="horz" wrap="square" lIns="0" tIns="113664" rIns="0" bIns="0" rtlCol="0">
            <a:spAutoFit/>
          </a:bodyPr>
          <a:lstStyle/>
          <a:p>
            <a:pPr marL="249554" indent="-236854">
              <a:lnSpc>
                <a:spcPct val="100000"/>
              </a:lnSpc>
              <a:spcBef>
                <a:spcPts val="894"/>
              </a:spcBef>
              <a:buChar char="•"/>
              <a:tabLst>
                <a:tab pos="249554" algn="l"/>
              </a:tabLst>
            </a:pPr>
            <a:r>
              <a:rPr sz="1800" spc="-55" dirty="0">
                <a:latin typeface="Arial"/>
                <a:cs typeface="Arial"/>
              </a:rPr>
              <a:t>Tous</a:t>
            </a:r>
            <a:r>
              <a:rPr sz="1800" spc="25" dirty="0">
                <a:latin typeface="Arial"/>
                <a:cs typeface="Arial"/>
              </a:rPr>
              <a:t> </a:t>
            </a:r>
            <a:r>
              <a:rPr sz="1800" dirty="0">
                <a:latin typeface="Arial"/>
                <a:cs typeface="Arial"/>
              </a:rPr>
              <a:t>les</a:t>
            </a:r>
            <a:r>
              <a:rPr sz="1800" spc="-5" dirty="0">
                <a:latin typeface="Arial"/>
                <a:cs typeface="Arial"/>
              </a:rPr>
              <a:t> </a:t>
            </a:r>
            <a:r>
              <a:rPr sz="1800" dirty="0">
                <a:latin typeface="Arial"/>
                <a:cs typeface="Arial"/>
              </a:rPr>
              <a:t>matériaux</a:t>
            </a:r>
            <a:r>
              <a:rPr sz="1800" spc="25" dirty="0">
                <a:latin typeface="Arial"/>
                <a:cs typeface="Arial"/>
              </a:rPr>
              <a:t> </a:t>
            </a:r>
            <a:r>
              <a:rPr sz="1800" dirty="0">
                <a:latin typeface="Arial"/>
                <a:cs typeface="Arial"/>
              </a:rPr>
              <a:t>achetés</a:t>
            </a:r>
            <a:r>
              <a:rPr sz="1800" spc="5" dirty="0">
                <a:latin typeface="Arial"/>
                <a:cs typeface="Arial"/>
              </a:rPr>
              <a:t> </a:t>
            </a:r>
            <a:r>
              <a:rPr sz="1800" spc="70" dirty="0">
                <a:latin typeface="Arial"/>
                <a:cs typeface="Arial"/>
              </a:rPr>
              <a:t>pour</a:t>
            </a:r>
            <a:r>
              <a:rPr sz="1800" spc="25" dirty="0">
                <a:latin typeface="Arial"/>
                <a:cs typeface="Arial"/>
              </a:rPr>
              <a:t> </a:t>
            </a:r>
            <a:r>
              <a:rPr sz="1800" dirty="0">
                <a:latin typeface="Arial"/>
                <a:cs typeface="Arial"/>
              </a:rPr>
              <a:t>être</a:t>
            </a:r>
            <a:r>
              <a:rPr sz="1800" spc="5" dirty="0">
                <a:latin typeface="Arial"/>
                <a:cs typeface="Arial"/>
              </a:rPr>
              <a:t> </a:t>
            </a:r>
            <a:r>
              <a:rPr sz="1800" dirty="0">
                <a:latin typeface="Arial"/>
                <a:cs typeface="Arial"/>
              </a:rPr>
              <a:t>utilisés</a:t>
            </a:r>
            <a:r>
              <a:rPr sz="1800" spc="10" dirty="0">
                <a:latin typeface="Arial"/>
                <a:cs typeface="Arial"/>
              </a:rPr>
              <a:t> </a:t>
            </a:r>
            <a:r>
              <a:rPr sz="1800" dirty="0">
                <a:latin typeface="Arial"/>
                <a:cs typeface="Arial"/>
              </a:rPr>
              <a:t>et</a:t>
            </a:r>
            <a:r>
              <a:rPr sz="1800" spc="15" dirty="0">
                <a:latin typeface="Arial"/>
                <a:cs typeface="Arial"/>
              </a:rPr>
              <a:t> </a:t>
            </a:r>
            <a:r>
              <a:rPr sz="1800" dirty="0">
                <a:latin typeface="Arial"/>
                <a:cs typeface="Arial"/>
              </a:rPr>
              <a:t>consommés</a:t>
            </a:r>
            <a:r>
              <a:rPr sz="1800" spc="10" dirty="0">
                <a:latin typeface="Arial"/>
                <a:cs typeface="Arial"/>
              </a:rPr>
              <a:t> </a:t>
            </a:r>
            <a:r>
              <a:rPr sz="1800" dirty="0">
                <a:latin typeface="Arial"/>
                <a:cs typeface="Arial"/>
              </a:rPr>
              <a:t>par</a:t>
            </a:r>
            <a:r>
              <a:rPr sz="1800" spc="20" dirty="0">
                <a:latin typeface="Arial"/>
                <a:cs typeface="Arial"/>
              </a:rPr>
              <a:t> </a:t>
            </a:r>
            <a:r>
              <a:rPr sz="1800" dirty="0">
                <a:latin typeface="Arial"/>
                <a:cs typeface="Arial"/>
              </a:rPr>
              <a:t>le </a:t>
            </a:r>
            <a:r>
              <a:rPr sz="1800" spc="60" dirty="0">
                <a:latin typeface="Arial"/>
                <a:cs typeface="Arial"/>
              </a:rPr>
              <a:t>projet</a:t>
            </a:r>
            <a:r>
              <a:rPr sz="1800" spc="5" dirty="0">
                <a:latin typeface="Arial"/>
                <a:cs typeface="Arial"/>
              </a:rPr>
              <a:t> </a:t>
            </a:r>
            <a:r>
              <a:rPr sz="1800" dirty="0">
                <a:latin typeface="Arial"/>
                <a:cs typeface="Arial"/>
              </a:rPr>
              <a:t>sont</a:t>
            </a:r>
            <a:r>
              <a:rPr sz="1800" spc="30" dirty="0">
                <a:latin typeface="Arial"/>
                <a:cs typeface="Arial"/>
              </a:rPr>
              <a:t> </a:t>
            </a:r>
            <a:r>
              <a:rPr sz="1800" spc="-10" dirty="0">
                <a:latin typeface="Arial"/>
                <a:cs typeface="Arial"/>
              </a:rPr>
              <a:t>admissibles.</a:t>
            </a:r>
            <a:endParaRPr sz="1800">
              <a:latin typeface="Arial"/>
              <a:cs typeface="Arial"/>
            </a:endParaRPr>
          </a:p>
          <a:p>
            <a:pPr marL="249554" marR="80010" indent="-237490">
              <a:lnSpc>
                <a:spcPct val="100000"/>
              </a:lnSpc>
              <a:spcBef>
                <a:spcPts val="800"/>
              </a:spcBef>
              <a:buChar char="•"/>
              <a:tabLst>
                <a:tab pos="249554" algn="l"/>
              </a:tabLst>
            </a:pPr>
            <a:r>
              <a:rPr sz="1800" spc="-70" dirty="0">
                <a:latin typeface="Arial"/>
                <a:cs typeface="Arial"/>
              </a:rPr>
              <a:t>Les</a:t>
            </a:r>
            <a:r>
              <a:rPr sz="1800" spc="5" dirty="0">
                <a:latin typeface="Arial"/>
                <a:cs typeface="Arial"/>
              </a:rPr>
              <a:t> </a:t>
            </a:r>
            <a:r>
              <a:rPr sz="1800" dirty="0">
                <a:latin typeface="Arial"/>
                <a:cs typeface="Arial"/>
              </a:rPr>
              <a:t>matériaux</a:t>
            </a:r>
            <a:r>
              <a:rPr sz="1800" spc="35" dirty="0">
                <a:latin typeface="Arial"/>
                <a:cs typeface="Arial"/>
              </a:rPr>
              <a:t> </a:t>
            </a:r>
            <a:r>
              <a:rPr sz="1800" dirty="0">
                <a:latin typeface="Arial"/>
                <a:cs typeface="Arial"/>
              </a:rPr>
              <a:t>fournis</a:t>
            </a:r>
            <a:r>
              <a:rPr sz="1800" spc="40" dirty="0">
                <a:latin typeface="Arial"/>
                <a:cs typeface="Arial"/>
              </a:rPr>
              <a:t> </a:t>
            </a:r>
            <a:r>
              <a:rPr sz="1800" dirty="0">
                <a:latin typeface="Arial"/>
                <a:cs typeface="Arial"/>
              </a:rPr>
              <a:t>par</a:t>
            </a:r>
            <a:r>
              <a:rPr sz="1800" spc="25" dirty="0">
                <a:latin typeface="Arial"/>
                <a:cs typeface="Arial"/>
              </a:rPr>
              <a:t> </a:t>
            </a:r>
            <a:r>
              <a:rPr sz="1800" dirty="0">
                <a:latin typeface="Arial"/>
                <a:cs typeface="Arial"/>
              </a:rPr>
              <a:t>des</a:t>
            </a:r>
            <a:r>
              <a:rPr sz="1800" spc="20" dirty="0">
                <a:latin typeface="Arial"/>
                <a:cs typeface="Arial"/>
              </a:rPr>
              <a:t> </a:t>
            </a:r>
            <a:r>
              <a:rPr sz="1800" dirty="0">
                <a:latin typeface="Arial"/>
                <a:cs typeface="Arial"/>
              </a:rPr>
              <a:t>filiales </a:t>
            </a:r>
            <a:r>
              <a:rPr sz="1800" spc="60" dirty="0">
                <a:latin typeface="Arial"/>
                <a:cs typeface="Arial"/>
              </a:rPr>
              <a:t>ou</a:t>
            </a:r>
            <a:r>
              <a:rPr sz="1800" spc="25" dirty="0">
                <a:latin typeface="Arial"/>
                <a:cs typeface="Arial"/>
              </a:rPr>
              <a:t> </a:t>
            </a:r>
            <a:r>
              <a:rPr sz="1800" dirty="0">
                <a:latin typeface="Arial"/>
                <a:cs typeface="Arial"/>
              </a:rPr>
              <a:t>des</a:t>
            </a:r>
            <a:r>
              <a:rPr sz="1800" spc="20" dirty="0">
                <a:latin typeface="Arial"/>
                <a:cs typeface="Arial"/>
              </a:rPr>
              <a:t> </a:t>
            </a:r>
            <a:r>
              <a:rPr sz="1800" dirty="0">
                <a:latin typeface="Arial"/>
                <a:cs typeface="Arial"/>
              </a:rPr>
              <a:t>sociétés</a:t>
            </a:r>
            <a:r>
              <a:rPr sz="1800" spc="15" dirty="0">
                <a:latin typeface="Arial"/>
                <a:cs typeface="Arial"/>
              </a:rPr>
              <a:t> </a:t>
            </a:r>
            <a:r>
              <a:rPr sz="1800" spc="-25" dirty="0">
                <a:latin typeface="Arial"/>
                <a:cs typeface="Arial"/>
              </a:rPr>
              <a:t>associées</a:t>
            </a:r>
            <a:r>
              <a:rPr sz="1800" spc="15" dirty="0">
                <a:latin typeface="Arial"/>
                <a:cs typeface="Arial"/>
              </a:rPr>
              <a:t> </a:t>
            </a:r>
            <a:r>
              <a:rPr sz="1800" spc="50" dirty="0">
                <a:latin typeface="Arial"/>
                <a:cs typeface="Arial"/>
              </a:rPr>
              <a:t>doivent</a:t>
            </a:r>
            <a:r>
              <a:rPr sz="1800" spc="35" dirty="0">
                <a:latin typeface="Arial"/>
                <a:cs typeface="Arial"/>
              </a:rPr>
              <a:t> </a:t>
            </a:r>
            <a:r>
              <a:rPr sz="1800" dirty="0">
                <a:latin typeface="Arial"/>
                <a:cs typeface="Arial"/>
              </a:rPr>
              <a:t>exclure</a:t>
            </a:r>
            <a:r>
              <a:rPr sz="1800" spc="15" dirty="0">
                <a:latin typeface="Arial"/>
                <a:cs typeface="Arial"/>
              </a:rPr>
              <a:t> </a:t>
            </a:r>
            <a:r>
              <a:rPr sz="1800" dirty="0">
                <a:latin typeface="Arial"/>
                <a:cs typeface="Arial"/>
              </a:rPr>
              <a:t>l’élément</a:t>
            </a:r>
            <a:r>
              <a:rPr sz="1800" spc="10" dirty="0">
                <a:latin typeface="Arial"/>
                <a:cs typeface="Arial"/>
              </a:rPr>
              <a:t> </a:t>
            </a:r>
            <a:r>
              <a:rPr sz="1800" spc="60" dirty="0">
                <a:latin typeface="Arial"/>
                <a:cs typeface="Arial"/>
              </a:rPr>
              <a:t>profit</a:t>
            </a:r>
            <a:r>
              <a:rPr sz="1800" spc="25" dirty="0">
                <a:latin typeface="Arial"/>
                <a:cs typeface="Arial"/>
              </a:rPr>
              <a:t> </a:t>
            </a:r>
            <a:r>
              <a:rPr sz="1800" spc="80" dirty="0">
                <a:latin typeface="Arial"/>
                <a:cs typeface="Arial"/>
              </a:rPr>
              <a:t>de</a:t>
            </a:r>
            <a:r>
              <a:rPr sz="1800" spc="25" dirty="0">
                <a:latin typeface="Arial"/>
                <a:cs typeface="Arial"/>
              </a:rPr>
              <a:t> </a:t>
            </a:r>
            <a:r>
              <a:rPr sz="1800" spc="-25" dirty="0">
                <a:latin typeface="Arial"/>
                <a:cs typeface="Arial"/>
              </a:rPr>
              <a:t>la </a:t>
            </a:r>
            <a:r>
              <a:rPr sz="1800" dirty="0">
                <a:latin typeface="Arial"/>
                <a:cs typeface="Arial"/>
              </a:rPr>
              <a:t>valeur</a:t>
            </a:r>
            <a:r>
              <a:rPr sz="1800" spc="35" dirty="0">
                <a:latin typeface="Arial"/>
                <a:cs typeface="Arial"/>
              </a:rPr>
              <a:t> </a:t>
            </a:r>
            <a:r>
              <a:rPr sz="1800" dirty="0">
                <a:latin typeface="Arial"/>
                <a:cs typeface="Arial"/>
              </a:rPr>
              <a:t>attribuée</a:t>
            </a:r>
            <a:r>
              <a:rPr sz="1800" spc="70" dirty="0">
                <a:latin typeface="Arial"/>
                <a:cs typeface="Arial"/>
              </a:rPr>
              <a:t> </a:t>
            </a:r>
            <a:r>
              <a:rPr sz="1800" dirty="0">
                <a:latin typeface="Arial"/>
                <a:cs typeface="Arial"/>
              </a:rPr>
              <a:t>à</a:t>
            </a:r>
            <a:r>
              <a:rPr sz="1800" spc="45" dirty="0">
                <a:latin typeface="Arial"/>
                <a:cs typeface="Arial"/>
              </a:rPr>
              <a:t> </a:t>
            </a:r>
            <a:r>
              <a:rPr sz="1800" dirty="0">
                <a:latin typeface="Arial"/>
                <a:cs typeface="Arial"/>
              </a:rPr>
              <a:t>ce</a:t>
            </a:r>
            <a:r>
              <a:rPr sz="1800" spc="40" dirty="0">
                <a:latin typeface="Arial"/>
                <a:cs typeface="Arial"/>
              </a:rPr>
              <a:t> </a:t>
            </a:r>
            <a:r>
              <a:rPr sz="1800" dirty="0">
                <a:latin typeface="Arial"/>
                <a:cs typeface="Arial"/>
              </a:rPr>
              <a:t>matériel</a:t>
            </a:r>
            <a:r>
              <a:rPr sz="1800" spc="35" dirty="0">
                <a:latin typeface="Arial"/>
                <a:cs typeface="Arial"/>
              </a:rPr>
              <a:t> </a:t>
            </a:r>
            <a:r>
              <a:rPr sz="1800" spc="-45" dirty="0">
                <a:latin typeface="Arial"/>
                <a:cs typeface="Arial"/>
              </a:rPr>
              <a:t>(c’est-à-</a:t>
            </a:r>
            <a:r>
              <a:rPr sz="1800" spc="50" dirty="0">
                <a:latin typeface="Arial"/>
                <a:cs typeface="Arial"/>
              </a:rPr>
              <a:t>dire</a:t>
            </a:r>
            <a:r>
              <a:rPr sz="1800" spc="45" dirty="0">
                <a:latin typeface="Arial"/>
                <a:cs typeface="Arial"/>
              </a:rPr>
              <a:t> </a:t>
            </a:r>
            <a:r>
              <a:rPr sz="1800" dirty="0">
                <a:latin typeface="Arial"/>
                <a:cs typeface="Arial"/>
              </a:rPr>
              <a:t>qu’ils</a:t>
            </a:r>
            <a:r>
              <a:rPr sz="1800" spc="35" dirty="0">
                <a:latin typeface="Arial"/>
                <a:cs typeface="Arial"/>
              </a:rPr>
              <a:t> </a:t>
            </a:r>
            <a:r>
              <a:rPr sz="1800" spc="50" dirty="0">
                <a:latin typeface="Arial"/>
                <a:cs typeface="Arial"/>
              </a:rPr>
              <a:t>doivent</a:t>
            </a:r>
            <a:r>
              <a:rPr sz="1800" spc="60" dirty="0">
                <a:latin typeface="Arial"/>
                <a:cs typeface="Arial"/>
              </a:rPr>
              <a:t> </a:t>
            </a:r>
            <a:r>
              <a:rPr sz="1800" dirty="0">
                <a:latin typeface="Arial"/>
                <a:cs typeface="Arial"/>
              </a:rPr>
              <a:t>être</a:t>
            </a:r>
            <a:r>
              <a:rPr sz="1800" spc="40" dirty="0">
                <a:latin typeface="Arial"/>
                <a:cs typeface="Arial"/>
              </a:rPr>
              <a:t> </a:t>
            </a:r>
            <a:r>
              <a:rPr sz="1800" spc="-10" dirty="0">
                <a:latin typeface="Arial"/>
                <a:cs typeface="Arial"/>
              </a:rPr>
              <a:t>évalués</a:t>
            </a:r>
            <a:r>
              <a:rPr sz="1800" spc="30" dirty="0">
                <a:latin typeface="Arial"/>
                <a:cs typeface="Arial"/>
              </a:rPr>
              <a:t> </a:t>
            </a:r>
            <a:r>
              <a:rPr sz="1800" dirty="0">
                <a:latin typeface="Arial"/>
                <a:cs typeface="Arial"/>
              </a:rPr>
              <a:t>au</a:t>
            </a:r>
            <a:r>
              <a:rPr sz="1800" spc="60" dirty="0">
                <a:latin typeface="Arial"/>
                <a:cs typeface="Arial"/>
              </a:rPr>
              <a:t> </a:t>
            </a:r>
            <a:r>
              <a:rPr sz="1800" spc="-10" dirty="0">
                <a:latin typeface="Arial"/>
                <a:cs typeface="Arial"/>
              </a:rPr>
              <a:t>coût).</a:t>
            </a:r>
            <a:endParaRPr sz="1800">
              <a:latin typeface="Arial"/>
              <a:cs typeface="Arial"/>
            </a:endParaRPr>
          </a:p>
          <a:p>
            <a:pPr marL="249554" marR="5080" indent="-237490">
              <a:lnSpc>
                <a:spcPct val="100000"/>
              </a:lnSpc>
              <a:spcBef>
                <a:spcPts val="795"/>
              </a:spcBef>
              <a:buChar char="•"/>
              <a:tabLst>
                <a:tab pos="249554" algn="l"/>
              </a:tabLst>
            </a:pPr>
            <a:r>
              <a:rPr sz="1800" spc="-75" dirty="0">
                <a:latin typeface="Arial"/>
                <a:cs typeface="Arial"/>
              </a:rPr>
              <a:t>Si</a:t>
            </a:r>
            <a:r>
              <a:rPr sz="1800" spc="30" dirty="0">
                <a:latin typeface="Arial"/>
                <a:cs typeface="Arial"/>
              </a:rPr>
              <a:t> </a:t>
            </a:r>
            <a:r>
              <a:rPr sz="1800" dirty="0">
                <a:latin typeface="Arial"/>
                <a:cs typeface="Arial"/>
              </a:rPr>
              <a:t>les</a:t>
            </a:r>
            <a:r>
              <a:rPr sz="1800" spc="20" dirty="0">
                <a:latin typeface="Arial"/>
                <a:cs typeface="Arial"/>
              </a:rPr>
              <a:t> </a:t>
            </a:r>
            <a:r>
              <a:rPr sz="1800" dirty="0">
                <a:latin typeface="Arial"/>
                <a:cs typeface="Arial"/>
              </a:rPr>
              <a:t>déchets</a:t>
            </a:r>
            <a:r>
              <a:rPr sz="1800" spc="30" dirty="0">
                <a:latin typeface="Arial"/>
                <a:cs typeface="Arial"/>
              </a:rPr>
              <a:t> </a:t>
            </a:r>
            <a:r>
              <a:rPr sz="1800" spc="60" dirty="0">
                <a:latin typeface="Arial"/>
                <a:cs typeface="Arial"/>
              </a:rPr>
              <a:t>ou</a:t>
            </a:r>
            <a:r>
              <a:rPr sz="1800" spc="50" dirty="0">
                <a:latin typeface="Arial"/>
                <a:cs typeface="Arial"/>
              </a:rPr>
              <a:t> </a:t>
            </a:r>
            <a:r>
              <a:rPr sz="1800" dirty="0">
                <a:latin typeface="Arial"/>
                <a:cs typeface="Arial"/>
              </a:rPr>
              <a:t>les</a:t>
            </a:r>
            <a:r>
              <a:rPr sz="1800" spc="20" dirty="0">
                <a:latin typeface="Arial"/>
                <a:cs typeface="Arial"/>
              </a:rPr>
              <a:t> </a:t>
            </a:r>
            <a:r>
              <a:rPr sz="1800" dirty="0">
                <a:latin typeface="Arial"/>
                <a:cs typeface="Arial"/>
              </a:rPr>
              <a:t>rebuts</a:t>
            </a:r>
            <a:r>
              <a:rPr sz="1800" spc="50" dirty="0">
                <a:latin typeface="Arial"/>
                <a:cs typeface="Arial"/>
              </a:rPr>
              <a:t> </a:t>
            </a:r>
            <a:r>
              <a:rPr sz="1800" spc="60" dirty="0">
                <a:latin typeface="Arial"/>
                <a:cs typeface="Arial"/>
              </a:rPr>
              <a:t>ont</a:t>
            </a:r>
            <a:r>
              <a:rPr sz="1800" spc="50" dirty="0">
                <a:latin typeface="Arial"/>
                <a:cs typeface="Arial"/>
              </a:rPr>
              <a:t> </a:t>
            </a:r>
            <a:r>
              <a:rPr sz="1800" dirty="0">
                <a:latin typeface="Arial"/>
                <a:cs typeface="Arial"/>
              </a:rPr>
              <a:t>une</a:t>
            </a:r>
            <a:r>
              <a:rPr sz="1800" spc="45" dirty="0">
                <a:latin typeface="Arial"/>
                <a:cs typeface="Arial"/>
              </a:rPr>
              <a:t> </a:t>
            </a:r>
            <a:r>
              <a:rPr sz="1800" dirty="0">
                <a:latin typeface="Arial"/>
                <a:cs typeface="Arial"/>
              </a:rPr>
              <a:t>valeur</a:t>
            </a:r>
            <a:r>
              <a:rPr sz="1800" spc="30" dirty="0">
                <a:latin typeface="Arial"/>
                <a:cs typeface="Arial"/>
              </a:rPr>
              <a:t> </a:t>
            </a:r>
            <a:r>
              <a:rPr sz="1800" dirty="0">
                <a:latin typeface="Arial"/>
                <a:cs typeface="Arial"/>
              </a:rPr>
              <a:t>résiduelle</a:t>
            </a:r>
            <a:r>
              <a:rPr sz="1800" spc="5" dirty="0">
                <a:latin typeface="Arial"/>
                <a:cs typeface="Arial"/>
              </a:rPr>
              <a:t> </a:t>
            </a:r>
            <a:r>
              <a:rPr sz="1800" spc="60" dirty="0">
                <a:latin typeface="Arial"/>
                <a:cs typeface="Arial"/>
              </a:rPr>
              <a:t>ou</a:t>
            </a:r>
            <a:r>
              <a:rPr sz="1800" spc="55" dirty="0">
                <a:latin typeface="Arial"/>
                <a:cs typeface="Arial"/>
              </a:rPr>
              <a:t> </a:t>
            </a:r>
            <a:r>
              <a:rPr sz="1800" spc="80" dirty="0">
                <a:latin typeface="Arial"/>
                <a:cs typeface="Arial"/>
              </a:rPr>
              <a:t>de</a:t>
            </a:r>
            <a:r>
              <a:rPr sz="1800" spc="30" dirty="0">
                <a:latin typeface="Arial"/>
                <a:cs typeface="Arial"/>
              </a:rPr>
              <a:t> </a:t>
            </a:r>
            <a:r>
              <a:rPr sz="1800" dirty="0">
                <a:latin typeface="Arial"/>
                <a:cs typeface="Arial"/>
              </a:rPr>
              <a:t>revente</a:t>
            </a:r>
            <a:r>
              <a:rPr sz="1800" spc="30" dirty="0">
                <a:latin typeface="Arial"/>
                <a:cs typeface="Arial"/>
              </a:rPr>
              <a:t> </a:t>
            </a:r>
            <a:r>
              <a:rPr sz="1800" dirty="0">
                <a:latin typeface="Arial"/>
                <a:cs typeface="Arial"/>
              </a:rPr>
              <a:t>importante;</a:t>
            </a:r>
            <a:r>
              <a:rPr sz="1800" spc="50" dirty="0">
                <a:latin typeface="Arial"/>
                <a:cs typeface="Arial"/>
              </a:rPr>
              <a:t> </a:t>
            </a:r>
            <a:r>
              <a:rPr sz="1800" dirty="0">
                <a:latin typeface="Arial"/>
                <a:cs typeface="Arial"/>
              </a:rPr>
              <a:t>les</a:t>
            </a:r>
            <a:r>
              <a:rPr sz="1800" spc="20" dirty="0">
                <a:latin typeface="Arial"/>
                <a:cs typeface="Arial"/>
              </a:rPr>
              <a:t> </a:t>
            </a:r>
            <a:r>
              <a:rPr sz="1800" dirty="0">
                <a:latin typeface="Arial"/>
                <a:cs typeface="Arial"/>
              </a:rPr>
              <a:t>chiffres</a:t>
            </a:r>
            <a:r>
              <a:rPr sz="1800" spc="20" dirty="0">
                <a:latin typeface="Arial"/>
                <a:cs typeface="Arial"/>
              </a:rPr>
              <a:t> </a:t>
            </a:r>
            <a:r>
              <a:rPr sz="1800" spc="-10" dirty="0">
                <a:latin typeface="Arial"/>
                <a:cs typeface="Arial"/>
              </a:rPr>
              <a:t>devraient </a:t>
            </a:r>
            <a:r>
              <a:rPr sz="1800" dirty="0">
                <a:latin typeface="Arial"/>
                <a:cs typeface="Arial"/>
              </a:rPr>
              <a:t>refléter</a:t>
            </a:r>
            <a:r>
              <a:rPr sz="1800" spc="125" dirty="0">
                <a:latin typeface="Arial"/>
                <a:cs typeface="Arial"/>
              </a:rPr>
              <a:t> </a:t>
            </a:r>
            <a:r>
              <a:rPr sz="1800" dirty="0">
                <a:latin typeface="Arial"/>
                <a:cs typeface="Arial"/>
              </a:rPr>
              <a:t>cette</a:t>
            </a:r>
            <a:r>
              <a:rPr sz="1800" spc="155" dirty="0">
                <a:latin typeface="Arial"/>
                <a:cs typeface="Arial"/>
              </a:rPr>
              <a:t> </a:t>
            </a:r>
            <a:r>
              <a:rPr sz="1800" spc="-10" dirty="0">
                <a:latin typeface="Arial"/>
                <a:cs typeface="Arial"/>
              </a:rPr>
              <a:t>valeur.</a:t>
            </a:r>
            <a:endParaRPr sz="1800">
              <a:latin typeface="Arial"/>
              <a:cs typeface="Arial"/>
            </a:endParaRPr>
          </a:p>
        </p:txBody>
      </p:sp>
      <p:sp>
        <p:nvSpPr>
          <p:cNvPr id="6" name="object 6"/>
          <p:cNvSpPr txBox="1"/>
          <p:nvPr/>
        </p:nvSpPr>
        <p:spPr>
          <a:xfrm>
            <a:off x="688340" y="3515992"/>
            <a:ext cx="10230485" cy="2343150"/>
          </a:xfrm>
          <a:prstGeom prst="rect">
            <a:avLst/>
          </a:prstGeom>
        </p:spPr>
        <p:txBody>
          <a:bodyPr vert="horz" wrap="square" lIns="0" tIns="14604" rIns="0" bIns="0" rtlCol="0">
            <a:spAutoFit/>
          </a:bodyPr>
          <a:lstStyle/>
          <a:p>
            <a:pPr marL="249554" indent="-236854">
              <a:lnSpc>
                <a:spcPct val="100000"/>
              </a:lnSpc>
              <a:spcBef>
                <a:spcPts val="114"/>
              </a:spcBef>
              <a:buChar char="•"/>
              <a:tabLst>
                <a:tab pos="249554" algn="l"/>
              </a:tabLst>
            </a:pPr>
            <a:r>
              <a:rPr sz="1800" spc="-35" dirty="0">
                <a:latin typeface="Arial"/>
                <a:cs typeface="Arial"/>
              </a:rPr>
              <a:t>Ces</a:t>
            </a:r>
            <a:r>
              <a:rPr sz="1800" spc="140" dirty="0">
                <a:latin typeface="Arial"/>
                <a:cs typeface="Arial"/>
              </a:rPr>
              <a:t> </a:t>
            </a:r>
            <a:r>
              <a:rPr sz="1800" dirty="0">
                <a:latin typeface="Arial"/>
                <a:cs typeface="Arial"/>
              </a:rPr>
              <a:t>coûts</a:t>
            </a:r>
            <a:r>
              <a:rPr sz="1800" spc="170" dirty="0">
                <a:latin typeface="Arial"/>
                <a:cs typeface="Arial"/>
              </a:rPr>
              <a:t> </a:t>
            </a:r>
            <a:r>
              <a:rPr sz="1800" dirty="0">
                <a:latin typeface="Arial"/>
                <a:cs typeface="Arial"/>
              </a:rPr>
              <a:t>comprennent</a:t>
            </a:r>
            <a:r>
              <a:rPr sz="1800" spc="155" dirty="0">
                <a:latin typeface="Arial"/>
                <a:cs typeface="Arial"/>
              </a:rPr>
              <a:t> </a:t>
            </a:r>
            <a:r>
              <a:rPr sz="1850" spc="-50" dirty="0">
                <a:latin typeface="Arial"/>
                <a:cs typeface="Arial"/>
              </a:rPr>
              <a:t>:</a:t>
            </a:r>
            <a:endParaRPr sz="1850" dirty="0">
              <a:latin typeface="Arial"/>
              <a:cs typeface="Arial"/>
            </a:endParaRPr>
          </a:p>
          <a:p>
            <a:pPr marL="844550" lvl="1" indent="-349885">
              <a:lnSpc>
                <a:spcPct val="100000"/>
              </a:lnSpc>
              <a:spcBef>
                <a:spcPts val="15"/>
              </a:spcBef>
              <a:buFont typeface="Wingdings"/>
              <a:buChar char=""/>
              <a:tabLst>
                <a:tab pos="844550" algn="l"/>
              </a:tabLst>
            </a:pPr>
            <a:r>
              <a:rPr sz="1600" i="1" dirty="0">
                <a:latin typeface="Arial"/>
                <a:cs typeface="Arial"/>
              </a:rPr>
              <a:t>le</a:t>
            </a:r>
            <a:r>
              <a:rPr sz="1600" i="1" spc="10" dirty="0">
                <a:latin typeface="Arial"/>
                <a:cs typeface="Arial"/>
              </a:rPr>
              <a:t> </a:t>
            </a:r>
            <a:r>
              <a:rPr sz="1600" i="1" spc="-10" dirty="0">
                <a:latin typeface="Arial"/>
                <a:cs typeface="Arial"/>
              </a:rPr>
              <a:t>transport;</a:t>
            </a:r>
            <a:endParaRPr sz="1600" dirty="0">
              <a:latin typeface="Arial"/>
              <a:cs typeface="Arial"/>
            </a:endParaRPr>
          </a:p>
          <a:p>
            <a:pPr marL="844550" lvl="1" indent="-349885">
              <a:lnSpc>
                <a:spcPct val="100000"/>
              </a:lnSpc>
              <a:buFont typeface="Wingdings"/>
              <a:buChar char=""/>
              <a:tabLst>
                <a:tab pos="844550" algn="l"/>
              </a:tabLst>
            </a:pPr>
            <a:r>
              <a:rPr sz="1600" i="1" spc="-10" dirty="0">
                <a:latin typeface="Arial"/>
                <a:cs typeface="Arial"/>
              </a:rPr>
              <a:t>l’hébergement;</a:t>
            </a:r>
            <a:endParaRPr sz="1600" dirty="0">
              <a:latin typeface="Arial"/>
              <a:cs typeface="Arial"/>
            </a:endParaRPr>
          </a:p>
          <a:p>
            <a:pPr marL="844550" lvl="1" indent="-349885">
              <a:lnSpc>
                <a:spcPct val="100000"/>
              </a:lnSpc>
              <a:buFont typeface="Wingdings"/>
              <a:buChar char=""/>
              <a:tabLst>
                <a:tab pos="844550" algn="l"/>
              </a:tabLst>
            </a:pPr>
            <a:r>
              <a:rPr sz="1600" i="1" dirty="0">
                <a:latin typeface="Arial"/>
                <a:cs typeface="Arial"/>
              </a:rPr>
              <a:t>une</a:t>
            </a:r>
            <a:r>
              <a:rPr sz="1600" i="1" spc="180" dirty="0">
                <a:latin typeface="Arial"/>
                <a:cs typeface="Arial"/>
              </a:rPr>
              <a:t> </a:t>
            </a:r>
            <a:r>
              <a:rPr sz="1600" i="1" dirty="0">
                <a:latin typeface="Arial"/>
                <a:cs typeface="Arial"/>
              </a:rPr>
              <a:t>indemnité</a:t>
            </a:r>
            <a:r>
              <a:rPr sz="1600" i="1" spc="170" dirty="0">
                <a:latin typeface="Arial"/>
                <a:cs typeface="Arial"/>
              </a:rPr>
              <a:t> </a:t>
            </a:r>
            <a:r>
              <a:rPr sz="1600" i="1" spc="-10" dirty="0">
                <a:latin typeface="Arial"/>
                <a:cs typeface="Arial"/>
              </a:rPr>
              <a:t>journalière.</a:t>
            </a:r>
            <a:endParaRPr sz="1600" dirty="0">
              <a:latin typeface="Arial"/>
              <a:cs typeface="Arial"/>
            </a:endParaRPr>
          </a:p>
          <a:p>
            <a:pPr marL="249554" marR="191770" indent="-237490">
              <a:lnSpc>
                <a:spcPct val="100000"/>
              </a:lnSpc>
              <a:spcBef>
                <a:spcPts val="795"/>
              </a:spcBef>
              <a:buChar char="•"/>
              <a:tabLst>
                <a:tab pos="249554" algn="l"/>
              </a:tabLst>
            </a:pPr>
            <a:r>
              <a:rPr sz="1800" spc="-55" dirty="0">
                <a:latin typeface="Arial"/>
                <a:cs typeface="Arial"/>
              </a:rPr>
              <a:t>Tous</a:t>
            </a:r>
            <a:r>
              <a:rPr sz="1800" spc="15" dirty="0">
                <a:latin typeface="Arial"/>
                <a:cs typeface="Arial"/>
              </a:rPr>
              <a:t> </a:t>
            </a:r>
            <a:r>
              <a:rPr sz="1800" dirty="0">
                <a:latin typeface="Arial"/>
                <a:cs typeface="Arial"/>
              </a:rPr>
              <a:t>les frais</a:t>
            </a:r>
            <a:r>
              <a:rPr sz="1800" spc="20" dirty="0">
                <a:latin typeface="Arial"/>
                <a:cs typeface="Arial"/>
              </a:rPr>
              <a:t> </a:t>
            </a:r>
            <a:r>
              <a:rPr sz="1800" spc="80" dirty="0">
                <a:latin typeface="Arial"/>
                <a:cs typeface="Arial"/>
              </a:rPr>
              <a:t>de</a:t>
            </a:r>
            <a:r>
              <a:rPr sz="1800" spc="15" dirty="0">
                <a:latin typeface="Arial"/>
                <a:cs typeface="Arial"/>
              </a:rPr>
              <a:t> </a:t>
            </a:r>
            <a:r>
              <a:rPr sz="1800" dirty="0">
                <a:latin typeface="Arial"/>
                <a:cs typeface="Arial"/>
              </a:rPr>
              <a:t>déplacement</a:t>
            </a:r>
            <a:r>
              <a:rPr sz="1800" spc="5" dirty="0">
                <a:latin typeface="Arial"/>
                <a:cs typeface="Arial"/>
              </a:rPr>
              <a:t> </a:t>
            </a:r>
            <a:r>
              <a:rPr sz="1800" spc="50" dirty="0">
                <a:latin typeface="Arial"/>
                <a:cs typeface="Arial"/>
              </a:rPr>
              <a:t>doivent</a:t>
            </a:r>
            <a:r>
              <a:rPr sz="1800" spc="20" dirty="0">
                <a:latin typeface="Arial"/>
                <a:cs typeface="Arial"/>
              </a:rPr>
              <a:t> </a:t>
            </a:r>
            <a:r>
              <a:rPr sz="1800" dirty="0">
                <a:latin typeface="Arial"/>
                <a:cs typeface="Arial"/>
              </a:rPr>
              <a:t>être</a:t>
            </a:r>
            <a:r>
              <a:rPr sz="1800" spc="10" dirty="0">
                <a:latin typeface="Arial"/>
                <a:cs typeface="Arial"/>
              </a:rPr>
              <a:t> </a:t>
            </a:r>
            <a:r>
              <a:rPr sz="1800" dirty="0">
                <a:latin typeface="Arial"/>
                <a:cs typeface="Arial"/>
              </a:rPr>
              <a:t>conformes</a:t>
            </a:r>
            <a:r>
              <a:rPr sz="1800" spc="10" dirty="0">
                <a:latin typeface="Arial"/>
                <a:cs typeface="Arial"/>
              </a:rPr>
              <a:t> </a:t>
            </a:r>
            <a:r>
              <a:rPr sz="1800" dirty="0">
                <a:latin typeface="Arial"/>
                <a:cs typeface="Arial"/>
              </a:rPr>
              <a:t>à</a:t>
            </a:r>
            <a:r>
              <a:rPr sz="1800" spc="15" dirty="0">
                <a:latin typeface="Arial"/>
                <a:cs typeface="Arial"/>
              </a:rPr>
              <a:t> </a:t>
            </a:r>
            <a:r>
              <a:rPr sz="1800" dirty="0">
                <a:latin typeface="Arial"/>
                <a:cs typeface="Arial"/>
              </a:rPr>
              <a:t>la</a:t>
            </a:r>
            <a:r>
              <a:rPr sz="1800" spc="-5" dirty="0">
                <a:latin typeface="Arial"/>
                <a:cs typeface="Arial"/>
              </a:rPr>
              <a:t> </a:t>
            </a:r>
            <a:r>
              <a:rPr sz="180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Directive</a:t>
            </a:r>
            <a:r>
              <a:rPr sz="1800" spc="5"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180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sur</a:t>
            </a:r>
            <a:r>
              <a:rPr sz="1800" spc="3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180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les voyages</a:t>
            </a:r>
            <a:r>
              <a:rPr sz="1800" spc="5"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1800" u="sng" spc="85"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du</a:t>
            </a:r>
            <a:r>
              <a:rPr sz="1800" u="sng" spc="3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1800" u="sng" spc="-10"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Conseil</a:t>
            </a:r>
            <a:r>
              <a:rPr sz="1800" u="sng" spc="-10" dirty="0">
                <a:solidFill>
                  <a:srgbClr val="FF0000"/>
                </a:solidFill>
                <a:latin typeface="Arial"/>
                <a:cs typeface="Arial"/>
              </a:rPr>
              <a:t> </a:t>
            </a:r>
            <a:r>
              <a:rPr sz="1800" u="sng"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national</a:t>
            </a:r>
            <a:r>
              <a:rPr sz="1800" u="sng" spc="70" dirty="0">
                <a:solidFill>
                  <a:srgbClr val="0000FF"/>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1800" u="sng" dirty="0">
                <a:solidFill>
                  <a:srgbClr val="FF0000"/>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mixte</a:t>
            </a:r>
            <a:r>
              <a:rPr sz="1800" u="sng" spc="45" dirty="0">
                <a:solidFill>
                  <a:srgbClr val="0000FF"/>
                </a:solidFill>
                <a:latin typeface="Arial"/>
                <a:cs typeface="Arial"/>
              </a:rPr>
              <a:t> </a:t>
            </a:r>
            <a:r>
              <a:rPr sz="1800" spc="70" dirty="0">
                <a:latin typeface="Arial"/>
                <a:cs typeface="Arial"/>
              </a:rPr>
              <a:t>pour</a:t>
            </a:r>
            <a:r>
              <a:rPr sz="1800" spc="55" dirty="0">
                <a:latin typeface="Arial"/>
                <a:cs typeface="Arial"/>
              </a:rPr>
              <a:t> </a:t>
            </a:r>
            <a:r>
              <a:rPr sz="1800" dirty="0">
                <a:latin typeface="Arial"/>
                <a:cs typeface="Arial"/>
              </a:rPr>
              <a:t>être</a:t>
            </a:r>
            <a:r>
              <a:rPr sz="1800" spc="40" dirty="0">
                <a:latin typeface="Arial"/>
                <a:cs typeface="Arial"/>
              </a:rPr>
              <a:t> </a:t>
            </a:r>
            <a:r>
              <a:rPr sz="1800" dirty="0">
                <a:latin typeface="Arial"/>
                <a:cs typeface="Arial"/>
              </a:rPr>
              <a:t>admissibles</a:t>
            </a:r>
            <a:r>
              <a:rPr sz="1800" spc="40" dirty="0">
                <a:latin typeface="Arial"/>
                <a:cs typeface="Arial"/>
              </a:rPr>
              <a:t> </a:t>
            </a:r>
            <a:r>
              <a:rPr sz="1800" dirty="0">
                <a:latin typeface="Arial"/>
                <a:cs typeface="Arial"/>
              </a:rPr>
              <a:t>à</a:t>
            </a:r>
            <a:r>
              <a:rPr sz="1800" spc="40" dirty="0">
                <a:latin typeface="Arial"/>
                <a:cs typeface="Arial"/>
              </a:rPr>
              <a:t> </a:t>
            </a:r>
            <a:r>
              <a:rPr sz="1800" dirty="0">
                <a:latin typeface="Arial"/>
                <a:cs typeface="Arial"/>
              </a:rPr>
              <a:t>un</a:t>
            </a:r>
            <a:r>
              <a:rPr sz="1800" spc="60" dirty="0">
                <a:latin typeface="Arial"/>
                <a:cs typeface="Arial"/>
              </a:rPr>
              <a:t> </a:t>
            </a:r>
            <a:r>
              <a:rPr sz="1800" spc="-10" dirty="0">
                <a:latin typeface="Arial"/>
                <a:cs typeface="Arial"/>
              </a:rPr>
              <a:t>remboursement.</a:t>
            </a:r>
            <a:endParaRPr sz="1800" dirty="0">
              <a:latin typeface="Arial"/>
              <a:cs typeface="Arial"/>
            </a:endParaRPr>
          </a:p>
          <a:p>
            <a:pPr marL="249554" marR="5080" indent="-237490">
              <a:lnSpc>
                <a:spcPct val="100000"/>
              </a:lnSpc>
              <a:spcBef>
                <a:spcPts val="800"/>
              </a:spcBef>
              <a:buChar char="•"/>
              <a:tabLst>
                <a:tab pos="249554" algn="l"/>
              </a:tabLst>
            </a:pPr>
            <a:r>
              <a:rPr sz="1800" spc="-35" dirty="0">
                <a:latin typeface="Arial"/>
                <a:cs typeface="Arial"/>
              </a:rPr>
              <a:t>Seuls</a:t>
            </a:r>
            <a:r>
              <a:rPr sz="1800" spc="-5" dirty="0">
                <a:latin typeface="Arial"/>
                <a:cs typeface="Arial"/>
              </a:rPr>
              <a:t> </a:t>
            </a:r>
            <a:r>
              <a:rPr sz="1800" dirty="0">
                <a:latin typeface="Arial"/>
                <a:cs typeface="Arial"/>
              </a:rPr>
              <a:t>les</a:t>
            </a:r>
            <a:r>
              <a:rPr sz="1800" spc="-10" dirty="0">
                <a:latin typeface="Arial"/>
                <a:cs typeface="Arial"/>
              </a:rPr>
              <a:t> </a:t>
            </a:r>
            <a:r>
              <a:rPr sz="1800" dirty="0">
                <a:latin typeface="Arial"/>
                <a:cs typeface="Arial"/>
              </a:rPr>
              <a:t>coûts</a:t>
            </a:r>
            <a:r>
              <a:rPr sz="1800" spc="25" dirty="0">
                <a:latin typeface="Arial"/>
                <a:cs typeface="Arial"/>
              </a:rPr>
              <a:t> </a:t>
            </a:r>
            <a:r>
              <a:rPr sz="1800" dirty="0">
                <a:latin typeface="Arial"/>
                <a:cs typeface="Arial"/>
              </a:rPr>
              <a:t>raisonnables</a:t>
            </a:r>
            <a:r>
              <a:rPr sz="1800" spc="30" dirty="0">
                <a:latin typeface="Arial"/>
                <a:cs typeface="Arial"/>
              </a:rPr>
              <a:t> </a:t>
            </a:r>
            <a:r>
              <a:rPr sz="1800" dirty="0">
                <a:latin typeface="Arial"/>
                <a:cs typeface="Arial"/>
              </a:rPr>
              <a:t>engagés</a:t>
            </a:r>
            <a:r>
              <a:rPr sz="1800" spc="-10" dirty="0">
                <a:latin typeface="Arial"/>
                <a:cs typeface="Arial"/>
              </a:rPr>
              <a:t> </a:t>
            </a:r>
            <a:r>
              <a:rPr sz="1800" dirty="0">
                <a:latin typeface="Arial"/>
                <a:cs typeface="Arial"/>
              </a:rPr>
              <a:t>exclusivement</a:t>
            </a:r>
            <a:r>
              <a:rPr sz="1800" spc="5" dirty="0">
                <a:latin typeface="Arial"/>
                <a:cs typeface="Arial"/>
              </a:rPr>
              <a:t> </a:t>
            </a:r>
            <a:r>
              <a:rPr sz="1800" spc="75" dirty="0">
                <a:latin typeface="Arial"/>
                <a:cs typeface="Arial"/>
              </a:rPr>
              <a:t>pour</a:t>
            </a:r>
            <a:r>
              <a:rPr sz="1800" spc="10" dirty="0">
                <a:latin typeface="Arial"/>
                <a:cs typeface="Arial"/>
              </a:rPr>
              <a:t> </a:t>
            </a:r>
            <a:r>
              <a:rPr sz="1800" dirty="0">
                <a:latin typeface="Arial"/>
                <a:cs typeface="Arial"/>
              </a:rPr>
              <a:t>faire</a:t>
            </a:r>
            <a:r>
              <a:rPr sz="1800" spc="5" dirty="0">
                <a:latin typeface="Arial"/>
                <a:cs typeface="Arial"/>
              </a:rPr>
              <a:t> </a:t>
            </a:r>
            <a:r>
              <a:rPr sz="1800" dirty="0">
                <a:latin typeface="Arial"/>
                <a:cs typeface="Arial"/>
              </a:rPr>
              <a:t>avancer</a:t>
            </a:r>
            <a:r>
              <a:rPr sz="1800" spc="10" dirty="0">
                <a:latin typeface="Arial"/>
                <a:cs typeface="Arial"/>
              </a:rPr>
              <a:t> </a:t>
            </a:r>
            <a:r>
              <a:rPr sz="1800" dirty="0">
                <a:latin typeface="Arial"/>
                <a:cs typeface="Arial"/>
              </a:rPr>
              <a:t>le</a:t>
            </a:r>
            <a:r>
              <a:rPr sz="1800" spc="-5" dirty="0">
                <a:latin typeface="Arial"/>
                <a:cs typeface="Arial"/>
              </a:rPr>
              <a:t> </a:t>
            </a:r>
            <a:r>
              <a:rPr sz="1800" spc="60" dirty="0">
                <a:latin typeface="Arial"/>
                <a:cs typeface="Arial"/>
              </a:rPr>
              <a:t>projet</a:t>
            </a:r>
            <a:r>
              <a:rPr sz="1800" spc="5" dirty="0">
                <a:latin typeface="Arial"/>
                <a:cs typeface="Arial"/>
              </a:rPr>
              <a:t> </a:t>
            </a:r>
            <a:r>
              <a:rPr sz="1800" dirty="0">
                <a:latin typeface="Arial"/>
                <a:cs typeface="Arial"/>
              </a:rPr>
              <a:t>seront</a:t>
            </a:r>
            <a:r>
              <a:rPr sz="1800" spc="15" dirty="0">
                <a:latin typeface="Arial"/>
                <a:cs typeface="Arial"/>
              </a:rPr>
              <a:t> </a:t>
            </a:r>
            <a:r>
              <a:rPr sz="1800" spc="-10" dirty="0">
                <a:latin typeface="Arial"/>
                <a:cs typeface="Arial"/>
              </a:rPr>
              <a:t>acceptés </a:t>
            </a:r>
            <a:r>
              <a:rPr sz="1800" spc="55" dirty="0">
                <a:latin typeface="Arial"/>
                <a:cs typeface="Arial"/>
              </a:rPr>
              <a:t>comme</a:t>
            </a:r>
            <a:r>
              <a:rPr sz="1800" spc="20" dirty="0">
                <a:latin typeface="Arial"/>
                <a:cs typeface="Arial"/>
              </a:rPr>
              <a:t> </a:t>
            </a:r>
            <a:r>
              <a:rPr sz="1800" dirty="0">
                <a:latin typeface="Arial"/>
                <a:cs typeface="Arial"/>
              </a:rPr>
              <a:t>dépenses</a:t>
            </a:r>
            <a:r>
              <a:rPr sz="1800" spc="20" dirty="0">
                <a:latin typeface="Arial"/>
                <a:cs typeface="Arial"/>
              </a:rPr>
              <a:t> </a:t>
            </a:r>
            <a:r>
              <a:rPr sz="1800" spc="-10" dirty="0">
                <a:latin typeface="Arial"/>
                <a:cs typeface="Arial"/>
              </a:rPr>
              <a:t>admissibles.</a:t>
            </a:r>
            <a:endParaRPr sz="1800" dirty="0">
              <a:latin typeface="Arial"/>
              <a:cs typeface="A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Autres</a:t>
            </a:r>
            <a:r>
              <a:rPr spc="40" dirty="0"/>
              <a:t> </a:t>
            </a:r>
            <a:r>
              <a:rPr dirty="0"/>
              <a:t>coûts</a:t>
            </a:r>
            <a:r>
              <a:rPr spc="65" dirty="0"/>
              <a:t> </a:t>
            </a:r>
            <a:r>
              <a:rPr spc="-10" dirty="0"/>
              <a:t>admissibles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13</a:t>
            </a:fld>
            <a:endParaRPr spc="-25" dirty="0"/>
          </a:p>
        </p:txBody>
      </p:sp>
      <p:sp>
        <p:nvSpPr>
          <p:cNvPr id="3" name="object 3"/>
          <p:cNvSpPr txBox="1"/>
          <p:nvPr/>
        </p:nvSpPr>
        <p:spPr>
          <a:xfrm>
            <a:off x="527171" y="988179"/>
            <a:ext cx="10816590" cy="5074285"/>
          </a:xfrm>
          <a:prstGeom prst="rect">
            <a:avLst/>
          </a:prstGeom>
        </p:spPr>
        <p:txBody>
          <a:bodyPr vert="horz" wrap="square" lIns="0" tIns="12700" rIns="0" bIns="0" rtlCol="0">
            <a:spAutoFit/>
          </a:bodyPr>
          <a:lstStyle/>
          <a:p>
            <a:pPr marL="249554" marR="228600" indent="-237490">
              <a:lnSpc>
                <a:spcPct val="100000"/>
              </a:lnSpc>
              <a:spcBef>
                <a:spcPts val="100"/>
              </a:spcBef>
              <a:buChar char="•"/>
              <a:tabLst>
                <a:tab pos="249554" algn="l"/>
              </a:tabLst>
            </a:pPr>
            <a:r>
              <a:rPr sz="1800" spc="10" dirty="0">
                <a:latin typeface="Arial"/>
                <a:cs typeface="Arial"/>
              </a:rPr>
              <a:t>Autres</a:t>
            </a:r>
            <a:r>
              <a:rPr sz="1800" spc="35" dirty="0">
                <a:latin typeface="Arial"/>
                <a:cs typeface="Arial"/>
              </a:rPr>
              <a:t> </a:t>
            </a:r>
            <a:r>
              <a:rPr sz="1800" spc="10" dirty="0">
                <a:latin typeface="Arial"/>
                <a:cs typeface="Arial"/>
              </a:rPr>
              <a:t>coûts</a:t>
            </a:r>
            <a:r>
              <a:rPr sz="1800" spc="50" dirty="0">
                <a:latin typeface="Arial"/>
                <a:cs typeface="Arial"/>
              </a:rPr>
              <a:t> </a:t>
            </a:r>
            <a:r>
              <a:rPr sz="1800" spc="10" dirty="0">
                <a:latin typeface="Arial"/>
                <a:cs typeface="Arial"/>
              </a:rPr>
              <a:t>directs</a:t>
            </a:r>
            <a:r>
              <a:rPr sz="1800" spc="30" dirty="0">
                <a:latin typeface="Arial"/>
                <a:cs typeface="Arial"/>
              </a:rPr>
              <a:t> </a:t>
            </a:r>
            <a:r>
              <a:rPr sz="1800" spc="70" dirty="0">
                <a:latin typeface="Arial"/>
                <a:cs typeface="Arial"/>
              </a:rPr>
              <a:t>qui</a:t>
            </a:r>
            <a:r>
              <a:rPr sz="1800" spc="35" dirty="0">
                <a:latin typeface="Arial"/>
                <a:cs typeface="Arial"/>
              </a:rPr>
              <a:t> </a:t>
            </a:r>
            <a:r>
              <a:rPr sz="1800" spc="10" dirty="0">
                <a:latin typeface="Arial"/>
                <a:cs typeface="Arial"/>
              </a:rPr>
              <a:t>peuvent</a:t>
            </a:r>
            <a:r>
              <a:rPr sz="1800" spc="35" dirty="0">
                <a:latin typeface="Arial"/>
                <a:cs typeface="Arial"/>
              </a:rPr>
              <a:t> </a:t>
            </a:r>
            <a:r>
              <a:rPr sz="1800" spc="10" dirty="0">
                <a:latin typeface="Arial"/>
                <a:cs typeface="Arial"/>
              </a:rPr>
              <a:t>être</a:t>
            </a:r>
            <a:r>
              <a:rPr sz="1800" spc="20" dirty="0">
                <a:latin typeface="Arial"/>
                <a:cs typeface="Arial"/>
              </a:rPr>
              <a:t> </a:t>
            </a:r>
            <a:r>
              <a:rPr sz="1800" spc="10" dirty="0">
                <a:latin typeface="Arial"/>
                <a:cs typeface="Arial"/>
              </a:rPr>
              <a:t>spécifiquement</a:t>
            </a:r>
            <a:r>
              <a:rPr sz="1800" spc="20" dirty="0">
                <a:latin typeface="Arial"/>
                <a:cs typeface="Arial"/>
              </a:rPr>
              <a:t> </a:t>
            </a:r>
            <a:r>
              <a:rPr sz="1800" spc="10" dirty="0">
                <a:latin typeface="Arial"/>
                <a:cs typeface="Arial"/>
              </a:rPr>
              <a:t>établis</a:t>
            </a:r>
            <a:r>
              <a:rPr sz="1800" spc="25" dirty="0">
                <a:latin typeface="Arial"/>
                <a:cs typeface="Arial"/>
              </a:rPr>
              <a:t> </a:t>
            </a:r>
            <a:r>
              <a:rPr sz="1800" spc="10" dirty="0">
                <a:latin typeface="Arial"/>
                <a:cs typeface="Arial"/>
              </a:rPr>
              <a:t>et</a:t>
            </a:r>
            <a:r>
              <a:rPr sz="1800" spc="35" dirty="0">
                <a:latin typeface="Arial"/>
                <a:cs typeface="Arial"/>
              </a:rPr>
              <a:t> </a:t>
            </a:r>
            <a:r>
              <a:rPr sz="1800" dirty="0">
                <a:latin typeface="Arial"/>
                <a:cs typeface="Arial"/>
              </a:rPr>
              <a:t>mesurés</a:t>
            </a:r>
            <a:r>
              <a:rPr sz="1800" spc="20" dirty="0">
                <a:latin typeface="Arial"/>
                <a:cs typeface="Arial"/>
              </a:rPr>
              <a:t> </a:t>
            </a:r>
            <a:r>
              <a:rPr sz="1800" spc="10" dirty="0">
                <a:latin typeface="Arial"/>
                <a:cs typeface="Arial"/>
              </a:rPr>
              <a:t>en</a:t>
            </a:r>
            <a:r>
              <a:rPr sz="1800" spc="25" dirty="0">
                <a:latin typeface="Arial"/>
                <a:cs typeface="Arial"/>
              </a:rPr>
              <a:t> </a:t>
            </a:r>
            <a:r>
              <a:rPr sz="1800" spc="10" dirty="0">
                <a:latin typeface="Arial"/>
                <a:cs typeface="Arial"/>
              </a:rPr>
              <a:t>tant</a:t>
            </a:r>
            <a:r>
              <a:rPr sz="1800" spc="55" dirty="0">
                <a:latin typeface="Arial"/>
                <a:cs typeface="Arial"/>
              </a:rPr>
              <a:t> </a:t>
            </a:r>
            <a:r>
              <a:rPr sz="1800" spc="60" dirty="0">
                <a:latin typeface="Arial"/>
                <a:cs typeface="Arial"/>
              </a:rPr>
              <a:t>que</a:t>
            </a:r>
            <a:r>
              <a:rPr sz="1800" spc="25" dirty="0">
                <a:latin typeface="Arial"/>
                <a:cs typeface="Arial"/>
              </a:rPr>
              <a:t> </a:t>
            </a:r>
            <a:r>
              <a:rPr sz="1800" spc="10" dirty="0">
                <a:latin typeface="Arial"/>
                <a:cs typeface="Arial"/>
              </a:rPr>
              <a:t>coûts</a:t>
            </a:r>
            <a:r>
              <a:rPr sz="1800" spc="50" dirty="0">
                <a:latin typeface="Arial"/>
                <a:cs typeface="Arial"/>
              </a:rPr>
              <a:t> </a:t>
            </a:r>
            <a:r>
              <a:rPr sz="1800" spc="-10" dirty="0">
                <a:latin typeface="Arial"/>
                <a:cs typeface="Arial"/>
              </a:rPr>
              <a:t>encourus </a:t>
            </a:r>
            <a:r>
              <a:rPr sz="1800" dirty="0">
                <a:latin typeface="Arial"/>
                <a:cs typeface="Arial"/>
              </a:rPr>
              <a:t>dans</a:t>
            </a:r>
            <a:r>
              <a:rPr sz="1800" spc="25" dirty="0">
                <a:latin typeface="Arial"/>
                <a:cs typeface="Arial"/>
              </a:rPr>
              <a:t> </a:t>
            </a:r>
            <a:r>
              <a:rPr sz="1800" dirty="0">
                <a:latin typeface="Arial"/>
                <a:cs typeface="Arial"/>
              </a:rPr>
              <a:t>le cadre</a:t>
            </a:r>
            <a:r>
              <a:rPr sz="1800" spc="15" dirty="0">
                <a:latin typeface="Arial"/>
                <a:cs typeface="Arial"/>
              </a:rPr>
              <a:t> </a:t>
            </a:r>
            <a:r>
              <a:rPr sz="1800" spc="80" dirty="0">
                <a:latin typeface="Arial"/>
                <a:cs typeface="Arial"/>
              </a:rPr>
              <a:t>de</a:t>
            </a:r>
            <a:r>
              <a:rPr sz="1800" spc="15" dirty="0">
                <a:latin typeface="Arial"/>
                <a:cs typeface="Arial"/>
              </a:rPr>
              <a:t> </a:t>
            </a:r>
            <a:r>
              <a:rPr sz="1800" dirty="0">
                <a:latin typeface="Arial"/>
                <a:cs typeface="Arial"/>
              </a:rPr>
              <a:t>l’exécution</a:t>
            </a:r>
            <a:r>
              <a:rPr sz="1800" spc="5" dirty="0">
                <a:latin typeface="Arial"/>
                <a:cs typeface="Arial"/>
              </a:rPr>
              <a:t> </a:t>
            </a:r>
            <a:r>
              <a:rPr sz="1800" dirty="0">
                <a:latin typeface="Arial"/>
                <a:cs typeface="Arial"/>
              </a:rPr>
              <a:t>des</a:t>
            </a:r>
            <a:r>
              <a:rPr sz="1800" spc="10" dirty="0">
                <a:latin typeface="Arial"/>
                <a:cs typeface="Arial"/>
              </a:rPr>
              <a:t> </a:t>
            </a:r>
            <a:r>
              <a:rPr sz="1800" dirty="0">
                <a:latin typeface="Arial"/>
                <a:cs typeface="Arial"/>
              </a:rPr>
              <a:t>activités</a:t>
            </a:r>
            <a:r>
              <a:rPr sz="1800" spc="20" dirty="0">
                <a:latin typeface="Arial"/>
                <a:cs typeface="Arial"/>
              </a:rPr>
              <a:t> </a:t>
            </a:r>
            <a:r>
              <a:rPr sz="1800" spc="80" dirty="0">
                <a:latin typeface="Arial"/>
                <a:cs typeface="Arial"/>
              </a:rPr>
              <a:t>de</a:t>
            </a:r>
            <a:r>
              <a:rPr sz="1800" spc="15" dirty="0">
                <a:latin typeface="Arial"/>
                <a:cs typeface="Arial"/>
              </a:rPr>
              <a:t> </a:t>
            </a:r>
            <a:r>
              <a:rPr sz="1800" spc="-10" dirty="0">
                <a:latin typeface="Arial"/>
                <a:cs typeface="Arial"/>
              </a:rPr>
              <a:t>projet.</a:t>
            </a:r>
            <a:endParaRPr sz="1800">
              <a:latin typeface="Arial"/>
              <a:cs typeface="Arial"/>
            </a:endParaRPr>
          </a:p>
          <a:p>
            <a:pPr marL="249554" marR="566420" indent="-237490">
              <a:lnSpc>
                <a:spcPct val="100000"/>
              </a:lnSpc>
              <a:spcBef>
                <a:spcPts val="994"/>
              </a:spcBef>
              <a:buChar char="•"/>
              <a:tabLst>
                <a:tab pos="249554" algn="l"/>
              </a:tabLst>
            </a:pPr>
            <a:r>
              <a:rPr sz="1800" dirty="0">
                <a:latin typeface="Arial"/>
                <a:cs typeface="Arial"/>
              </a:rPr>
              <a:t>Une</a:t>
            </a:r>
            <a:r>
              <a:rPr sz="1800" spc="10" dirty="0">
                <a:latin typeface="Arial"/>
                <a:cs typeface="Arial"/>
              </a:rPr>
              <a:t> </a:t>
            </a:r>
            <a:r>
              <a:rPr sz="1800" dirty="0">
                <a:latin typeface="Arial"/>
                <a:cs typeface="Arial"/>
              </a:rPr>
              <a:t>justification</a:t>
            </a:r>
            <a:r>
              <a:rPr sz="1800" spc="45" dirty="0">
                <a:latin typeface="Arial"/>
                <a:cs typeface="Arial"/>
              </a:rPr>
              <a:t> </a:t>
            </a:r>
            <a:r>
              <a:rPr sz="1800" spc="80" dirty="0">
                <a:latin typeface="Arial"/>
                <a:cs typeface="Arial"/>
              </a:rPr>
              <a:t>de</a:t>
            </a:r>
            <a:r>
              <a:rPr sz="1800" spc="10" dirty="0">
                <a:latin typeface="Arial"/>
                <a:cs typeface="Arial"/>
              </a:rPr>
              <a:t> </a:t>
            </a:r>
            <a:r>
              <a:rPr sz="1800" spc="-20" dirty="0">
                <a:latin typeface="Arial"/>
                <a:cs typeface="Arial"/>
              </a:rPr>
              <a:t>ces</a:t>
            </a:r>
            <a:r>
              <a:rPr sz="1800" spc="5" dirty="0">
                <a:latin typeface="Arial"/>
                <a:cs typeface="Arial"/>
              </a:rPr>
              <a:t> </a:t>
            </a:r>
            <a:r>
              <a:rPr sz="1800" dirty="0">
                <a:latin typeface="Arial"/>
                <a:cs typeface="Arial"/>
              </a:rPr>
              <a:t>coûts</a:t>
            </a:r>
            <a:r>
              <a:rPr sz="1800" spc="35" dirty="0">
                <a:latin typeface="Arial"/>
                <a:cs typeface="Arial"/>
              </a:rPr>
              <a:t> </a:t>
            </a:r>
            <a:r>
              <a:rPr sz="1800" spc="85" dirty="0">
                <a:latin typeface="Arial"/>
                <a:cs typeface="Arial"/>
              </a:rPr>
              <a:t>doit</a:t>
            </a:r>
            <a:r>
              <a:rPr sz="1800" spc="30" dirty="0">
                <a:latin typeface="Arial"/>
                <a:cs typeface="Arial"/>
              </a:rPr>
              <a:t> </a:t>
            </a:r>
            <a:r>
              <a:rPr sz="1800" dirty="0">
                <a:latin typeface="Arial"/>
                <a:cs typeface="Arial"/>
              </a:rPr>
              <a:t>être</a:t>
            </a:r>
            <a:r>
              <a:rPr sz="1800" spc="5" dirty="0">
                <a:latin typeface="Arial"/>
                <a:cs typeface="Arial"/>
              </a:rPr>
              <a:t> </a:t>
            </a:r>
            <a:r>
              <a:rPr sz="1800" dirty="0">
                <a:latin typeface="Arial"/>
                <a:cs typeface="Arial"/>
              </a:rPr>
              <a:t>incluse</a:t>
            </a:r>
            <a:r>
              <a:rPr sz="1800" spc="15" dirty="0">
                <a:latin typeface="Arial"/>
                <a:cs typeface="Arial"/>
              </a:rPr>
              <a:t> </a:t>
            </a:r>
            <a:r>
              <a:rPr sz="1800" dirty="0">
                <a:latin typeface="Arial"/>
                <a:cs typeface="Arial"/>
              </a:rPr>
              <a:t>dans</a:t>
            </a:r>
            <a:r>
              <a:rPr sz="1800" spc="35" dirty="0">
                <a:latin typeface="Arial"/>
                <a:cs typeface="Arial"/>
              </a:rPr>
              <a:t> </a:t>
            </a:r>
            <a:r>
              <a:rPr sz="1800" dirty="0">
                <a:latin typeface="Arial"/>
                <a:cs typeface="Arial"/>
              </a:rPr>
              <a:t>les réponses</a:t>
            </a:r>
            <a:r>
              <a:rPr sz="1800" spc="5" dirty="0">
                <a:latin typeface="Arial"/>
                <a:cs typeface="Arial"/>
              </a:rPr>
              <a:t> </a:t>
            </a:r>
            <a:r>
              <a:rPr sz="1800" dirty="0">
                <a:latin typeface="Arial"/>
                <a:cs typeface="Arial"/>
              </a:rPr>
              <a:t>fournies</a:t>
            </a:r>
            <a:r>
              <a:rPr sz="1800" spc="15" dirty="0">
                <a:latin typeface="Arial"/>
                <a:cs typeface="Arial"/>
              </a:rPr>
              <a:t> </a:t>
            </a:r>
            <a:r>
              <a:rPr sz="1800" dirty="0">
                <a:latin typeface="Arial"/>
                <a:cs typeface="Arial"/>
              </a:rPr>
              <a:t>aux</a:t>
            </a:r>
            <a:r>
              <a:rPr sz="1800" spc="35" dirty="0">
                <a:latin typeface="Arial"/>
                <a:cs typeface="Arial"/>
              </a:rPr>
              <a:t> </a:t>
            </a:r>
            <a:r>
              <a:rPr sz="1800" dirty="0">
                <a:latin typeface="Arial"/>
                <a:cs typeface="Arial"/>
              </a:rPr>
              <a:t>questions</a:t>
            </a:r>
            <a:r>
              <a:rPr sz="1800" spc="30" dirty="0">
                <a:latin typeface="Arial"/>
                <a:cs typeface="Arial"/>
              </a:rPr>
              <a:t> </a:t>
            </a:r>
            <a:r>
              <a:rPr sz="1800" spc="80" dirty="0">
                <a:latin typeface="Arial"/>
                <a:cs typeface="Arial"/>
              </a:rPr>
              <a:t>de</a:t>
            </a:r>
            <a:r>
              <a:rPr sz="1800" spc="10" dirty="0">
                <a:latin typeface="Arial"/>
                <a:cs typeface="Arial"/>
              </a:rPr>
              <a:t> </a:t>
            </a:r>
            <a:r>
              <a:rPr sz="1800" spc="-10" dirty="0">
                <a:latin typeface="Arial"/>
                <a:cs typeface="Arial"/>
              </a:rPr>
              <a:t>votre demande.</a:t>
            </a:r>
            <a:endParaRPr sz="1800">
              <a:latin typeface="Arial"/>
              <a:cs typeface="Arial"/>
            </a:endParaRPr>
          </a:p>
          <a:p>
            <a:pPr marL="249554" marR="862330" indent="-237490">
              <a:lnSpc>
                <a:spcPct val="100000"/>
              </a:lnSpc>
              <a:spcBef>
                <a:spcPts val="1000"/>
              </a:spcBef>
              <a:buChar char="•"/>
              <a:tabLst>
                <a:tab pos="249554" algn="l"/>
              </a:tabLst>
            </a:pPr>
            <a:r>
              <a:rPr sz="1800" spc="-70" dirty="0">
                <a:latin typeface="Arial"/>
                <a:cs typeface="Arial"/>
              </a:rPr>
              <a:t>Les</a:t>
            </a:r>
            <a:r>
              <a:rPr sz="1800" spc="-25" dirty="0">
                <a:latin typeface="Arial"/>
                <a:cs typeface="Arial"/>
              </a:rPr>
              <a:t> </a:t>
            </a:r>
            <a:r>
              <a:rPr sz="1800" dirty="0">
                <a:latin typeface="Arial"/>
                <a:cs typeface="Arial"/>
              </a:rPr>
              <a:t>frais</a:t>
            </a:r>
            <a:r>
              <a:rPr sz="1800" spc="-5" dirty="0">
                <a:latin typeface="Arial"/>
                <a:cs typeface="Arial"/>
              </a:rPr>
              <a:t> </a:t>
            </a:r>
            <a:r>
              <a:rPr sz="1800" spc="80" dirty="0">
                <a:latin typeface="Arial"/>
                <a:cs typeface="Arial"/>
              </a:rPr>
              <a:t>de</a:t>
            </a:r>
            <a:r>
              <a:rPr sz="1800" spc="-5" dirty="0">
                <a:latin typeface="Arial"/>
                <a:cs typeface="Arial"/>
              </a:rPr>
              <a:t> </a:t>
            </a:r>
            <a:r>
              <a:rPr sz="1800" dirty="0">
                <a:latin typeface="Arial"/>
                <a:cs typeface="Arial"/>
              </a:rPr>
              <a:t>vente,</a:t>
            </a:r>
            <a:r>
              <a:rPr sz="1800" spc="-75" dirty="0">
                <a:latin typeface="Arial"/>
                <a:cs typeface="Arial"/>
              </a:rPr>
              <a:t> </a:t>
            </a:r>
            <a:r>
              <a:rPr sz="1800" spc="80" dirty="0">
                <a:latin typeface="Arial"/>
                <a:cs typeface="Arial"/>
              </a:rPr>
              <a:t>de</a:t>
            </a:r>
            <a:r>
              <a:rPr sz="1800" spc="-10" dirty="0">
                <a:latin typeface="Arial"/>
                <a:cs typeface="Arial"/>
              </a:rPr>
              <a:t> </a:t>
            </a:r>
            <a:r>
              <a:rPr sz="1800" dirty="0">
                <a:latin typeface="Arial"/>
                <a:cs typeface="Arial"/>
              </a:rPr>
              <a:t>marketing </a:t>
            </a:r>
            <a:r>
              <a:rPr sz="1800" spc="60" dirty="0">
                <a:latin typeface="Arial"/>
                <a:cs typeface="Arial"/>
              </a:rPr>
              <a:t>ou</a:t>
            </a:r>
            <a:r>
              <a:rPr sz="1800" spc="-5" dirty="0">
                <a:latin typeface="Arial"/>
                <a:cs typeface="Arial"/>
              </a:rPr>
              <a:t> </a:t>
            </a:r>
            <a:r>
              <a:rPr sz="1800" spc="80" dirty="0">
                <a:latin typeface="Arial"/>
                <a:cs typeface="Arial"/>
              </a:rPr>
              <a:t>de</a:t>
            </a:r>
            <a:r>
              <a:rPr sz="1800" spc="-10" dirty="0">
                <a:latin typeface="Arial"/>
                <a:cs typeface="Arial"/>
              </a:rPr>
              <a:t> </a:t>
            </a:r>
            <a:r>
              <a:rPr sz="1800" spc="60" dirty="0">
                <a:latin typeface="Arial"/>
                <a:cs typeface="Arial"/>
              </a:rPr>
              <a:t>publicité</a:t>
            </a:r>
            <a:r>
              <a:rPr sz="1800" spc="-5" dirty="0">
                <a:latin typeface="Arial"/>
                <a:cs typeface="Arial"/>
              </a:rPr>
              <a:t> </a:t>
            </a:r>
            <a:r>
              <a:rPr sz="1800" spc="-20" dirty="0">
                <a:latin typeface="Arial"/>
                <a:cs typeface="Arial"/>
              </a:rPr>
              <a:t>(y</a:t>
            </a:r>
            <a:r>
              <a:rPr sz="1800" spc="-10" dirty="0">
                <a:latin typeface="Arial"/>
                <a:cs typeface="Arial"/>
              </a:rPr>
              <a:t> </a:t>
            </a:r>
            <a:r>
              <a:rPr sz="1800" dirty="0">
                <a:latin typeface="Arial"/>
                <a:cs typeface="Arial"/>
              </a:rPr>
              <a:t>compris</a:t>
            </a:r>
            <a:r>
              <a:rPr sz="1800" spc="-10" dirty="0">
                <a:latin typeface="Arial"/>
                <a:cs typeface="Arial"/>
              </a:rPr>
              <a:t> </a:t>
            </a:r>
            <a:r>
              <a:rPr sz="1800" dirty="0">
                <a:latin typeface="Arial"/>
                <a:cs typeface="Arial"/>
              </a:rPr>
              <a:t>les</a:t>
            </a:r>
            <a:r>
              <a:rPr sz="1800" spc="-20" dirty="0">
                <a:latin typeface="Arial"/>
                <a:cs typeface="Arial"/>
              </a:rPr>
              <a:t> </a:t>
            </a:r>
            <a:r>
              <a:rPr sz="1800" dirty="0">
                <a:latin typeface="Arial"/>
                <a:cs typeface="Arial"/>
              </a:rPr>
              <a:t>voyages</a:t>
            </a:r>
            <a:r>
              <a:rPr sz="1800" spc="-15" dirty="0">
                <a:latin typeface="Arial"/>
                <a:cs typeface="Arial"/>
              </a:rPr>
              <a:t> </a:t>
            </a:r>
            <a:r>
              <a:rPr sz="1800" dirty="0">
                <a:latin typeface="Arial"/>
                <a:cs typeface="Arial"/>
              </a:rPr>
              <a:t>connexes) ne</a:t>
            </a:r>
            <a:r>
              <a:rPr sz="1800" spc="-5" dirty="0">
                <a:latin typeface="Arial"/>
                <a:cs typeface="Arial"/>
              </a:rPr>
              <a:t> </a:t>
            </a:r>
            <a:r>
              <a:rPr sz="1800" dirty="0">
                <a:latin typeface="Arial"/>
                <a:cs typeface="Arial"/>
              </a:rPr>
              <a:t>sont</a:t>
            </a:r>
            <a:r>
              <a:rPr sz="1800" spc="15" dirty="0">
                <a:latin typeface="Arial"/>
                <a:cs typeface="Arial"/>
              </a:rPr>
              <a:t> </a:t>
            </a:r>
            <a:r>
              <a:rPr sz="1800" spc="-25" dirty="0">
                <a:latin typeface="Arial"/>
                <a:cs typeface="Arial"/>
              </a:rPr>
              <a:t>pas </a:t>
            </a:r>
            <a:r>
              <a:rPr sz="1800" spc="-10" dirty="0">
                <a:latin typeface="Arial"/>
                <a:cs typeface="Arial"/>
              </a:rPr>
              <a:t>admissibles.</a:t>
            </a:r>
            <a:endParaRPr sz="1800">
              <a:latin typeface="Arial"/>
              <a:cs typeface="Arial"/>
            </a:endParaRPr>
          </a:p>
          <a:p>
            <a:pPr marL="60325">
              <a:lnSpc>
                <a:spcPct val="100000"/>
              </a:lnSpc>
              <a:spcBef>
                <a:spcPts val="135"/>
              </a:spcBef>
            </a:pPr>
            <a:r>
              <a:rPr sz="1850" b="1" spc="-25" dirty="0">
                <a:latin typeface="Arial"/>
                <a:cs typeface="Arial"/>
              </a:rPr>
              <a:t>Types</a:t>
            </a:r>
            <a:r>
              <a:rPr sz="1850" b="1" spc="-50" dirty="0">
                <a:latin typeface="Arial"/>
                <a:cs typeface="Arial"/>
              </a:rPr>
              <a:t> </a:t>
            </a:r>
            <a:r>
              <a:rPr sz="1850" b="1" dirty="0">
                <a:latin typeface="Arial"/>
                <a:cs typeface="Arial"/>
              </a:rPr>
              <a:t>d’autres</a:t>
            </a:r>
            <a:r>
              <a:rPr sz="1850" b="1" spc="-40" dirty="0">
                <a:latin typeface="Arial"/>
                <a:cs typeface="Arial"/>
              </a:rPr>
              <a:t> </a:t>
            </a:r>
            <a:r>
              <a:rPr sz="1850" b="1" spc="-10" dirty="0">
                <a:latin typeface="Arial"/>
                <a:cs typeface="Arial"/>
              </a:rPr>
              <a:t>coûts</a:t>
            </a:r>
            <a:r>
              <a:rPr sz="1850" b="1" spc="-55" dirty="0">
                <a:latin typeface="Arial"/>
                <a:cs typeface="Arial"/>
              </a:rPr>
              <a:t> </a:t>
            </a:r>
            <a:r>
              <a:rPr sz="1850" b="1" dirty="0">
                <a:latin typeface="Arial"/>
                <a:cs typeface="Arial"/>
              </a:rPr>
              <a:t>admissibles</a:t>
            </a:r>
            <a:r>
              <a:rPr sz="1850" b="1" spc="-55" dirty="0">
                <a:latin typeface="Arial"/>
                <a:cs typeface="Arial"/>
              </a:rPr>
              <a:t> </a:t>
            </a:r>
            <a:r>
              <a:rPr sz="1850" b="1" spc="-50" dirty="0">
                <a:latin typeface="Arial"/>
                <a:cs typeface="Arial"/>
              </a:rPr>
              <a:t>:</a:t>
            </a:r>
            <a:endParaRPr sz="1850">
              <a:latin typeface="Arial"/>
              <a:cs typeface="Arial"/>
            </a:endParaRPr>
          </a:p>
          <a:p>
            <a:pPr marL="403225" indent="-342900">
              <a:lnSpc>
                <a:spcPct val="100000"/>
              </a:lnSpc>
              <a:spcBef>
                <a:spcPts val="610"/>
              </a:spcBef>
              <a:buChar char="•"/>
              <a:tabLst>
                <a:tab pos="403225" algn="l"/>
              </a:tabLst>
            </a:pPr>
            <a:r>
              <a:rPr sz="1800" spc="-50" dirty="0">
                <a:latin typeface="Arial"/>
                <a:cs typeface="Arial"/>
              </a:rPr>
              <a:t>Frais </a:t>
            </a:r>
            <a:r>
              <a:rPr sz="1800" spc="-10" dirty="0">
                <a:latin typeface="Arial"/>
                <a:cs typeface="Arial"/>
              </a:rPr>
              <a:t>d’utilisation</a:t>
            </a:r>
            <a:endParaRPr sz="1800">
              <a:latin typeface="Arial"/>
              <a:cs typeface="Arial"/>
            </a:endParaRPr>
          </a:p>
          <a:p>
            <a:pPr marL="860425" marR="374015" lvl="1" indent="-342900">
              <a:lnSpc>
                <a:spcPct val="100000"/>
              </a:lnSpc>
              <a:spcBef>
                <a:spcPts val="5"/>
              </a:spcBef>
              <a:buFont typeface="Wingdings"/>
              <a:buChar char=""/>
              <a:tabLst>
                <a:tab pos="860425" algn="l"/>
              </a:tabLst>
            </a:pPr>
            <a:r>
              <a:rPr sz="1600" spc="-65" dirty="0">
                <a:latin typeface="Arial"/>
                <a:cs typeface="Arial"/>
              </a:rPr>
              <a:t>Les</a:t>
            </a:r>
            <a:r>
              <a:rPr sz="1600" spc="10" dirty="0">
                <a:latin typeface="Arial"/>
                <a:cs typeface="Arial"/>
              </a:rPr>
              <a:t> </a:t>
            </a:r>
            <a:r>
              <a:rPr sz="1600" spc="-10" dirty="0">
                <a:latin typeface="Arial"/>
                <a:cs typeface="Arial"/>
              </a:rPr>
              <a:t>f</a:t>
            </a:r>
            <a:r>
              <a:rPr sz="1600" i="1" spc="-10" dirty="0">
                <a:latin typeface="Arial"/>
                <a:cs typeface="Arial"/>
              </a:rPr>
              <a:t>rais</a:t>
            </a:r>
            <a:r>
              <a:rPr sz="1600" i="1" spc="20" dirty="0">
                <a:latin typeface="Arial"/>
                <a:cs typeface="Arial"/>
              </a:rPr>
              <a:t> </a:t>
            </a:r>
            <a:r>
              <a:rPr sz="1600" i="1" spc="60" dirty="0">
                <a:latin typeface="Arial"/>
                <a:cs typeface="Arial"/>
              </a:rPr>
              <a:t>de</a:t>
            </a:r>
            <a:r>
              <a:rPr sz="1600" i="1" spc="15" dirty="0">
                <a:latin typeface="Arial"/>
                <a:cs typeface="Arial"/>
              </a:rPr>
              <a:t> </a:t>
            </a:r>
            <a:r>
              <a:rPr sz="1600" i="1" dirty="0">
                <a:latin typeface="Arial"/>
                <a:cs typeface="Arial"/>
              </a:rPr>
              <a:t>service</a:t>
            </a:r>
            <a:r>
              <a:rPr sz="1600" i="1" spc="-5" dirty="0">
                <a:latin typeface="Arial"/>
                <a:cs typeface="Arial"/>
              </a:rPr>
              <a:t> </a:t>
            </a:r>
            <a:r>
              <a:rPr sz="1600" i="1" dirty="0">
                <a:latin typeface="Arial"/>
                <a:cs typeface="Arial"/>
              </a:rPr>
              <a:t>et</a:t>
            </a:r>
            <a:r>
              <a:rPr sz="1600" i="1" spc="10" dirty="0">
                <a:latin typeface="Arial"/>
                <a:cs typeface="Arial"/>
              </a:rPr>
              <a:t> </a:t>
            </a:r>
            <a:r>
              <a:rPr sz="1600" i="1" dirty="0">
                <a:latin typeface="Arial"/>
                <a:cs typeface="Arial"/>
              </a:rPr>
              <a:t>les</a:t>
            </a:r>
            <a:r>
              <a:rPr sz="1600" i="1" spc="15" dirty="0">
                <a:latin typeface="Arial"/>
                <a:cs typeface="Arial"/>
              </a:rPr>
              <a:t> </a:t>
            </a:r>
            <a:r>
              <a:rPr sz="1600" i="1" spc="-10" dirty="0">
                <a:latin typeface="Arial"/>
                <a:cs typeface="Arial"/>
              </a:rPr>
              <a:t>frais</a:t>
            </a:r>
            <a:r>
              <a:rPr sz="1600" i="1" spc="15" dirty="0">
                <a:latin typeface="Arial"/>
                <a:cs typeface="Arial"/>
              </a:rPr>
              <a:t> </a:t>
            </a:r>
            <a:r>
              <a:rPr sz="1600" i="1" dirty="0">
                <a:latin typeface="Arial"/>
                <a:cs typeface="Arial"/>
              </a:rPr>
              <a:t>d’abonnement</a:t>
            </a:r>
            <a:r>
              <a:rPr sz="1600" i="1" spc="-5" dirty="0">
                <a:latin typeface="Arial"/>
                <a:cs typeface="Arial"/>
              </a:rPr>
              <a:t> </a:t>
            </a:r>
            <a:r>
              <a:rPr sz="1600" i="1" dirty="0">
                <a:latin typeface="Arial"/>
                <a:cs typeface="Arial"/>
              </a:rPr>
              <a:t>ou</a:t>
            </a:r>
            <a:r>
              <a:rPr sz="1600" i="1" spc="20" dirty="0">
                <a:latin typeface="Arial"/>
                <a:cs typeface="Arial"/>
              </a:rPr>
              <a:t> </a:t>
            </a:r>
            <a:r>
              <a:rPr sz="1600" i="1" spc="60" dirty="0">
                <a:latin typeface="Arial"/>
                <a:cs typeface="Arial"/>
              </a:rPr>
              <a:t>de</a:t>
            </a:r>
            <a:r>
              <a:rPr sz="1600" i="1" spc="20" dirty="0">
                <a:latin typeface="Arial"/>
                <a:cs typeface="Arial"/>
              </a:rPr>
              <a:t> </a:t>
            </a:r>
            <a:r>
              <a:rPr sz="1600" i="1" dirty="0">
                <a:latin typeface="Arial"/>
                <a:cs typeface="Arial"/>
              </a:rPr>
              <a:t>licence</a:t>
            </a:r>
            <a:r>
              <a:rPr sz="1600" i="1" spc="-5" dirty="0">
                <a:latin typeface="Arial"/>
                <a:cs typeface="Arial"/>
              </a:rPr>
              <a:t> </a:t>
            </a:r>
            <a:r>
              <a:rPr sz="1600" i="1" spc="60" dirty="0">
                <a:latin typeface="Arial"/>
                <a:cs typeface="Arial"/>
              </a:rPr>
              <a:t>de</a:t>
            </a:r>
            <a:r>
              <a:rPr sz="1600" i="1" spc="20" dirty="0">
                <a:latin typeface="Arial"/>
                <a:cs typeface="Arial"/>
              </a:rPr>
              <a:t> </a:t>
            </a:r>
            <a:r>
              <a:rPr sz="1600" i="1" spc="45" dirty="0">
                <a:latin typeface="Arial"/>
                <a:cs typeface="Arial"/>
              </a:rPr>
              <a:t>logiciel</a:t>
            </a:r>
            <a:r>
              <a:rPr sz="1600" i="1" spc="-5" dirty="0">
                <a:latin typeface="Arial"/>
                <a:cs typeface="Arial"/>
              </a:rPr>
              <a:t> </a:t>
            </a:r>
            <a:r>
              <a:rPr sz="1600" i="1" dirty="0">
                <a:latin typeface="Arial"/>
                <a:cs typeface="Arial"/>
              </a:rPr>
              <a:t>directement</a:t>
            </a:r>
            <a:r>
              <a:rPr sz="1600" i="1" spc="-5" dirty="0">
                <a:latin typeface="Arial"/>
                <a:cs typeface="Arial"/>
              </a:rPr>
              <a:t> </a:t>
            </a:r>
            <a:r>
              <a:rPr sz="1600" i="1" dirty="0">
                <a:latin typeface="Arial"/>
                <a:cs typeface="Arial"/>
              </a:rPr>
              <a:t>liés</a:t>
            </a:r>
            <a:r>
              <a:rPr sz="1600" i="1" spc="15" dirty="0">
                <a:latin typeface="Arial"/>
                <a:cs typeface="Arial"/>
              </a:rPr>
              <a:t> </a:t>
            </a:r>
            <a:r>
              <a:rPr sz="1600" i="1" dirty="0">
                <a:latin typeface="Arial"/>
                <a:cs typeface="Arial"/>
              </a:rPr>
              <a:t>au</a:t>
            </a:r>
            <a:r>
              <a:rPr sz="1600" i="1" spc="10" dirty="0">
                <a:latin typeface="Arial"/>
                <a:cs typeface="Arial"/>
              </a:rPr>
              <a:t> </a:t>
            </a:r>
            <a:r>
              <a:rPr sz="1600" i="1" dirty="0">
                <a:latin typeface="Arial"/>
                <a:cs typeface="Arial"/>
              </a:rPr>
              <a:t>projet</a:t>
            </a:r>
            <a:r>
              <a:rPr sz="1600" i="1" spc="-5" dirty="0">
                <a:latin typeface="Arial"/>
                <a:cs typeface="Arial"/>
              </a:rPr>
              <a:t> </a:t>
            </a:r>
            <a:r>
              <a:rPr sz="1600" i="1" dirty="0">
                <a:latin typeface="Arial"/>
                <a:cs typeface="Arial"/>
              </a:rPr>
              <a:t>sont</a:t>
            </a:r>
            <a:r>
              <a:rPr sz="1600" i="1" spc="15" dirty="0">
                <a:latin typeface="Arial"/>
                <a:cs typeface="Arial"/>
              </a:rPr>
              <a:t> </a:t>
            </a:r>
            <a:r>
              <a:rPr sz="1600" i="1" spc="-25" dirty="0">
                <a:latin typeface="Arial"/>
                <a:cs typeface="Arial"/>
              </a:rPr>
              <a:t>des </a:t>
            </a:r>
            <a:r>
              <a:rPr sz="1600" i="1" dirty="0">
                <a:latin typeface="Arial"/>
                <a:cs typeface="Arial"/>
              </a:rPr>
              <a:t>dépenses</a:t>
            </a:r>
            <a:r>
              <a:rPr sz="1600" i="1" spc="35" dirty="0">
                <a:latin typeface="Arial"/>
                <a:cs typeface="Arial"/>
              </a:rPr>
              <a:t> </a:t>
            </a:r>
            <a:r>
              <a:rPr sz="1600" i="1" spc="-10" dirty="0">
                <a:latin typeface="Arial"/>
                <a:cs typeface="Arial"/>
              </a:rPr>
              <a:t>admissibles.</a:t>
            </a:r>
            <a:endParaRPr sz="1600">
              <a:latin typeface="Arial"/>
              <a:cs typeface="Arial"/>
            </a:endParaRPr>
          </a:p>
          <a:p>
            <a:pPr marL="860425" marR="5080" lvl="1" indent="-342900">
              <a:lnSpc>
                <a:spcPct val="100000"/>
              </a:lnSpc>
              <a:buFont typeface="Wingdings"/>
              <a:buChar char=""/>
              <a:tabLst>
                <a:tab pos="860425" algn="l"/>
              </a:tabLst>
            </a:pPr>
            <a:r>
              <a:rPr sz="1600" i="1" spc="-55" dirty="0">
                <a:latin typeface="Arial"/>
                <a:cs typeface="Arial"/>
              </a:rPr>
              <a:t>Si</a:t>
            </a:r>
            <a:r>
              <a:rPr sz="1600" i="1" spc="20" dirty="0">
                <a:latin typeface="Arial"/>
                <a:cs typeface="Arial"/>
              </a:rPr>
              <a:t> </a:t>
            </a:r>
            <a:r>
              <a:rPr sz="1600" i="1" dirty="0">
                <a:latin typeface="Arial"/>
                <a:cs typeface="Arial"/>
              </a:rPr>
              <a:t>des</a:t>
            </a:r>
            <a:r>
              <a:rPr sz="1600" i="1" spc="30" dirty="0">
                <a:latin typeface="Arial"/>
                <a:cs typeface="Arial"/>
              </a:rPr>
              <a:t> </a:t>
            </a:r>
            <a:r>
              <a:rPr sz="1600" i="1" spc="-10" dirty="0">
                <a:latin typeface="Arial"/>
                <a:cs typeface="Arial"/>
              </a:rPr>
              <a:t>frais</a:t>
            </a:r>
            <a:r>
              <a:rPr sz="1600" i="1" spc="25" dirty="0">
                <a:latin typeface="Arial"/>
                <a:cs typeface="Arial"/>
              </a:rPr>
              <a:t> </a:t>
            </a:r>
            <a:r>
              <a:rPr sz="1600" i="1" dirty="0">
                <a:latin typeface="Arial"/>
                <a:cs typeface="Arial"/>
              </a:rPr>
              <a:t>d’utilisation</a:t>
            </a:r>
            <a:r>
              <a:rPr sz="1600" i="1" spc="10" dirty="0">
                <a:latin typeface="Arial"/>
                <a:cs typeface="Arial"/>
              </a:rPr>
              <a:t> </a:t>
            </a:r>
            <a:r>
              <a:rPr sz="1600" i="1" dirty="0">
                <a:latin typeface="Arial"/>
                <a:cs typeface="Arial"/>
              </a:rPr>
              <a:t>sont</a:t>
            </a:r>
            <a:r>
              <a:rPr sz="1600" i="1" spc="25" dirty="0">
                <a:latin typeface="Arial"/>
                <a:cs typeface="Arial"/>
              </a:rPr>
              <a:t> </a:t>
            </a:r>
            <a:r>
              <a:rPr sz="1600" i="1" dirty="0">
                <a:latin typeface="Arial"/>
                <a:cs typeface="Arial"/>
              </a:rPr>
              <a:t>facturés</a:t>
            </a:r>
            <a:r>
              <a:rPr sz="1600" i="1" spc="15" dirty="0">
                <a:latin typeface="Arial"/>
                <a:cs typeface="Arial"/>
              </a:rPr>
              <a:t> </a:t>
            </a:r>
            <a:r>
              <a:rPr sz="1600" i="1" dirty="0">
                <a:latin typeface="Arial"/>
                <a:cs typeface="Arial"/>
              </a:rPr>
              <a:t>par</a:t>
            </a:r>
            <a:r>
              <a:rPr sz="1600" i="1" spc="20" dirty="0">
                <a:latin typeface="Arial"/>
                <a:cs typeface="Arial"/>
              </a:rPr>
              <a:t> </a:t>
            </a:r>
            <a:r>
              <a:rPr sz="1600" i="1" dirty="0">
                <a:latin typeface="Arial"/>
                <a:cs typeface="Arial"/>
              </a:rPr>
              <a:t>un</a:t>
            </a:r>
            <a:r>
              <a:rPr sz="1600" i="1" spc="35" dirty="0">
                <a:latin typeface="Arial"/>
                <a:cs typeface="Arial"/>
              </a:rPr>
              <a:t> </a:t>
            </a:r>
            <a:r>
              <a:rPr sz="1600" i="1" dirty="0">
                <a:latin typeface="Arial"/>
                <a:cs typeface="Arial"/>
              </a:rPr>
              <a:t>partenaire,</a:t>
            </a:r>
            <a:r>
              <a:rPr sz="1600" i="1" spc="-55" dirty="0">
                <a:latin typeface="Arial"/>
                <a:cs typeface="Arial"/>
              </a:rPr>
              <a:t> </a:t>
            </a:r>
            <a:r>
              <a:rPr sz="1600" i="1" dirty="0">
                <a:latin typeface="Arial"/>
                <a:cs typeface="Arial"/>
              </a:rPr>
              <a:t>veuillez</a:t>
            </a:r>
            <a:r>
              <a:rPr sz="1600" i="1" spc="20" dirty="0">
                <a:latin typeface="Arial"/>
                <a:cs typeface="Arial"/>
              </a:rPr>
              <a:t> </a:t>
            </a:r>
            <a:r>
              <a:rPr sz="1600" i="1" dirty="0">
                <a:latin typeface="Arial"/>
                <a:cs typeface="Arial"/>
              </a:rPr>
              <a:t>communiquer</a:t>
            </a:r>
            <a:r>
              <a:rPr sz="1600" i="1" spc="10" dirty="0">
                <a:latin typeface="Arial"/>
                <a:cs typeface="Arial"/>
              </a:rPr>
              <a:t> </a:t>
            </a:r>
            <a:r>
              <a:rPr sz="1600" i="1" spc="-10" dirty="0">
                <a:latin typeface="Arial"/>
                <a:cs typeface="Arial"/>
              </a:rPr>
              <a:t>avec</a:t>
            </a:r>
            <a:r>
              <a:rPr sz="1600" i="1" spc="10" dirty="0">
                <a:latin typeface="Arial"/>
                <a:cs typeface="Arial"/>
              </a:rPr>
              <a:t> </a:t>
            </a:r>
            <a:r>
              <a:rPr sz="1600" i="1" dirty="0">
                <a:latin typeface="Arial"/>
                <a:cs typeface="Arial"/>
              </a:rPr>
              <a:t>le</a:t>
            </a:r>
            <a:r>
              <a:rPr sz="1600" i="1" spc="15" dirty="0">
                <a:latin typeface="Arial"/>
                <a:cs typeface="Arial"/>
              </a:rPr>
              <a:t> </a:t>
            </a:r>
            <a:r>
              <a:rPr sz="1600" i="1" spc="-20" dirty="0">
                <a:latin typeface="Arial"/>
                <a:cs typeface="Arial"/>
              </a:rPr>
              <a:t>Service</a:t>
            </a:r>
            <a:r>
              <a:rPr sz="1600" i="1" spc="5" dirty="0">
                <a:latin typeface="Arial"/>
                <a:cs typeface="Arial"/>
              </a:rPr>
              <a:t> </a:t>
            </a:r>
            <a:r>
              <a:rPr sz="1600" i="1" dirty="0">
                <a:latin typeface="Arial"/>
                <a:cs typeface="Arial"/>
              </a:rPr>
              <a:t>des</a:t>
            </a:r>
            <a:r>
              <a:rPr sz="1600" i="1" spc="30" dirty="0">
                <a:latin typeface="Arial"/>
                <a:cs typeface="Arial"/>
              </a:rPr>
              <a:t> </a:t>
            </a:r>
            <a:r>
              <a:rPr sz="1600" i="1" dirty="0">
                <a:latin typeface="Arial"/>
                <a:cs typeface="Arial"/>
              </a:rPr>
              <a:t>finances</a:t>
            </a:r>
            <a:r>
              <a:rPr sz="1600" i="1" spc="15" dirty="0">
                <a:latin typeface="Arial"/>
                <a:cs typeface="Arial"/>
              </a:rPr>
              <a:t> </a:t>
            </a:r>
            <a:r>
              <a:rPr sz="1600" i="1" spc="35" dirty="0">
                <a:latin typeface="Arial"/>
                <a:cs typeface="Arial"/>
              </a:rPr>
              <a:t>de </a:t>
            </a:r>
            <a:r>
              <a:rPr sz="1600" i="1" dirty="0">
                <a:latin typeface="Arial"/>
                <a:cs typeface="Arial"/>
              </a:rPr>
              <a:t>NGen</a:t>
            </a:r>
            <a:r>
              <a:rPr sz="1600" i="1" spc="-30" dirty="0">
                <a:latin typeface="Arial"/>
                <a:cs typeface="Arial"/>
              </a:rPr>
              <a:t> </a:t>
            </a:r>
            <a:r>
              <a:rPr sz="1600" i="1" spc="55" dirty="0">
                <a:latin typeface="Arial"/>
                <a:cs typeface="Arial"/>
              </a:rPr>
              <a:t>pour</a:t>
            </a:r>
            <a:r>
              <a:rPr sz="1600" i="1" spc="-25" dirty="0">
                <a:latin typeface="Arial"/>
                <a:cs typeface="Arial"/>
              </a:rPr>
              <a:t> </a:t>
            </a:r>
            <a:r>
              <a:rPr sz="1600" i="1" spc="45" dirty="0">
                <a:latin typeface="Arial"/>
                <a:cs typeface="Arial"/>
              </a:rPr>
              <a:t>obtenir</a:t>
            </a:r>
            <a:r>
              <a:rPr sz="1600" i="1" spc="-40" dirty="0">
                <a:latin typeface="Arial"/>
                <a:cs typeface="Arial"/>
              </a:rPr>
              <a:t> </a:t>
            </a:r>
            <a:r>
              <a:rPr sz="1600" i="1" dirty="0">
                <a:latin typeface="Arial"/>
                <a:cs typeface="Arial"/>
              </a:rPr>
              <a:t>des</a:t>
            </a:r>
            <a:r>
              <a:rPr sz="1600" i="1" spc="-25" dirty="0">
                <a:latin typeface="Arial"/>
                <a:cs typeface="Arial"/>
              </a:rPr>
              <a:t> </a:t>
            </a:r>
            <a:r>
              <a:rPr sz="1600" i="1" spc="-10" dirty="0">
                <a:latin typeface="Arial"/>
                <a:cs typeface="Arial"/>
              </a:rPr>
              <a:t>précisions.</a:t>
            </a:r>
            <a:endParaRPr sz="1600">
              <a:latin typeface="Arial"/>
              <a:cs typeface="Arial"/>
            </a:endParaRPr>
          </a:p>
          <a:p>
            <a:pPr marL="403225" indent="-342900">
              <a:lnSpc>
                <a:spcPts val="2150"/>
              </a:lnSpc>
              <a:buChar char="•"/>
              <a:tabLst>
                <a:tab pos="403225" algn="l"/>
              </a:tabLst>
            </a:pPr>
            <a:r>
              <a:rPr sz="1800" dirty="0">
                <a:latin typeface="Arial"/>
                <a:cs typeface="Arial"/>
              </a:rPr>
              <a:t>Location</a:t>
            </a:r>
            <a:r>
              <a:rPr sz="1800" spc="-15" dirty="0">
                <a:latin typeface="Arial"/>
                <a:cs typeface="Arial"/>
              </a:rPr>
              <a:t> </a:t>
            </a:r>
            <a:r>
              <a:rPr sz="1800" spc="80" dirty="0">
                <a:latin typeface="Arial"/>
                <a:cs typeface="Arial"/>
              </a:rPr>
              <a:t>de</a:t>
            </a:r>
            <a:r>
              <a:rPr sz="1800" spc="-25" dirty="0">
                <a:latin typeface="Arial"/>
                <a:cs typeface="Arial"/>
              </a:rPr>
              <a:t> </a:t>
            </a:r>
            <a:r>
              <a:rPr sz="1800" spc="-20" dirty="0">
                <a:latin typeface="Arial"/>
                <a:cs typeface="Arial"/>
              </a:rPr>
              <a:t>salles</a:t>
            </a:r>
            <a:r>
              <a:rPr sz="1800" spc="-40" dirty="0">
                <a:latin typeface="Arial"/>
                <a:cs typeface="Arial"/>
              </a:rPr>
              <a:t> </a:t>
            </a:r>
            <a:r>
              <a:rPr sz="1800" spc="60" dirty="0">
                <a:latin typeface="Arial"/>
                <a:cs typeface="Arial"/>
              </a:rPr>
              <a:t>ou</a:t>
            </a:r>
            <a:r>
              <a:rPr sz="1800" spc="-20" dirty="0">
                <a:latin typeface="Arial"/>
                <a:cs typeface="Arial"/>
              </a:rPr>
              <a:t> </a:t>
            </a:r>
            <a:r>
              <a:rPr sz="1800" spc="-10" dirty="0">
                <a:latin typeface="Arial"/>
                <a:cs typeface="Arial"/>
              </a:rPr>
              <a:t>d’installations</a:t>
            </a:r>
            <a:endParaRPr sz="1800">
              <a:latin typeface="Arial"/>
              <a:cs typeface="Arial"/>
            </a:endParaRPr>
          </a:p>
          <a:p>
            <a:pPr marL="860425" lvl="1" indent="-342900">
              <a:lnSpc>
                <a:spcPct val="100000"/>
              </a:lnSpc>
              <a:spcBef>
                <a:spcPts val="10"/>
              </a:spcBef>
              <a:buFont typeface="Wingdings"/>
              <a:buChar char=""/>
              <a:tabLst>
                <a:tab pos="860425" algn="l"/>
              </a:tabLst>
            </a:pPr>
            <a:r>
              <a:rPr sz="1600" dirty="0">
                <a:latin typeface="Arial"/>
                <a:cs typeface="Arial"/>
              </a:rPr>
              <a:t>C</a:t>
            </a:r>
            <a:r>
              <a:rPr sz="1600" i="1" dirty="0">
                <a:latin typeface="Arial"/>
                <a:cs typeface="Arial"/>
              </a:rPr>
              <a:t>oût</a:t>
            </a:r>
            <a:r>
              <a:rPr sz="1600" i="1" spc="25" dirty="0">
                <a:latin typeface="Arial"/>
                <a:cs typeface="Arial"/>
              </a:rPr>
              <a:t> </a:t>
            </a:r>
            <a:r>
              <a:rPr sz="1600" i="1" dirty="0">
                <a:latin typeface="Arial"/>
                <a:cs typeface="Arial"/>
              </a:rPr>
              <a:t>supplémentaire</a:t>
            </a:r>
            <a:r>
              <a:rPr sz="1600" i="1" spc="10" dirty="0">
                <a:latin typeface="Arial"/>
                <a:cs typeface="Arial"/>
              </a:rPr>
              <a:t> </a:t>
            </a:r>
            <a:r>
              <a:rPr sz="1600" i="1" spc="55" dirty="0">
                <a:latin typeface="Arial"/>
                <a:cs typeface="Arial"/>
              </a:rPr>
              <a:t>pour</a:t>
            </a:r>
            <a:r>
              <a:rPr sz="1600" i="1" spc="35" dirty="0">
                <a:latin typeface="Arial"/>
                <a:cs typeface="Arial"/>
              </a:rPr>
              <a:t> </a:t>
            </a:r>
            <a:r>
              <a:rPr sz="1600" i="1" spc="-10" dirty="0">
                <a:latin typeface="Arial"/>
                <a:cs typeface="Arial"/>
              </a:rPr>
              <a:t>l’espace</a:t>
            </a:r>
            <a:r>
              <a:rPr sz="1600" i="1" spc="10" dirty="0">
                <a:latin typeface="Arial"/>
                <a:cs typeface="Arial"/>
              </a:rPr>
              <a:t> </a:t>
            </a:r>
            <a:r>
              <a:rPr sz="1600" i="1" dirty="0">
                <a:latin typeface="Arial"/>
                <a:cs typeface="Arial"/>
              </a:rPr>
              <a:t>requis</a:t>
            </a:r>
            <a:r>
              <a:rPr sz="1600" i="1" spc="25" dirty="0">
                <a:latin typeface="Arial"/>
                <a:cs typeface="Arial"/>
              </a:rPr>
              <a:t> </a:t>
            </a:r>
            <a:r>
              <a:rPr sz="1600" i="1" spc="55" dirty="0">
                <a:latin typeface="Arial"/>
                <a:cs typeface="Arial"/>
              </a:rPr>
              <a:t>pour</a:t>
            </a:r>
            <a:r>
              <a:rPr sz="1600" i="1" spc="35" dirty="0">
                <a:latin typeface="Arial"/>
                <a:cs typeface="Arial"/>
              </a:rPr>
              <a:t> </a:t>
            </a:r>
            <a:r>
              <a:rPr sz="1600" i="1" dirty="0">
                <a:latin typeface="Arial"/>
                <a:cs typeface="Arial"/>
              </a:rPr>
              <a:t>le</a:t>
            </a:r>
            <a:r>
              <a:rPr sz="1600" i="1" spc="20" dirty="0">
                <a:latin typeface="Arial"/>
                <a:cs typeface="Arial"/>
              </a:rPr>
              <a:t> </a:t>
            </a:r>
            <a:r>
              <a:rPr sz="1600" i="1" dirty="0">
                <a:latin typeface="Arial"/>
                <a:cs typeface="Arial"/>
              </a:rPr>
              <a:t>projet</a:t>
            </a:r>
            <a:r>
              <a:rPr sz="1600" i="1" spc="10" dirty="0">
                <a:latin typeface="Arial"/>
                <a:cs typeface="Arial"/>
              </a:rPr>
              <a:t> </a:t>
            </a:r>
            <a:r>
              <a:rPr sz="1600" i="1" dirty="0">
                <a:latin typeface="Arial"/>
                <a:cs typeface="Arial"/>
              </a:rPr>
              <a:t>(contracté</a:t>
            </a:r>
            <a:r>
              <a:rPr sz="1600" i="1" spc="10" dirty="0">
                <a:latin typeface="Arial"/>
                <a:cs typeface="Arial"/>
              </a:rPr>
              <a:t> </a:t>
            </a:r>
            <a:r>
              <a:rPr sz="1600" i="1" dirty="0">
                <a:latin typeface="Arial"/>
                <a:cs typeface="Arial"/>
              </a:rPr>
              <a:t>après</a:t>
            </a:r>
            <a:r>
              <a:rPr sz="1600" i="1" spc="20" dirty="0">
                <a:latin typeface="Arial"/>
                <a:cs typeface="Arial"/>
              </a:rPr>
              <a:t> </a:t>
            </a:r>
            <a:r>
              <a:rPr sz="1600" i="1" dirty="0">
                <a:latin typeface="Arial"/>
                <a:cs typeface="Arial"/>
              </a:rPr>
              <a:t>le</a:t>
            </a:r>
            <a:r>
              <a:rPr sz="1600" i="1" spc="35" dirty="0">
                <a:latin typeface="Arial"/>
                <a:cs typeface="Arial"/>
              </a:rPr>
              <a:t> </a:t>
            </a:r>
            <a:r>
              <a:rPr sz="1600" i="1" spc="55" dirty="0">
                <a:latin typeface="Arial"/>
                <a:cs typeface="Arial"/>
              </a:rPr>
              <a:t>début</a:t>
            </a:r>
            <a:r>
              <a:rPr sz="1600" i="1" spc="15" dirty="0">
                <a:latin typeface="Arial"/>
                <a:cs typeface="Arial"/>
              </a:rPr>
              <a:t> </a:t>
            </a:r>
            <a:r>
              <a:rPr sz="1600" i="1" spc="65" dirty="0">
                <a:latin typeface="Arial"/>
                <a:cs typeface="Arial"/>
              </a:rPr>
              <a:t>du</a:t>
            </a:r>
            <a:r>
              <a:rPr sz="1600" i="1" spc="40" dirty="0">
                <a:latin typeface="Arial"/>
                <a:cs typeface="Arial"/>
              </a:rPr>
              <a:t> </a:t>
            </a:r>
            <a:r>
              <a:rPr sz="1600" i="1" spc="-10" dirty="0">
                <a:latin typeface="Arial"/>
                <a:cs typeface="Arial"/>
              </a:rPr>
              <a:t>projet).</a:t>
            </a:r>
            <a:endParaRPr sz="1600">
              <a:latin typeface="Arial"/>
              <a:cs typeface="Arial"/>
            </a:endParaRPr>
          </a:p>
          <a:p>
            <a:pPr marL="860425" lvl="1" indent="-342900">
              <a:lnSpc>
                <a:spcPts val="1914"/>
              </a:lnSpc>
              <a:buFont typeface="Wingdings"/>
              <a:buChar char=""/>
              <a:tabLst>
                <a:tab pos="860425" algn="l"/>
              </a:tabLst>
            </a:pPr>
            <a:r>
              <a:rPr sz="1600" i="1" spc="-55" dirty="0">
                <a:latin typeface="Arial"/>
                <a:cs typeface="Arial"/>
              </a:rPr>
              <a:t>Frais</a:t>
            </a:r>
            <a:r>
              <a:rPr sz="1600" i="1" spc="5" dirty="0">
                <a:latin typeface="Arial"/>
                <a:cs typeface="Arial"/>
              </a:rPr>
              <a:t> </a:t>
            </a:r>
            <a:r>
              <a:rPr sz="1600" i="1" dirty="0">
                <a:latin typeface="Arial"/>
                <a:cs typeface="Arial"/>
              </a:rPr>
              <a:t>non</a:t>
            </a:r>
            <a:r>
              <a:rPr sz="1600" i="1" spc="25" dirty="0">
                <a:latin typeface="Arial"/>
                <a:cs typeface="Arial"/>
              </a:rPr>
              <a:t> </a:t>
            </a:r>
            <a:r>
              <a:rPr sz="1600" i="1" dirty="0">
                <a:latin typeface="Arial"/>
                <a:cs typeface="Arial"/>
              </a:rPr>
              <a:t>engagés</a:t>
            </a:r>
            <a:r>
              <a:rPr sz="1600" i="1" spc="10" dirty="0">
                <a:latin typeface="Arial"/>
                <a:cs typeface="Arial"/>
              </a:rPr>
              <a:t> </a:t>
            </a:r>
            <a:r>
              <a:rPr sz="1600" i="1" spc="-55" dirty="0">
                <a:latin typeface="Arial"/>
                <a:cs typeface="Arial"/>
              </a:rPr>
              <a:t>sans</a:t>
            </a:r>
            <a:r>
              <a:rPr sz="1600" i="1" spc="15" dirty="0">
                <a:latin typeface="Arial"/>
                <a:cs typeface="Arial"/>
              </a:rPr>
              <a:t> </a:t>
            </a:r>
            <a:r>
              <a:rPr sz="1600" i="1" dirty="0">
                <a:latin typeface="Arial"/>
                <a:cs typeface="Arial"/>
              </a:rPr>
              <a:t>l’exécution</a:t>
            </a:r>
            <a:r>
              <a:rPr sz="1600" i="1" spc="-5" dirty="0">
                <a:latin typeface="Arial"/>
                <a:cs typeface="Arial"/>
              </a:rPr>
              <a:t> </a:t>
            </a:r>
            <a:r>
              <a:rPr sz="1600" i="1" spc="65" dirty="0">
                <a:latin typeface="Arial"/>
                <a:cs typeface="Arial"/>
              </a:rPr>
              <a:t>du</a:t>
            </a:r>
            <a:r>
              <a:rPr sz="1600" i="1" spc="35" dirty="0">
                <a:latin typeface="Arial"/>
                <a:cs typeface="Arial"/>
              </a:rPr>
              <a:t> </a:t>
            </a:r>
            <a:r>
              <a:rPr sz="1600" i="1" spc="-10" dirty="0">
                <a:latin typeface="Arial"/>
                <a:cs typeface="Arial"/>
              </a:rPr>
              <a:t>projet.</a:t>
            </a:r>
            <a:endParaRPr sz="1600">
              <a:latin typeface="Arial"/>
              <a:cs typeface="Arial"/>
            </a:endParaRPr>
          </a:p>
          <a:p>
            <a:pPr marL="403225" indent="-342900">
              <a:lnSpc>
                <a:spcPts val="2155"/>
              </a:lnSpc>
              <a:buChar char="•"/>
              <a:tabLst>
                <a:tab pos="403225" algn="l"/>
              </a:tabLst>
            </a:pPr>
            <a:r>
              <a:rPr sz="1800" spc="-50" dirty="0">
                <a:latin typeface="Arial"/>
                <a:cs typeface="Arial"/>
              </a:rPr>
              <a:t>Frais</a:t>
            </a:r>
            <a:r>
              <a:rPr sz="1800" spc="-45" dirty="0">
                <a:latin typeface="Arial"/>
                <a:cs typeface="Arial"/>
              </a:rPr>
              <a:t> </a:t>
            </a:r>
            <a:r>
              <a:rPr sz="1800" spc="80" dirty="0">
                <a:latin typeface="Arial"/>
                <a:cs typeface="Arial"/>
              </a:rPr>
              <a:t>de</a:t>
            </a:r>
            <a:r>
              <a:rPr sz="1800" spc="-60" dirty="0">
                <a:latin typeface="Arial"/>
                <a:cs typeface="Arial"/>
              </a:rPr>
              <a:t> </a:t>
            </a:r>
            <a:r>
              <a:rPr sz="1800" spc="-10" dirty="0">
                <a:latin typeface="Arial"/>
                <a:cs typeface="Arial"/>
              </a:rPr>
              <a:t>conférence</a:t>
            </a:r>
            <a:endParaRPr sz="1800">
              <a:latin typeface="Arial"/>
              <a:cs typeface="Arial"/>
            </a:endParaRPr>
          </a:p>
          <a:p>
            <a:pPr marL="860425" lvl="1" indent="-342900">
              <a:lnSpc>
                <a:spcPts val="1910"/>
              </a:lnSpc>
              <a:spcBef>
                <a:spcPts val="10"/>
              </a:spcBef>
              <a:buFont typeface="Wingdings"/>
              <a:buChar char=""/>
              <a:tabLst>
                <a:tab pos="860425" algn="l"/>
              </a:tabLst>
            </a:pPr>
            <a:r>
              <a:rPr sz="1600" i="1" dirty="0">
                <a:latin typeface="Arial"/>
                <a:cs typeface="Arial"/>
              </a:rPr>
              <a:t>Location</a:t>
            </a:r>
            <a:r>
              <a:rPr sz="1600" i="1" spc="10" dirty="0">
                <a:latin typeface="Arial"/>
                <a:cs typeface="Arial"/>
              </a:rPr>
              <a:t> </a:t>
            </a:r>
            <a:r>
              <a:rPr sz="1600" i="1" dirty="0">
                <a:latin typeface="Arial"/>
                <a:cs typeface="Arial"/>
              </a:rPr>
              <a:t>d’installations</a:t>
            </a:r>
            <a:r>
              <a:rPr sz="1600" i="1" spc="20" dirty="0">
                <a:latin typeface="Arial"/>
                <a:cs typeface="Arial"/>
              </a:rPr>
              <a:t> </a:t>
            </a:r>
            <a:r>
              <a:rPr sz="1600" i="1" spc="55" dirty="0">
                <a:latin typeface="Arial"/>
                <a:cs typeface="Arial"/>
              </a:rPr>
              <a:t>pour</a:t>
            </a:r>
            <a:r>
              <a:rPr sz="1600" i="1" spc="40" dirty="0">
                <a:latin typeface="Arial"/>
                <a:cs typeface="Arial"/>
              </a:rPr>
              <a:t> </a:t>
            </a:r>
            <a:r>
              <a:rPr sz="1600" i="1" spc="-10" dirty="0">
                <a:latin typeface="Arial"/>
                <a:cs typeface="Arial"/>
              </a:rPr>
              <a:t>conférences</a:t>
            </a:r>
            <a:endParaRPr sz="1600">
              <a:latin typeface="Arial"/>
              <a:cs typeface="Arial"/>
            </a:endParaRPr>
          </a:p>
          <a:p>
            <a:pPr marL="860425" lvl="1" indent="-342900">
              <a:lnSpc>
                <a:spcPts val="1910"/>
              </a:lnSpc>
              <a:buFont typeface="Wingdings"/>
              <a:buChar char=""/>
              <a:tabLst>
                <a:tab pos="860425" algn="l"/>
              </a:tabLst>
            </a:pPr>
            <a:r>
              <a:rPr sz="1600" i="1" spc="-65" dirty="0">
                <a:latin typeface="Arial"/>
                <a:cs typeface="Arial"/>
              </a:rPr>
              <a:t>Les</a:t>
            </a:r>
            <a:r>
              <a:rPr sz="1600" i="1" spc="45" dirty="0">
                <a:latin typeface="Arial"/>
                <a:cs typeface="Arial"/>
              </a:rPr>
              <a:t> </a:t>
            </a:r>
            <a:r>
              <a:rPr sz="1600" i="1" spc="-10" dirty="0">
                <a:latin typeface="Arial"/>
                <a:cs typeface="Arial"/>
              </a:rPr>
              <a:t>frais</a:t>
            </a:r>
            <a:r>
              <a:rPr sz="1600" i="1" spc="45" dirty="0">
                <a:latin typeface="Arial"/>
                <a:cs typeface="Arial"/>
              </a:rPr>
              <a:t> </a:t>
            </a:r>
            <a:r>
              <a:rPr sz="1600" i="1" dirty="0">
                <a:latin typeface="Arial"/>
                <a:cs typeface="Arial"/>
              </a:rPr>
              <a:t>doivent</a:t>
            </a:r>
            <a:r>
              <a:rPr sz="1600" i="1" spc="30" dirty="0">
                <a:latin typeface="Arial"/>
                <a:cs typeface="Arial"/>
              </a:rPr>
              <a:t> </a:t>
            </a:r>
            <a:r>
              <a:rPr sz="1600" i="1" dirty="0">
                <a:latin typeface="Arial"/>
                <a:cs typeface="Arial"/>
              </a:rPr>
              <a:t>être</a:t>
            </a:r>
            <a:r>
              <a:rPr sz="1600" i="1" spc="40" dirty="0">
                <a:latin typeface="Arial"/>
                <a:cs typeface="Arial"/>
              </a:rPr>
              <a:t> </a:t>
            </a:r>
            <a:r>
              <a:rPr sz="1600" i="1" dirty="0">
                <a:latin typeface="Arial"/>
                <a:cs typeface="Arial"/>
              </a:rPr>
              <a:t>spécifiquement</a:t>
            </a:r>
            <a:r>
              <a:rPr sz="1600" i="1" spc="25" dirty="0">
                <a:latin typeface="Arial"/>
                <a:cs typeface="Arial"/>
              </a:rPr>
              <a:t> </a:t>
            </a:r>
            <a:r>
              <a:rPr sz="1600" i="1" dirty="0">
                <a:latin typeface="Arial"/>
                <a:cs typeface="Arial"/>
              </a:rPr>
              <a:t>liés</a:t>
            </a:r>
            <a:r>
              <a:rPr sz="1600" i="1" spc="45" dirty="0">
                <a:latin typeface="Arial"/>
                <a:cs typeface="Arial"/>
              </a:rPr>
              <a:t> </a:t>
            </a:r>
            <a:r>
              <a:rPr sz="1600" i="1" dirty="0">
                <a:latin typeface="Arial"/>
                <a:cs typeface="Arial"/>
              </a:rPr>
              <a:t>au</a:t>
            </a:r>
            <a:r>
              <a:rPr sz="1600" i="1" spc="45" dirty="0">
                <a:latin typeface="Arial"/>
                <a:cs typeface="Arial"/>
              </a:rPr>
              <a:t> </a:t>
            </a:r>
            <a:r>
              <a:rPr sz="1600" i="1" spc="-10" dirty="0">
                <a:latin typeface="Arial"/>
                <a:cs typeface="Arial"/>
              </a:rPr>
              <a:t>projet.</a:t>
            </a:r>
            <a:endParaRPr sz="1600">
              <a:latin typeface="Arial"/>
              <a:cs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665" y="994102"/>
            <a:ext cx="10784205" cy="4806444"/>
          </a:xfrm>
          <a:prstGeom prst="rect">
            <a:avLst/>
          </a:prstGeom>
        </p:spPr>
        <p:txBody>
          <a:bodyPr vert="horz" wrap="square" lIns="0" tIns="137160" rIns="0" bIns="0" rtlCol="0">
            <a:spAutoFit/>
          </a:bodyPr>
          <a:lstStyle/>
          <a:p>
            <a:pPr marL="12700">
              <a:lnSpc>
                <a:spcPct val="100000"/>
              </a:lnSpc>
              <a:spcBef>
                <a:spcPts val="1080"/>
              </a:spcBef>
            </a:pPr>
            <a:r>
              <a:rPr sz="1850" b="1" dirty="0">
                <a:latin typeface="Arial"/>
                <a:cs typeface="Arial"/>
              </a:rPr>
              <a:t>Autres</a:t>
            </a:r>
            <a:r>
              <a:rPr sz="1850" b="1" spc="-15" dirty="0">
                <a:latin typeface="Arial"/>
                <a:cs typeface="Arial"/>
              </a:rPr>
              <a:t> </a:t>
            </a:r>
            <a:r>
              <a:rPr sz="1850" b="1" spc="-10" dirty="0">
                <a:latin typeface="Arial"/>
                <a:cs typeface="Arial"/>
              </a:rPr>
              <a:t>coûts</a:t>
            </a:r>
            <a:r>
              <a:rPr sz="1850" b="1" spc="-20" dirty="0">
                <a:latin typeface="Arial"/>
                <a:cs typeface="Arial"/>
              </a:rPr>
              <a:t> </a:t>
            </a:r>
            <a:r>
              <a:rPr sz="1850" b="1" dirty="0">
                <a:latin typeface="Arial"/>
                <a:cs typeface="Arial"/>
              </a:rPr>
              <a:t>admissibles</a:t>
            </a:r>
            <a:r>
              <a:rPr sz="1850" b="1" spc="-25" dirty="0">
                <a:latin typeface="Arial"/>
                <a:cs typeface="Arial"/>
              </a:rPr>
              <a:t> </a:t>
            </a:r>
            <a:r>
              <a:rPr sz="1850" b="1" dirty="0">
                <a:latin typeface="Arial"/>
                <a:cs typeface="Arial"/>
              </a:rPr>
              <a:t>(suite)</a:t>
            </a:r>
            <a:r>
              <a:rPr sz="1850" b="1" spc="-20" dirty="0">
                <a:latin typeface="Arial"/>
                <a:cs typeface="Arial"/>
              </a:rPr>
              <a:t> </a:t>
            </a:r>
            <a:r>
              <a:rPr sz="1850" b="1" spc="-50" dirty="0">
                <a:latin typeface="Arial"/>
                <a:cs typeface="Arial"/>
              </a:rPr>
              <a:t>:</a:t>
            </a:r>
            <a:endParaRPr sz="1850" dirty="0">
              <a:latin typeface="Arial"/>
              <a:cs typeface="Arial"/>
            </a:endParaRPr>
          </a:p>
          <a:p>
            <a:pPr marL="249554" indent="-236854">
              <a:lnSpc>
                <a:spcPct val="100000"/>
              </a:lnSpc>
              <a:spcBef>
                <a:spcPts val="985"/>
              </a:spcBef>
              <a:buChar char="•"/>
              <a:tabLst>
                <a:tab pos="249554" algn="l"/>
              </a:tabLst>
            </a:pPr>
            <a:r>
              <a:rPr sz="1850" dirty="0">
                <a:latin typeface="Arial"/>
                <a:cs typeface="Arial"/>
              </a:rPr>
              <a:t>Coûts </a:t>
            </a:r>
            <a:r>
              <a:rPr sz="1850" spc="100" dirty="0">
                <a:latin typeface="Arial"/>
                <a:cs typeface="Arial"/>
              </a:rPr>
              <a:t>de</a:t>
            </a:r>
            <a:r>
              <a:rPr sz="1850" spc="-5" dirty="0">
                <a:latin typeface="Arial"/>
                <a:cs typeface="Arial"/>
              </a:rPr>
              <a:t> </a:t>
            </a:r>
            <a:r>
              <a:rPr sz="1850" spc="-10" dirty="0">
                <a:latin typeface="Arial"/>
                <a:cs typeface="Arial"/>
              </a:rPr>
              <a:t>diffusion</a:t>
            </a:r>
            <a:endParaRPr sz="1850" dirty="0">
              <a:latin typeface="Arial"/>
              <a:cs typeface="Arial"/>
            </a:endParaRPr>
          </a:p>
          <a:p>
            <a:pPr marL="812165" lvl="1" indent="-342265">
              <a:lnSpc>
                <a:spcPct val="100000"/>
              </a:lnSpc>
              <a:spcBef>
                <a:spcPts val="15"/>
              </a:spcBef>
              <a:buFont typeface="Wingdings"/>
              <a:buChar char=""/>
              <a:tabLst>
                <a:tab pos="812165" algn="l"/>
              </a:tabLst>
            </a:pPr>
            <a:r>
              <a:rPr sz="1600" i="1" dirty="0">
                <a:latin typeface="Arial"/>
                <a:cs typeface="Arial"/>
              </a:rPr>
              <a:t>Coûts</a:t>
            </a:r>
            <a:r>
              <a:rPr sz="1600" i="1" spc="5" dirty="0">
                <a:latin typeface="Arial"/>
                <a:cs typeface="Arial"/>
              </a:rPr>
              <a:t> </a:t>
            </a:r>
            <a:r>
              <a:rPr sz="1600" i="1" spc="60" dirty="0">
                <a:latin typeface="Arial"/>
                <a:cs typeface="Arial"/>
              </a:rPr>
              <a:t>de</a:t>
            </a:r>
            <a:r>
              <a:rPr sz="1600" i="1" spc="10" dirty="0">
                <a:latin typeface="Arial"/>
                <a:cs typeface="Arial"/>
              </a:rPr>
              <a:t> </a:t>
            </a:r>
            <a:r>
              <a:rPr sz="1600" i="1" dirty="0">
                <a:latin typeface="Arial"/>
                <a:cs typeface="Arial"/>
              </a:rPr>
              <a:t>publication</a:t>
            </a:r>
            <a:r>
              <a:rPr sz="1600" i="1" spc="-5" dirty="0">
                <a:latin typeface="Arial"/>
                <a:cs typeface="Arial"/>
              </a:rPr>
              <a:t> </a:t>
            </a:r>
            <a:r>
              <a:rPr sz="1600" i="1" dirty="0">
                <a:latin typeface="Arial"/>
                <a:cs typeface="Arial"/>
              </a:rPr>
              <a:t>et</a:t>
            </a:r>
            <a:r>
              <a:rPr sz="1600" i="1" spc="5" dirty="0">
                <a:latin typeface="Arial"/>
                <a:cs typeface="Arial"/>
              </a:rPr>
              <a:t> </a:t>
            </a:r>
            <a:r>
              <a:rPr sz="1600" i="1" spc="60" dirty="0">
                <a:latin typeface="Arial"/>
                <a:cs typeface="Arial"/>
              </a:rPr>
              <a:t>de</a:t>
            </a:r>
            <a:r>
              <a:rPr sz="1600" i="1" spc="15" dirty="0">
                <a:latin typeface="Arial"/>
                <a:cs typeface="Arial"/>
              </a:rPr>
              <a:t> </a:t>
            </a:r>
            <a:r>
              <a:rPr sz="1600" i="1" dirty="0">
                <a:latin typeface="Arial"/>
                <a:cs typeface="Arial"/>
              </a:rPr>
              <a:t>diffusion</a:t>
            </a:r>
            <a:r>
              <a:rPr sz="1600" i="1" spc="10" dirty="0">
                <a:latin typeface="Arial"/>
                <a:cs typeface="Arial"/>
              </a:rPr>
              <a:t> </a:t>
            </a:r>
            <a:r>
              <a:rPr sz="1600" i="1" dirty="0">
                <a:latin typeface="Arial"/>
                <a:cs typeface="Arial"/>
              </a:rPr>
              <a:t>des</a:t>
            </a:r>
            <a:r>
              <a:rPr sz="1600" i="1" spc="10" dirty="0">
                <a:latin typeface="Arial"/>
                <a:cs typeface="Arial"/>
              </a:rPr>
              <a:t> </a:t>
            </a:r>
            <a:r>
              <a:rPr sz="1600" i="1" spc="-10" dirty="0">
                <a:latin typeface="Arial"/>
                <a:cs typeface="Arial"/>
              </a:rPr>
              <a:t>connaissances</a:t>
            </a:r>
            <a:r>
              <a:rPr sz="1600" i="1" dirty="0">
                <a:latin typeface="Arial"/>
                <a:cs typeface="Arial"/>
              </a:rPr>
              <a:t> </a:t>
            </a:r>
            <a:r>
              <a:rPr sz="1600" i="1" spc="-55" dirty="0">
                <a:latin typeface="Arial"/>
                <a:cs typeface="Arial"/>
              </a:rPr>
              <a:t>(à</a:t>
            </a:r>
            <a:r>
              <a:rPr sz="1600" i="1" dirty="0">
                <a:latin typeface="Arial"/>
                <a:cs typeface="Arial"/>
              </a:rPr>
              <a:t> l’exclusion</a:t>
            </a:r>
            <a:r>
              <a:rPr sz="1600" i="1" spc="-5" dirty="0">
                <a:latin typeface="Arial"/>
                <a:cs typeface="Arial"/>
              </a:rPr>
              <a:t> </a:t>
            </a:r>
            <a:r>
              <a:rPr sz="1600" i="1" spc="60" dirty="0">
                <a:latin typeface="Arial"/>
                <a:cs typeface="Arial"/>
              </a:rPr>
              <a:t>de</a:t>
            </a:r>
            <a:r>
              <a:rPr sz="1600" i="1" spc="10" dirty="0">
                <a:latin typeface="Arial"/>
                <a:cs typeface="Arial"/>
              </a:rPr>
              <a:t> </a:t>
            </a:r>
            <a:r>
              <a:rPr sz="1600" i="1" dirty="0">
                <a:latin typeface="Arial"/>
                <a:cs typeface="Arial"/>
              </a:rPr>
              <a:t>la</a:t>
            </a:r>
            <a:r>
              <a:rPr sz="1600" i="1" spc="5" dirty="0">
                <a:latin typeface="Arial"/>
                <a:cs typeface="Arial"/>
              </a:rPr>
              <a:t> </a:t>
            </a:r>
            <a:r>
              <a:rPr sz="1600" i="1" dirty="0">
                <a:latin typeface="Arial"/>
                <a:cs typeface="Arial"/>
              </a:rPr>
              <a:t>vente</a:t>
            </a:r>
            <a:r>
              <a:rPr sz="1600" i="1" spc="-10" dirty="0">
                <a:latin typeface="Arial"/>
                <a:cs typeface="Arial"/>
              </a:rPr>
              <a:t> </a:t>
            </a:r>
            <a:r>
              <a:rPr sz="1600" i="1" dirty="0">
                <a:latin typeface="Arial"/>
                <a:cs typeface="Arial"/>
              </a:rPr>
              <a:t>et</a:t>
            </a:r>
            <a:r>
              <a:rPr sz="1600" i="1" spc="5" dirty="0">
                <a:latin typeface="Arial"/>
                <a:cs typeface="Arial"/>
              </a:rPr>
              <a:t> </a:t>
            </a:r>
            <a:r>
              <a:rPr sz="1600" i="1" spc="65" dirty="0">
                <a:latin typeface="Arial"/>
                <a:cs typeface="Arial"/>
              </a:rPr>
              <a:t>du</a:t>
            </a:r>
            <a:r>
              <a:rPr sz="1600" i="1" spc="20" dirty="0">
                <a:latin typeface="Arial"/>
                <a:cs typeface="Arial"/>
              </a:rPr>
              <a:t> </a:t>
            </a:r>
            <a:r>
              <a:rPr sz="1600" i="1" spc="-10" dirty="0">
                <a:latin typeface="Arial"/>
                <a:cs typeface="Arial"/>
              </a:rPr>
              <a:t>marketing).</a:t>
            </a:r>
            <a:endParaRPr sz="1600" dirty="0">
              <a:latin typeface="Arial"/>
              <a:cs typeface="Arial"/>
            </a:endParaRPr>
          </a:p>
          <a:p>
            <a:pPr marL="249554" indent="-236854">
              <a:lnSpc>
                <a:spcPct val="100000"/>
              </a:lnSpc>
              <a:spcBef>
                <a:spcPts val="1200"/>
              </a:spcBef>
              <a:buChar char="•"/>
              <a:tabLst>
                <a:tab pos="249554" algn="l"/>
              </a:tabLst>
            </a:pPr>
            <a:r>
              <a:rPr sz="1850" spc="-10" dirty="0">
                <a:latin typeface="Arial"/>
                <a:cs typeface="Arial"/>
              </a:rPr>
              <a:t>Honoraires</a:t>
            </a:r>
            <a:endParaRPr sz="1850" dirty="0">
              <a:latin typeface="Arial"/>
              <a:cs typeface="Arial"/>
            </a:endParaRPr>
          </a:p>
          <a:p>
            <a:pPr marL="812800" marR="584200" lvl="1" indent="-342900">
              <a:lnSpc>
                <a:spcPct val="100000"/>
              </a:lnSpc>
              <a:spcBef>
                <a:spcPts val="15"/>
              </a:spcBef>
              <a:buFont typeface="Wingdings"/>
              <a:buChar char=""/>
              <a:tabLst>
                <a:tab pos="812800" algn="l"/>
              </a:tabLst>
            </a:pPr>
            <a:r>
              <a:rPr sz="1600" i="1" spc="10" dirty="0">
                <a:latin typeface="Arial"/>
                <a:cs typeface="Arial"/>
              </a:rPr>
              <a:t>Coûts</a:t>
            </a:r>
            <a:r>
              <a:rPr sz="1600" i="1" spc="-15" dirty="0">
                <a:latin typeface="Arial"/>
                <a:cs typeface="Arial"/>
              </a:rPr>
              <a:t> </a:t>
            </a:r>
            <a:r>
              <a:rPr sz="1600" i="1" spc="10" dirty="0">
                <a:latin typeface="Arial"/>
                <a:cs typeface="Arial"/>
              </a:rPr>
              <a:t>des</a:t>
            </a:r>
            <a:r>
              <a:rPr sz="1600" i="1" spc="-10" dirty="0">
                <a:latin typeface="Arial"/>
                <a:cs typeface="Arial"/>
              </a:rPr>
              <a:t> </a:t>
            </a:r>
            <a:r>
              <a:rPr sz="1600" i="1" spc="10" dirty="0">
                <a:latin typeface="Arial"/>
                <a:cs typeface="Arial"/>
              </a:rPr>
              <a:t>honoraires</a:t>
            </a:r>
            <a:r>
              <a:rPr sz="1600" i="1" spc="-25" dirty="0">
                <a:latin typeface="Arial"/>
                <a:cs typeface="Arial"/>
              </a:rPr>
              <a:t> </a:t>
            </a:r>
            <a:r>
              <a:rPr sz="1600" i="1" spc="10" dirty="0">
                <a:latin typeface="Arial"/>
                <a:cs typeface="Arial"/>
              </a:rPr>
              <a:t>dans</a:t>
            </a:r>
            <a:r>
              <a:rPr sz="1600" i="1" spc="-10" dirty="0">
                <a:latin typeface="Arial"/>
                <a:cs typeface="Arial"/>
              </a:rPr>
              <a:t> </a:t>
            </a:r>
            <a:r>
              <a:rPr sz="1600" i="1" spc="10" dirty="0">
                <a:latin typeface="Arial"/>
                <a:cs typeface="Arial"/>
              </a:rPr>
              <a:t>la</a:t>
            </a:r>
            <a:r>
              <a:rPr sz="1600" i="1" spc="-10" dirty="0">
                <a:latin typeface="Arial"/>
                <a:cs typeface="Arial"/>
              </a:rPr>
              <a:t> </a:t>
            </a:r>
            <a:r>
              <a:rPr sz="1600" i="1" spc="10" dirty="0">
                <a:latin typeface="Arial"/>
                <a:cs typeface="Arial"/>
              </a:rPr>
              <a:t>mesure</a:t>
            </a:r>
            <a:r>
              <a:rPr sz="1600" i="1" spc="-10" dirty="0">
                <a:latin typeface="Arial"/>
                <a:cs typeface="Arial"/>
              </a:rPr>
              <a:t> </a:t>
            </a:r>
            <a:r>
              <a:rPr sz="1600" i="1" spc="10" dirty="0">
                <a:latin typeface="Arial"/>
                <a:cs typeface="Arial"/>
              </a:rPr>
              <a:t>où</a:t>
            </a:r>
            <a:r>
              <a:rPr sz="1600" i="1" spc="-10" dirty="0">
                <a:latin typeface="Arial"/>
                <a:cs typeface="Arial"/>
              </a:rPr>
              <a:t> </a:t>
            </a:r>
            <a:r>
              <a:rPr sz="1600" i="1" spc="10" dirty="0">
                <a:latin typeface="Arial"/>
                <a:cs typeface="Arial"/>
              </a:rPr>
              <a:t>ils</a:t>
            </a:r>
            <a:r>
              <a:rPr sz="1600" i="1" spc="-5" dirty="0">
                <a:latin typeface="Arial"/>
                <a:cs typeface="Arial"/>
              </a:rPr>
              <a:t> </a:t>
            </a:r>
            <a:r>
              <a:rPr sz="1600" i="1" spc="10" dirty="0">
                <a:latin typeface="Arial"/>
                <a:cs typeface="Arial"/>
              </a:rPr>
              <a:t>soutiennent</a:t>
            </a:r>
            <a:r>
              <a:rPr sz="1600" i="1" spc="-30" dirty="0">
                <a:latin typeface="Arial"/>
                <a:cs typeface="Arial"/>
              </a:rPr>
              <a:t> </a:t>
            </a:r>
            <a:r>
              <a:rPr sz="1600" i="1" spc="10" dirty="0">
                <a:latin typeface="Arial"/>
                <a:cs typeface="Arial"/>
              </a:rPr>
              <a:t>la</a:t>
            </a:r>
            <a:r>
              <a:rPr sz="1600" i="1" spc="-15" dirty="0">
                <a:latin typeface="Arial"/>
                <a:cs typeface="Arial"/>
              </a:rPr>
              <a:t> </a:t>
            </a:r>
            <a:r>
              <a:rPr sz="1600" i="1" spc="10" dirty="0">
                <a:latin typeface="Arial"/>
                <a:cs typeface="Arial"/>
              </a:rPr>
              <a:t>participation</a:t>
            </a:r>
            <a:r>
              <a:rPr sz="1600" i="1" spc="-25" dirty="0">
                <a:latin typeface="Arial"/>
                <a:cs typeface="Arial"/>
              </a:rPr>
              <a:t> </a:t>
            </a:r>
            <a:r>
              <a:rPr sz="1600" i="1" spc="10" dirty="0">
                <a:latin typeface="Arial"/>
                <a:cs typeface="Arial"/>
              </a:rPr>
              <a:t>des</a:t>
            </a:r>
            <a:r>
              <a:rPr sz="1600" i="1" spc="-40" dirty="0">
                <a:latin typeface="Arial"/>
                <a:cs typeface="Arial"/>
              </a:rPr>
              <a:t> </a:t>
            </a:r>
            <a:r>
              <a:rPr sz="1600" i="1" spc="10" dirty="0">
                <a:latin typeface="Arial"/>
                <a:cs typeface="Arial"/>
              </a:rPr>
              <a:t>Autochtones</a:t>
            </a:r>
            <a:r>
              <a:rPr sz="1600" i="1" spc="-25" dirty="0">
                <a:latin typeface="Arial"/>
                <a:cs typeface="Arial"/>
              </a:rPr>
              <a:t> </a:t>
            </a:r>
            <a:r>
              <a:rPr sz="1600" i="1" spc="10" dirty="0">
                <a:latin typeface="Arial"/>
                <a:cs typeface="Arial"/>
              </a:rPr>
              <a:t>au</a:t>
            </a:r>
            <a:r>
              <a:rPr sz="1600" i="1" spc="-15" dirty="0">
                <a:latin typeface="Arial"/>
                <a:cs typeface="Arial"/>
              </a:rPr>
              <a:t> </a:t>
            </a:r>
            <a:r>
              <a:rPr sz="1600" i="1" spc="10" dirty="0">
                <a:latin typeface="Arial"/>
                <a:cs typeface="Arial"/>
              </a:rPr>
              <a:t>projet</a:t>
            </a:r>
            <a:r>
              <a:rPr sz="1600" i="1" spc="-25" dirty="0">
                <a:latin typeface="Arial"/>
                <a:cs typeface="Arial"/>
              </a:rPr>
              <a:t> </a:t>
            </a:r>
            <a:r>
              <a:rPr sz="1600" i="1" spc="10" dirty="0">
                <a:latin typeface="Arial"/>
                <a:cs typeface="Arial"/>
              </a:rPr>
              <a:t>ou</a:t>
            </a:r>
            <a:r>
              <a:rPr sz="1600" i="1" spc="-10" dirty="0">
                <a:latin typeface="Arial"/>
                <a:cs typeface="Arial"/>
              </a:rPr>
              <a:t> </a:t>
            </a:r>
            <a:r>
              <a:rPr sz="1600" i="1" spc="-50" dirty="0">
                <a:latin typeface="Arial"/>
                <a:cs typeface="Arial"/>
              </a:rPr>
              <a:t>à </a:t>
            </a:r>
            <a:r>
              <a:rPr sz="1600" i="1" spc="-10" dirty="0">
                <a:latin typeface="Arial"/>
                <a:cs typeface="Arial"/>
              </a:rPr>
              <a:t>l’initiative.</a:t>
            </a:r>
            <a:endParaRPr sz="1600" dirty="0">
              <a:latin typeface="Arial"/>
              <a:cs typeface="Arial"/>
            </a:endParaRPr>
          </a:p>
          <a:p>
            <a:pPr marL="249554" indent="-236854">
              <a:lnSpc>
                <a:spcPct val="100000"/>
              </a:lnSpc>
              <a:spcBef>
                <a:spcPts val="1210"/>
              </a:spcBef>
              <a:buChar char="•"/>
              <a:tabLst>
                <a:tab pos="249554" algn="l"/>
              </a:tabLst>
            </a:pPr>
            <a:r>
              <a:rPr sz="1850" dirty="0">
                <a:latin typeface="Arial"/>
                <a:cs typeface="Arial"/>
              </a:rPr>
              <a:t>Coûts</a:t>
            </a:r>
            <a:r>
              <a:rPr sz="1850" spc="-15" dirty="0">
                <a:latin typeface="Arial"/>
                <a:cs typeface="Arial"/>
              </a:rPr>
              <a:t> </a:t>
            </a:r>
            <a:r>
              <a:rPr sz="1850" spc="100" dirty="0">
                <a:latin typeface="Arial"/>
                <a:cs typeface="Arial"/>
              </a:rPr>
              <a:t>de</a:t>
            </a:r>
            <a:r>
              <a:rPr sz="1850" spc="-20" dirty="0">
                <a:latin typeface="Arial"/>
                <a:cs typeface="Arial"/>
              </a:rPr>
              <a:t> </a:t>
            </a:r>
            <a:r>
              <a:rPr sz="1850" dirty="0">
                <a:latin typeface="Arial"/>
                <a:cs typeface="Arial"/>
              </a:rPr>
              <a:t>la </a:t>
            </a:r>
            <a:r>
              <a:rPr sz="1850" spc="70" dirty="0">
                <a:latin typeface="Arial"/>
                <a:cs typeface="Arial"/>
              </a:rPr>
              <a:t>propriété</a:t>
            </a:r>
            <a:r>
              <a:rPr sz="1850" spc="-20" dirty="0">
                <a:latin typeface="Arial"/>
                <a:cs typeface="Arial"/>
              </a:rPr>
              <a:t> </a:t>
            </a:r>
            <a:r>
              <a:rPr sz="1850" spc="45" dirty="0">
                <a:latin typeface="Arial"/>
                <a:cs typeface="Arial"/>
              </a:rPr>
              <a:t>intellectuelle</a:t>
            </a:r>
            <a:r>
              <a:rPr sz="1850" spc="-25" dirty="0">
                <a:latin typeface="Arial"/>
                <a:cs typeface="Arial"/>
              </a:rPr>
              <a:t> </a:t>
            </a:r>
            <a:r>
              <a:rPr sz="1850" spc="-20" dirty="0">
                <a:latin typeface="Arial"/>
                <a:cs typeface="Arial"/>
              </a:rPr>
              <a:t>(PI)</a:t>
            </a:r>
            <a:endParaRPr sz="1850" dirty="0">
              <a:latin typeface="Arial"/>
              <a:cs typeface="Arial"/>
            </a:endParaRPr>
          </a:p>
          <a:p>
            <a:pPr marL="812165" lvl="1" indent="-342265">
              <a:lnSpc>
                <a:spcPct val="100000"/>
              </a:lnSpc>
              <a:spcBef>
                <a:spcPts val="15"/>
              </a:spcBef>
              <a:buFont typeface="Wingdings"/>
              <a:buChar char=""/>
              <a:tabLst>
                <a:tab pos="812165" algn="l"/>
              </a:tabLst>
            </a:pPr>
            <a:r>
              <a:rPr sz="1600" i="1" dirty="0">
                <a:latin typeface="Arial"/>
                <a:cs typeface="Arial"/>
              </a:rPr>
              <a:t>Protection</a:t>
            </a:r>
            <a:r>
              <a:rPr sz="1600" i="1" spc="50" dirty="0">
                <a:latin typeface="Arial"/>
                <a:cs typeface="Arial"/>
              </a:rPr>
              <a:t> </a:t>
            </a:r>
            <a:r>
              <a:rPr sz="1600" i="1" dirty="0">
                <a:latin typeface="Arial"/>
                <a:cs typeface="Arial"/>
              </a:rPr>
              <a:t>par</a:t>
            </a:r>
            <a:r>
              <a:rPr sz="1600" i="1" spc="60" dirty="0">
                <a:latin typeface="Arial"/>
                <a:cs typeface="Arial"/>
              </a:rPr>
              <a:t> </a:t>
            </a:r>
            <a:r>
              <a:rPr sz="1600" i="1" dirty="0">
                <a:latin typeface="Arial"/>
                <a:cs typeface="Arial"/>
              </a:rPr>
              <a:t>brevet</a:t>
            </a:r>
            <a:r>
              <a:rPr sz="1600" i="1" spc="45" dirty="0">
                <a:latin typeface="Arial"/>
                <a:cs typeface="Arial"/>
              </a:rPr>
              <a:t> </a:t>
            </a:r>
            <a:r>
              <a:rPr sz="1600" i="1" spc="60" dirty="0">
                <a:latin typeface="Arial"/>
                <a:cs typeface="Arial"/>
              </a:rPr>
              <a:t>de</a:t>
            </a:r>
            <a:r>
              <a:rPr sz="1600" i="1" spc="70" dirty="0">
                <a:latin typeface="Arial"/>
                <a:cs typeface="Arial"/>
              </a:rPr>
              <a:t> </a:t>
            </a:r>
            <a:r>
              <a:rPr sz="1600" i="1" dirty="0">
                <a:latin typeface="Arial"/>
                <a:cs typeface="Arial"/>
              </a:rPr>
              <a:t>la</a:t>
            </a:r>
            <a:r>
              <a:rPr sz="1600" i="1" spc="65" dirty="0">
                <a:latin typeface="Arial"/>
                <a:cs typeface="Arial"/>
              </a:rPr>
              <a:t> </a:t>
            </a:r>
            <a:r>
              <a:rPr sz="1600" i="1" spc="45" dirty="0">
                <a:latin typeface="Arial"/>
                <a:cs typeface="Arial"/>
              </a:rPr>
              <a:t>propriété </a:t>
            </a:r>
            <a:r>
              <a:rPr sz="1600" i="1" dirty="0">
                <a:latin typeface="Arial"/>
                <a:cs typeface="Arial"/>
              </a:rPr>
              <a:t>intellectuelle</a:t>
            </a:r>
            <a:r>
              <a:rPr sz="1600" i="1" spc="45" dirty="0">
                <a:latin typeface="Arial"/>
                <a:cs typeface="Arial"/>
              </a:rPr>
              <a:t> </a:t>
            </a:r>
            <a:r>
              <a:rPr sz="1600" i="1" spc="-10" dirty="0">
                <a:latin typeface="Arial"/>
                <a:cs typeface="Arial"/>
              </a:rPr>
              <a:t>d’aval</a:t>
            </a:r>
            <a:r>
              <a:rPr sz="1600" i="1" spc="50" dirty="0">
                <a:latin typeface="Arial"/>
                <a:cs typeface="Arial"/>
              </a:rPr>
              <a:t> </a:t>
            </a:r>
            <a:r>
              <a:rPr sz="1600" i="1" dirty="0">
                <a:latin typeface="Arial"/>
                <a:cs typeface="Arial"/>
              </a:rPr>
              <a:t>découlant</a:t>
            </a:r>
            <a:r>
              <a:rPr sz="1600" i="1" spc="50" dirty="0">
                <a:latin typeface="Arial"/>
                <a:cs typeface="Arial"/>
              </a:rPr>
              <a:t> </a:t>
            </a:r>
            <a:r>
              <a:rPr sz="1600" i="1" dirty="0">
                <a:latin typeface="Arial"/>
                <a:cs typeface="Arial"/>
              </a:rPr>
              <a:t>d’un</a:t>
            </a:r>
            <a:r>
              <a:rPr sz="1600" i="1" spc="80" dirty="0">
                <a:latin typeface="Arial"/>
                <a:cs typeface="Arial"/>
              </a:rPr>
              <a:t> </a:t>
            </a:r>
            <a:r>
              <a:rPr sz="1600" i="1" spc="-10" dirty="0">
                <a:latin typeface="Arial"/>
                <a:cs typeface="Arial"/>
              </a:rPr>
              <a:t>projet.</a:t>
            </a:r>
            <a:endParaRPr sz="1600" dirty="0">
              <a:latin typeface="Arial"/>
              <a:cs typeface="Arial"/>
            </a:endParaRPr>
          </a:p>
          <a:p>
            <a:pPr marL="812165" lvl="1" indent="-342265">
              <a:lnSpc>
                <a:spcPct val="100000"/>
              </a:lnSpc>
              <a:buFont typeface="Wingdings"/>
              <a:buChar char=""/>
              <a:tabLst>
                <a:tab pos="812165" algn="l"/>
              </a:tabLst>
            </a:pPr>
            <a:r>
              <a:rPr sz="1600" i="1" dirty="0">
                <a:latin typeface="Arial"/>
                <a:cs typeface="Arial"/>
              </a:rPr>
              <a:t>Limite</a:t>
            </a:r>
            <a:r>
              <a:rPr sz="1600" i="1" spc="-10" dirty="0">
                <a:latin typeface="Arial"/>
                <a:cs typeface="Arial"/>
              </a:rPr>
              <a:t> </a:t>
            </a:r>
            <a:r>
              <a:rPr sz="1600" i="1" dirty="0">
                <a:latin typeface="Arial"/>
                <a:cs typeface="Arial"/>
              </a:rPr>
              <a:t>des</a:t>
            </a:r>
            <a:r>
              <a:rPr sz="1600" i="1" spc="10" dirty="0">
                <a:latin typeface="Arial"/>
                <a:cs typeface="Arial"/>
              </a:rPr>
              <a:t> </a:t>
            </a:r>
            <a:r>
              <a:rPr sz="1600" i="1" dirty="0">
                <a:latin typeface="Arial"/>
                <a:cs typeface="Arial"/>
              </a:rPr>
              <a:t>coûts admissibles </a:t>
            </a:r>
            <a:r>
              <a:rPr sz="1600" i="1" spc="60" dirty="0">
                <a:latin typeface="Arial"/>
                <a:cs typeface="Arial"/>
              </a:rPr>
              <a:t>de</a:t>
            </a:r>
            <a:r>
              <a:rPr sz="1600" i="1" spc="5" dirty="0">
                <a:latin typeface="Arial"/>
                <a:cs typeface="Arial"/>
              </a:rPr>
              <a:t> </a:t>
            </a:r>
            <a:r>
              <a:rPr sz="1600" i="1" dirty="0">
                <a:latin typeface="Arial"/>
                <a:cs typeface="Arial"/>
              </a:rPr>
              <a:t>200</a:t>
            </a:r>
            <a:r>
              <a:rPr sz="1600" i="1" spc="-5" dirty="0">
                <a:latin typeface="Arial"/>
                <a:cs typeface="Arial"/>
              </a:rPr>
              <a:t> </a:t>
            </a:r>
            <a:r>
              <a:rPr sz="1600" i="1" dirty="0">
                <a:latin typeface="Arial"/>
                <a:cs typeface="Arial"/>
              </a:rPr>
              <a:t>000$</a:t>
            </a:r>
            <a:r>
              <a:rPr sz="1600" i="1" spc="-10" dirty="0">
                <a:latin typeface="Arial"/>
                <a:cs typeface="Arial"/>
              </a:rPr>
              <a:t> </a:t>
            </a:r>
            <a:r>
              <a:rPr sz="1600" i="1" spc="55" dirty="0">
                <a:latin typeface="Arial"/>
                <a:cs typeface="Arial"/>
              </a:rPr>
              <a:t>pour</a:t>
            </a:r>
            <a:r>
              <a:rPr sz="1600" i="1" spc="5" dirty="0">
                <a:latin typeface="Arial"/>
                <a:cs typeface="Arial"/>
              </a:rPr>
              <a:t> </a:t>
            </a:r>
            <a:r>
              <a:rPr sz="1600" i="1" dirty="0">
                <a:latin typeface="Arial"/>
                <a:cs typeface="Arial"/>
              </a:rPr>
              <a:t>la </a:t>
            </a:r>
            <a:r>
              <a:rPr sz="1600" i="1" spc="-95" dirty="0">
                <a:latin typeface="Arial"/>
                <a:cs typeface="Arial"/>
              </a:rPr>
              <a:t>PI</a:t>
            </a:r>
            <a:r>
              <a:rPr sz="1600" i="1" spc="5" dirty="0">
                <a:latin typeface="Arial"/>
                <a:cs typeface="Arial"/>
              </a:rPr>
              <a:t> </a:t>
            </a:r>
            <a:r>
              <a:rPr sz="1600" i="1" dirty="0">
                <a:latin typeface="Arial"/>
                <a:cs typeface="Arial"/>
              </a:rPr>
              <a:t>par</a:t>
            </a:r>
            <a:r>
              <a:rPr sz="1600" i="1" spc="5" dirty="0">
                <a:latin typeface="Arial"/>
                <a:cs typeface="Arial"/>
              </a:rPr>
              <a:t> </a:t>
            </a:r>
            <a:r>
              <a:rPr sz="1600" i="1" spc="-20" dirty="0">
                <a:latin typeface="Arial"/>
                <a:cs typeface="Arial"/>
              </a:rPr>
              <a:t>PME.</a:t>
            </a:r>
            <a:endParaRPr sz="1600" dirty="0">
              <a:latin typeface="Arial"/>
              <a:cs typeface="Arial"/>
            </a:endParaRPr>
          </a:p>
          <a:p>
            <a:pPr marL="249554" indent="-236854">
              <a:lnSpc>
                <a:spcPct val="100000"/>
              </a:lnSpc>
              <a:spcBef>
                <a:spcPts val="1205"/>
              </a:spcBef>
              <a:buChar char="•"/>
              <a:tabLst>
                <a:tab pos="249554" algn="l"/>
              </a:tabLst>
            </a:pPr>
            <a:r>
              <a:rPr sz="1850" dirty="0">
                <a:latin typeface="Arial"/>
                <a:cs typeface="Arial"/>
              </a:rPr>
              <a:t>Coûts </a:t>
            </a:r>
            <a:r>
              <a:rPr sz="1850" spc="100" dirty="0">
                <a:latin typeface="Arial"/>
                <a:cs typeface="Arial"/>
              </a:rPr>
              <a:t>de</a:t>
            </a:r>
            <a:r>
              <a:rPr sz="1850" spc="-5" dirty="0">
                <a:latin typeface="Arial"/>
                <a:cs typeface="Arial"/>
              </a:rPr>
              <a:t> </a:t>
            </a:r>
            <a:r>
              <a:rPr sz="1850" spc="-10" dirty="0">
                <a:latin typeface="Arial"/>
                <a:cs typeface="Arial"/>
              </a:rPr>
              <a:t>cybersécurité</a:t>
            </a:r>
            <a:endParaRPr sz="1850" dirty="0">
              <a:latin typeface="Arial"/>
              <a:cs typeface="Arial"/>
            </a:endParaRPr>
          </a:p>
          <a:p>
            <a:pPr marL="812800" marR="384810" lvl="1" indent="-342900">
              <a:lnSpc>
                <a:spcPct val="100000"/>
              </a:lnSpc>
              <a:spcBef>
                <a:spcPts val="15"/>
              </a:spcBef>
              <a:buFont typeface="Wingdings"/>
              <a:buChar char=""/>
              <a:tabLst>
                <a:tab pos="812800" algn="l"/>
              </a:tabLst>
            </a:pPr>
            <a:r>
              <a:rPr sz="1600" i="1" spc="-65" dirty="0">
                <a:latin typeface="Arial"/>
                <a:cs typeface="Arial"/>
              </a:rPr>
              <a:t>Les</a:t>
            </a:r>
            <a:r>
              <a:rPr sz="1600" i="1" spc="30" dirty="0">
                <a:latin typeface="Arial"/>
                <a:cs typeface="Arial"/>
              </a:rPr>
              <a:t> </a:t>
            </a:r>
            <a:r>
              <a:rPr sz="1600" i="1" dirty="0">
                <a:latin typeface="Arial"/>
                <a:cs typeface="Arial"/>
              </a:rPr>
              <a:t>coûts</a:t>
            </a:r>
            <a:r>
              <a:rPr sz="1600" i="1" spc="30" dirty="0">
                <a:latin typeface="Arial"/>
                <a:cs typeface="Arial"/>
              </a:rPr>
              <a:t> </a:t>
            </a:r>
            <a:r>
              <a:rPr sz="1600" i="1" dirty="0">
                <a:latin typeface="Arial"/>
                <a:cs typeface="Arial"/>
              </a:rPr>
              <a:t>différentiels</a:t>
            </a:r>
            <a:r>
              <a:rPr sz="1600" i="1" spc="15" dirty="0">
                <a:latin typeface="Arial"/>
                <a:cs typeface="Arial"/>
              </a:rPr>
              <a:t> </a:t>
            </a:r>
            <a:r>
              <a:rPr sz="1600" i="1" dirty="0">
                <a:latin typeface="Arial"/>
                <a:cs typeface="Arial"/>
              </a:rPr>
              <a:t>liés</a:t>
            </a:r>
            <a:r>
              <a:rPr sz="1600" i="1" spc="30" dirty="0">
                <a:latin typeface="Arial"/>
                <a:cs typeface="Arial"/>
              </a:rPr>
              <a:t> </a:t>
            </a:r>
            <a:r>
              <a:rPr sz="1600" i="1" dirty="0">
                <a:latin typeface="Arial"/>
                <a:cs typeface="Arial"/>
              </a:rPr>
              <a:t>à</a:t>
            </a:r>
            <a:r>
              <a:rPr sz="1600" i="1" spc="30" dirty="0">
                <a:latin typeface="Arial"/>
                <a:cs typeface="Arial"/>
              </a:rPr>
              <a:t> </a:t>
            </a:r>
            <a:r>
              <a:rPr sz="1600" i="1" dirty="0">
                <a:latin typeface="Arial"/>
                <a:cs typeface="Arial"/>
              </a:rPr>
              <a:t>la</a:t>
            </a:r>
            <a:r>
              <a:rPr sz="1600" i="1" spc="30" dirty="0">
                <a:latin typeface="Arial"/>
                <a:cs typeface="Arial"/>
              </a:rPr>
              <a:t> </a:t>
            </a:r>
            <a:r>
              <a:rPr sz="1600" i="1" dirty="0">
                <a:latin typeface="Arial"/>
                <a:cs typeface="Arial"/>
              </a:rPr>
              <a:t>cybersécurité</a:t>
            </a:r>
            <a:r>
              <a:rPr sz="1600" i="1" spc="15" dirty="0">
                <a:latin typeface="Arial"/>
                <a:cs typeface="Arial"/>
              </a:rPr>
              <a:t> </a:t>
            </a:r>
            <a:r>
              <a:rPr sz="1600" i="1" spc="60" dirty="0">
                <a:latin typeface="Arial"/>
                <a:cs typeface="Arial"/>
              </a:rPr>
              <a:t>qui</a:t>
            </a:r>
            <a:r>
              <a:rPr sz="1600" i="1" spc="30" dirty="0">
                <a:latin typeface="Arial"/>
                <a:cs typeface="Arial"/>
              </a:rPr>
              <a:t> </a:t>
            </a:r>
            <a:r>
              <a:rPr sz="1600" i="1" dirty="0">
                <a:latin typeface="Arial"/>
                <a:cs typeface="Arial"/>
              </a:rPr>
              <a:t>sont</a:t>
            </a:r>
            <a:r>
              <a:rPr sz="1600" i="1" spc="30" dirty="0">
                <a:latin typeface="Arial"/>
                <a:cs typeface="Arial"/>
              </a:rPr>
              <a:t> </a:t>
            </a:r>
            <a:r>
              <a:rPr sz="1600" i="1" spc="-25" dirty="0">
                <a:latin typeface="Arial"/>
                <a:cs typeface="Arial"/>
              </a:rPr>
              <a:t>nécessaires</a:t>
            </a:r>
            <a:r>
              <a:rPr sz="1600" i="1" spc="20" dirty="0">
                <a:latin typeface="Arial"/>
                <a:cs typeface="Arial"/>
              </a:rPr>
              <a:t> </a:t>
            </a:r>
            <a:r>
              <a:rPr sz="1600" i="1" dirty="0">
                <a:latin typeface="Arial"/>
                <a:cs typeface="Arial"/>
              </a:rPr>
              <a:t>et</a:t>
            </a:r>
            <a:r>
              <a:rPr sz="1600" i="1" spc="30" dirty="0">
                <a:latin typeface="Arial"/>
                <a:cs typeface="Arial"/>
              </a:rPr>
              <a:t> </a:t>
            </a:r>
            <a:r>
              <a:rPr sz="1600" i="1" dirty="0">
                <a:latin typeface="Arial"/>
                <a:cs typeface="Arial"/>
              </a:rPr>
              <a:t>directement</a:t>
            </a:r>
            <a:r>
              <a:rPr sz="1600" i="1" spc="10" dirty="0">
                <a:latin typeface="Arial"/>
                <a:cs typeface="Arial"/>
              </a:rPr>
              <a:t> </a:t>
            </a:r>
            <a:r>
              <a:rPr sz="1600" i="1" dirty="0">
                <a:latin typeface="Arial"/>
                <a:cs typeface="Arial"/>
              </a:rPr>
              <a:t>liés</a:t>
            </a:r>
            <a:r>
              <a:rPr sz="1600" i="1" spc="30" dirty="0">
                <a:latin typeface="Arial"/>
                <a:cs typeface="Arial"/>
              </a:rPr>
              <a:t> </a:t>
            </a:r>
            <a:r>
              <a:rPr sz="1600" i="1" dirty="0">
                <a:latin typeface="Arial"/>
                <a:cs typeface="Arial"/>
              </a:rPr>
              <a:t>à</a:t>
            </a:r>
            <a:r>
              <a:rPr sz="1600" i="1" spc="30" dirty="0">
                <a:latin typeface="Arial"/>
                <a:cs typeface="Arial"/>
              </a:rPr>
              <a:t> </a:t>
            </a:r>
            <a:r>
              <a:rPr sz="1600" i="1" dirty="0">
                <a:latin typeface="Arial"/>
                <a:cs typeface="Arial"/>
              </a:rPr>
              <a:t>la</a:t>
            </a:r>
            <a:r>
              <a:rPr sz="1600" i="1" spc="30" dirty="0">
                <a:latin typeface="Arial"/>
                <a:cs typeface="Arial"/>
              </a:rPr>
              <a:t> </a:t>
            </a:r>
            <a:r>
              <a:rPr sz="1600" i="1" dirty="0">
                <a:latin typeface="Arial"/>
                <a:cs typeface="Arial"/>
              </a:rPr>
              <a:t>participation</a:t>
            </a:r>
            <a:r>
              <a:rPr sz="1600" i="1" spc="20" dirty="0">
                <a:latin typeface="Arial"/>
                <a:cs typeface="Arial"/>
              </a:rPr>
              <a:t> </a:t>
            </a:r>
            <a:r>
              <a:rPr sz="1600" i="1" spc="-25" dirty="0">
                <a:latin typeface="Arial"/>
                <a:cs typeface="Arial"/>
              </a:rPr>
              <a:t>aux </a:t>
            </a:r>
            <a:r>
              <a:rPr sz="1600" i="1" dirty="0">
                <a:latin typeface="Arial"/>
                <a:cs typeface="Arial"/>
              </a:rPr>
              <a:t>activités</a:t>
            </a:r>
            <a:r>
              <a:rPr sz="1600" i="1" spc="10" dirty="0">
                <a:latin typeface="Arial"/>
                <a:cs typeface="Arial"/>
              </a:rPr>
              <a:t> </a:t>
            </a:r>
            <a:r>
              <a:rPr sz="1600" i="1" dirty="0">
                <a:latin typeface="Arial"/>
                <a:cs typeface="Arial"/>
              </a:rPr>
              <a:t>financées</a:t>
            </a:r>
            <a:r>
              <a:rPr sz="1600" i="1" spc="10" dirty="0">
                <a:latin typeface="Arial"/>
                <a:cs typeface="Arial"/>
              </a:rPr>
              <a:t> </a:t>
            </a:r>
            <a:r>
              <a:rPr sz="1600" i="1" dirty="0">
                <a:latin typeface="Arial"/>
                <a:cs typeface="Arial"/>
              </a:rPr>
              <a:t>par</a:t>
            </a:r>
            <a:r>
              <a:rPr sz="1600" i="1" spc="25" dirty="0">
                <a:latin typeface="Arial"/>
                <a:cs typeface="Arial"/>
              </a:rPr>
              <a:t> </a:t>
            </a:r>
            <a:r>
              <a:rPr sz="1600" i="1" dirty="0">
                <a:latin typeface="Arial"/>
                <a:cs typeface="Arial"/>
              </a:rPr>
              <a:t>les</a:t>
            </a:r>
            <a:r>
              <a:rPr sz="1600" i="1" spc="20" dirty="0">
                <a:latin typeface="Arial"/>
                <a:cs typeface="Arial"/>
              </a:rPr>
              <a:t> </a:t>
            </a:r>
            <a:r>
              <a:rPr sz="1600" i="1" dirty="0">
                <a:latin typeface="Arial"/>
                <a:cs typeface="Arial"/>
              </a:rPr>
              <a:t>bénéficiaires</a:t>
            </a:r>
            <a:r>
              <a:rPr sz="1600" i="1" spc="20" dirty="0">
                <a:latin typeface="Arial"/>
                <a:cs typeface="Arial"/>
              </a:rPr>
              <a:t> </a:t>
            </a:r>
            <a:r>
              <a:rPr sz="1600" i="1" dirty="0">
                <a:latin typeface="Arial"/>
                <a:cs typeface="Arial"/>
              </a:rPr>
              <a:t>peuvent</a:t>
            </a:r>
            <a:r>
              <a:rPr sz="1600" i="1" spc="5" dirty="0">
                <a:latin typeface="Arial"/>
                <a:cs typeface="Arial"/>
              </a:rPr>
              <a:t> </a:t>
            </a:r>
            <a:r>
              <a:rPr sz="1600" i="1" dirty="0">
                <a:latin typeface="Arial"/>
                <a:cs typeface="Arial"/>
              </a:rPr>
              <a:t>être</a:t>
            </a:r>
            <a:r>
              <a:rPr sz="1600" i="1" spc="10" dirty="0">
                <a:latin typeface="Arial"/>
                <a:cs typeface="Arial"/>
              </a:rPr>
              <a:t> </a:t>
            </a:r>
            <a:r>
              <a:rPr sz="1600" i="1" spc="-10" dirty="0">
                <a:latin typeface="Arial"/>
                <a:cs typeface="Arial"/>
              </a:rPr>
              <a:t>admissibles.</a:t>
            </a:r>
            <a:endParaRPr sz="1600" dirty="0">
              <a:latin typeface="Arial"/>
              <a:cs typeface="Arial"/>
            </a:endParaRPr>
          </a:p>
          <a:p>
            <a:pPr marL="249554" indent="-236854">
              <a:lnSpc>
                <a:spcPct val="100000"/>
              </a:lnSpc>
              <a:spcBef>
                <a:spcPts val="1205"/>
              </a:spcBef>
              <a:buChar char="•"/>
              <a:tabLst>
                <a:tab pos="249554" algn="l"/>
              </a:tabLst>
            </a:pPr>
            <a:r>
              <a:rPr sz="1850" spc="-10" dirty="0">
                <a:latin typeface="Arial"/>
                <a:cs typeface="Arial"/>
              </a:rPr>
              <a:t>Paiements</a:t>
            </a:r>
            <a:r>
              <a:rPr sz="1850" dirty="0">
                <a:latin typeface="Arial"/>
                <a:cs typeface="Arial"/>
              </a:rPr>
              <a:t> aux</a:t>
            </a:r>
            <a:r>
              <a:rPr sz="1850" spc="25" dirty="0">
                <a:latin typeface="Arial"/>
                <a:cs typeface="Arial"/>
              </a:rPr>
              <a:t> </a:t>
            </a:r>
            <a:r>
              <a:rPr sz="1850" dirty="0">
                <a:latin typeface="Arial"/>
                <a:cs typeface="Arial"/>
              </a:rPr>
              <a:t>entités</a:t>
            </a:r>
            <a:r>
              <a:rPr sz="1850" spc="-15" dirty="0">
                <a:latin typeface="Arial"/>
                <a:cs typeface="Arial"/>
              </a:rPr>
              <a:t> </a:t>
            </a:r>
            <a:r>
              <a:rPr sz="1850" spc="-10" dirty="0">
                <a:latin typeface="Arial"/>
                <a:cs typeface="Arial"/>
              </a:rPr>
              <a:t>fédérales</a:t>
            </a:r>
            <a:endParaRPr sz="1850" dirty="0">
              <a:latin typeface="Arial"/>
              <a:cs typeface="Arial"/>
            </a:endParaRPr>
          </a:p>
          <a:p>
            <a:pPr marL="812800" marR="5080" lvl="1" indent="-342900">
              <a:lnSpc>
                <a:spcPct val="100000"/>
              </a:lnSpc>
              <a:spcBef>
                <a:spcPts val="20"/>
              </a:spcBef>
              <a:buFont typeface="Wingdings"/>
              <a:buChar char=""/>
              <a:tabLst>
                <a:tab pos="812800" algn="l"/>
              </a:tabLst>
            </a:pPr>
            <a:r>
              <a:rPr sz="1600" i="1" spc="-65" dirty="0">
                <a:latin typeface="Arial"/>
                <a:cs typeface="Arial"/>
              </a:rPr>
              <a:t>Les</a:t>
            </a:r>
            <a:r>
              <a:rPr sz="1600" i="1" spc="20" dirty="0">
                <a:latin typeface="Arial"/>
                <a:cs typeface="Arial"/>
              </a:rPr>
              <a:t> </a:t>
            </a:r>
            <a:r>
              <a:rPr sz="1600" i="1" dirty="0">
                <a:latin typeface="Arial"/>
                <a:cs typeface="Arial"/>
              </a:rPr>
              <a:t>paiements</a:t>
            </a:r>
            <a:r>
              <a:rPr sz="1600" i="1" spc="5" dirty="0">
                <a:latin typeface="Arial"/>
                <a:cs typeface="Arial"/>
              </a:rPr>
              <a:t> </a:t>
            </a:r>
            <a:r>
              <a:rPr sz="1600" i="1" dirty="0">
                <a:latin typeface="Arial"/>
                <a:cs typeface="Arial"/>
              </a:rPr>
              <a:t>aux</a:t>
            </a:r>
            <a:r>
              <a:rPr sz="1600" i="1" spc="30" dirty="0">
                <a:latin typeface="Arial"/>
                <a:cs typeface="Arial"/>
              </a:rPr>
              <a:t> </a:t>
            </a:r>
            <a:r>
              <a:rPr sz="1600" i="1" dirty="0">
                <a:latin typeface="Arial"/>
                <a:cs typeface="Arial"/>
              </a:rPr>
              <a:t>entités</a:t>
            </a:r>
            <a:r>
              <a:rPr sz="1600" i="1" spc="10" dirty="0">
                <a:latin typeface="Arial"/>
                <a:cs typeface="Arial"/>
              </a:rPr>
              <a:t> </a:t>
            </a:r>
            <a:r>
              <a:rPr sz="1600" i="1" dirty="0">
                <a:latin typeface="Arial"/>
                <a:cs typeface="Arial"/>
              </a:rPr>
              <a:t>fédérales</a:t>
            </a:r>
            <a:r>
              <a:rPr sz="1600" i="1" spc="15" dirty="0">
                <a:latin typeface="Arial"/>
                <a:cs typeface="Arial"/>
              </a:rPr>
              <a:t> </a:t>
            </a:r>
            <a:r>
              <a:rPr sz="1600" i="1" dirty="0">
                <a:latin typeface="Arial"/>
                <a:cs typeface="Arial"/>
              </a:rPr>
              <a:t>peuvent</a:t>
            </a:r>
            <a:r>
              <a:rPr sz="1600" i="1" spc="5" dirty="0">
                <a:latin typeface="Arial"/>
                <a:cs typeface="Arial"/>
              </a:rPr>
              <a:t> </a:t>
            </a:r>
            <a:r>
              <a:rPr sz="1600" i="1" dirty="0">
                <a:latin typeface="Arial"/>
                <a:cs typeface="Arial"/>
              </a:rPr>
              <a:t>être</a:t>
            </a:r>
            <a:r>
              <a:rPr sz="1600" i="1" spc="5" dirty="0">
                <a:latin typeface="Arial"/>
                <a:cs typeface="Arial"/>
              </a:rPr>
              <a:t> </a:t>
            </a:r>
            <a:r>
              <a:rPr sz="1600" i="1" dirty="0">
                <a:latin typeface="Arial"/>
                <a:cs typeface="Arial"/>
              </a:rPr>
              <a:t>admissibles</a:t>
            </a:r>
            <a:r>
              <a:rPr sz="1600" i="1" spc="10" dirty="0">
                <a:latin typeface="Arial"/>
                <a:cs typeface="Arial"/>
              </a:rPr>
              <a:t> </a:t>
            </a:r>
            <a:r>
              <a:rPr sz="1600" i="1" dirty="0">
                <a:latin typeface="Arial"/>
                <a:cs typeface="Arial"/>
              </a:rPr>
              <a:t>à</a:t>
            </a:r>
            <a:r>
              <a:rPr sz="1600" i="1" spc="25" dirty="0">
                <a:latin typeface="Arial"/>
                <a:cs typeface="Arial"/>
              </a:rPr>
              <a:t> </a:t>
            </a:r>
            <a:r>
              <a:rPr sz="1600" i="1" dirty="0">
                <a:latin typeface="Arial"/>
                <a:cs typeface="Arial"/>
              </a:rPr>
              <a:t>un</a:t>
            </a:r>
            <a:r>
              <a:rPr sz="1600" i="1" spc="35" dirty="0">
                <a:latin typeface="Arial"/>
                <a:cs typeface="Arial"/>
              </a:rPr>
              <a:t> </a:t>
            </a:r>
            <a:r>
              <a:rPr sz="1600" i="1" dirty="0">
                <a:latin typeface="Arial"/>
                <a:cs typeface="Arial"/>
              </a:rPr>
              <a:t>remboursement</a:t>
            </a:r>
            <a:r>
              <a:rPr sz="1600" i="1" spc="5" dirty="0">
                <a:latin typeface="Arial"/>
                <a:cs typeface="Arial"/>
              </a:rPr>
              <a:t> </a:t>
            </a:r>
            <a:r>
              <a:rPr sz="1600" i="1" spc="-20" dirty="0">
                <a:latin typeface="Arial"/>
                <a:cs typeface="Arial"/>
              </a:rPr>
              <a:t>sous</a:t>
            </a:r>
            <a:r>
              <a:rPr sz="1600" i="1" spc="25" dirty="0">
                <a:latin typeface="Arial"/>
                <a:cs typeface="Arial"/>
              </a:rPr>
              <a:t> </a:t>
            </a:r>
            <a:r>
              <a:rPr sz="1600" i="1" spc="-10" dirty="0">
                <a:latin typeface="Arial"/>
                <a:cs typeface="Arial"/>
              </a:rPr>
              <a:t>réserve</a:t>
            </a:r>
            <a:r>
              <a:rPr sz="1600" i="1" spc="5" dirty="0">
                <a:latin typeface="Arial"/>
                <a:cs typeface="Arial"/>
              </a:rPr>
              <a:t> </a:t>
            </a:r>
            <a:r>
              <a:rPr sz="1600" i="1" spc="65" dirty="0">
                <a:latin typeface="Arial"/>
                <a:cs typeface="Arial"/>
              </a:rPr>
              <a:t>du</a:t>
            </a:r>
            <a:r>
              <a:rPr sz="1600" i="1" spc="35" dirty="0">
                <a:latin typeface="Arial"/>
                <a:cs typeface="Arial"/>
              </a:rPr>
              <a:t> </a:t>
            </a:r>
            <a:r>
              <a:rPr sz="1600" i="1" dirty="0">
                <a:latin typeface="Arial"/>
                <a:cs typeface="Arial"/>
              </a:rPr>
              <a:t>Guide</a:t>
            </a:r>
            <a:r>
              <a:rPr sz="1600" i="1" spc="30" dirty="0">
                <a:latin typeface="Arial"/>
                <a:cs typeface="Arial"/>
              </a:rPr>
              <a:t> </a:t>
            </a:r>
            <a:r>
              <a:rPr sz="1600" i="1" spc="35" dirty="0">
                <a:latin typeface="Arial"/>
                <a:cs typeface="Arial"/>
              </a:rPr>
              <a:t>de </a:t>
            </a:r>
            <a:r>
              <a:rPr sz="1600" i="1" dirty="0">
                <a:latin typeface="Arial"/>
                <a:cs typeface="Arial"/>
              </a:rPr>
              <a:t>la</a:t>
            </a:r>
            <a:r>
              <a:rPr sz="1600" i="1" spc="50" dirty="0">
                <a:latin typeface="Arial"/>
                <a:cs typeface="Arial"/>
              </a:rPr>
              <a:t> </a:t>
            </a:r>
            <a:r>
              <a:rPr sz="1600" i="1" dirty="0">
                <a:latin typeface="Arial"/>
                <a:cs typeface="Arial"/>
              </a:rPr>
              <a:t>collaboration</a:t>
            </a:r>
            <a:r>
              <a:rPr sz="1600" i="1" spc="30" dirty="0">
                <a:latin typeface="Arial"/>
                <a:cs typeface="Arial"/>
              </a:rPr>
              <a:t> </a:t>
            </a:r>
            <a:r>
              <a:rPr sz="1600" i="1" dirty="0">
                <a:latin typeface="Arial"/>
                <a:cs typeface="Arial"/>
              </a:rPr>
              <a:t>ministérielle</a:t>
            </a:r>
            <a:r>
              <a:rPr sz="1600" i="1" spc="30" dirty="0">
                <a:latin typeface="Arial"/>
                <a:cs typeface="Arial"/>
              </a:rPr>
              <a:t> </a:t>
            </a:r>
            <a:r>
              <a:rPr sz="1600" i="1" spc="-10" dirty="0">
                <a:latin typeface="Arial"/>
                <a:cs typeface="Arial"/>
              </a:rPr>
              <a:t>avec</a:t>
            </a:r>
            <a:r>
              <a:rPr sz="1600" i="1" spc="35" dirty="0">
                <a:latin typeface="Arial"/>
                <a:cs typeface="Arial"/>
              </a:rPr>
              <a:t> </a:t>
            </a:r>
            <a:r>
              <a:rPr sz="1600" i="1" dirty="0">
                <a:latin typeface="Arial"/>
                <a:cs typeface="Arial"/>
              </a:rPr>
              <a:t>les</a:t>
            </a:r>
            <a:r>
              <a:rPr sz="1600" i="1" spc="50" dirty="0">
                <a:latin typeface="Arial"/>
                <a:cs typeface="Arial"/>
              </a:rPr>
              <a:t> </a:t>
            </a:r>
            <a:r>
              <a:rPr sz="1600" i="1" dirty="0">
                <a:latin typeface="Arial"/>
                <a:cs typeface="Arial"/>
              </a:rPr>
              <a:t>bénéficiaires</a:t>
            </a:r>
            <a:r>
              <a:rPr sz="1600" i="1" spc="40" dirty="0">
                <a:latin typeface="Arial"/>
                <a:cs typeface="Arial"/>
              </a:rPr>
              <a:t> </a:t>
            </a:r>
            <a:r>
              <a:rPr sz="1600" i="1" spc="60" dirty="0">
                <a:latin typeface="Arial"/>
                <a:cs typeface="Arial"/>
              </a:rPr>
              <a:t>de</a:t>
            </a:r>
            <a:r>
              <a:rPr sz="1600" i="1" spc="65" dirty="0">
                <a:latin typeface="Arial"/>
                <a:cs typeface="Arial"/>
              </a:rPr>
              <a:t> </a:t>
            </a:r>
            <a:r>
              <a:rPr sz="1600" i="1" dirty="0">
                <a:latin typeface="Arial"/>
                <a:cs typeface="Arial"/>
              </a:rPr>
              <a:t>subventions</a:t>
            </a:r>
            <a:r>
              <a:rPr sz="1600" i="1" spc="35" dirty="0">
                <a:latin typeface="Arial"/>
                <a:cs typeface="Arial"/>
              </a:rPr>
              <a:t> </a:t>
            </a:r>
            <a:r>
              <a:rPr sz="1600" i="1" dirty="0">
                <a:latin typeface="Arial"/>
                <a:cs typeface="Arial"/>
              </a:rPr>
              <a:t>et</a:t>
            </a:r>
            <a:r>
              <a:rPr sz="1600" i="1" spc="50" dirty="0">
                <a:latin typeface="Arial"/>
                <a:cs typeface="Arial"/>
              </a:rPr>
              <a:t> </a:t>
            </a:r>
            <a:r>
              <a:rPr sz="1600" i="1" spc="60" dirty="0">
                <a:latin typeface="Arial"/>
                <a:cs typeface="Arial"/>
              </a:rPr>
              <a:t>de</a:t>
            </a:r>
            <a:r>
              <a:rPr sz="1600" i="1" spc="65" dirty="0">
                <a:latin typeface="Arial"/>
                <a:cs typeface="Arial"/>
              </a:rPr>
              <a:t> </a:t>
            </a:r>
            <a:r>
              <a:rPr sz="1600" i="1" spc="-10" dirty="0">
                <a:latin typeface="Arial"/>
                <a:cs typeface="Arial"/>
              </a:rPr>
              <a:t>contributions</a:t>
            </a:r>
            <a:r>
              <a:rPr lang="fr-CA" sz="1600" i="1" spc="-10" dirty="0">
                <a:latin typeface="Arial"/>
                <a:cs typeface="Arial"/>
              </a:rPr>
              <a:t> (Conseil du Trésor)</a:t>
            </a:r>
            <a:r>
              <a:rPr sz="1600" i="1" spc="-10" dirty="0">
                <a:latin typeface="Arial"/>
                <a:cs typeface="Arial"/>
              </a:rPr>
              <a:t>.</a:t>
            </a:r>
            <a:endParaRPr sz="1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14</a:t>
            </a:fld>
            <a:endParaRPr spc="-25" dirty="0"/>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Autres</a:t>
            </a:r>
            <a:r>
              <a:rPr spc="40" dirty="0"/>
              <a:t> </a:t>
            </a:r>
            <a:r>
              <a:rPr dirty="0"/>
              <a:t>coûts</a:t>
            </a:r>
            <a:r>
              <a:rPr spc="65" dirty="0"/>
              <a:t> </a:t>
            </a:r>
            <a:r>
              <a:rPr spc="-10" dirty="0"/>
              <a:t>admissibles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Coûts</a:t>
            </a:r>
            <a:r>
              <a:rPr spc="-30" dirty="0"/>
              <a:t> </a:t>
            </a:r>
            <a:r>
              <a:rPr spc="95" dirty="0"/>
              <a:t>non</a:t>
            </a:r>
            <a:r>
              <a:rPr spc="-45" dirty="0"/>
              <a:t> </a:t>
            </a:r>
            <a:r>
              <a:rPr spc="-10" dirty="0"/>
              <a:t>admissibles</a:t>
            </a:r>
          </a:p>
        </p:txBody>
      </p:sp>
      <p:sp>
        <p:nvSpPr>
          <p:cNvPr id="3" name="object 3"/>
          <p:cNvSpPr txBox="1"/>
          <p:nvPr/>
        </p:nvSpPr>
        <p:spPr>
          <a:xfrm>
            <a:off x="713700" y="1162544"/>
            <a:ext cx="5032375" cy="4612005"/>
          </a:xfrm>
          <a:prstGeom prst="rect">
            <a:avLst/>
          </a:prstGeom>
        </p:spPr>
        <p:txBody>
          <a:bodyPr vert="horz" wrap="square" lIns="0" tIns="12700" rIns="0" bIns="0" rtlCol="0">
            <a:spAutoFit/>
          </a:bodyPr>
          <a:lstStyle/>
          <a:p>
            <a:pPr marL="12700" marR="38100">
              <a:lnSpc>
                <a:spcPct val="100000"/>
              </a:lnSpc>
              <a:spcBef>
                <a:spcPts val="100"/>
              </a:spcBef>
            </a:pPr>
            <a:r>
              <a:rPr sz="1800" u="sng" spc="-90" dirty="0">
                <a:uFill>
                  <a:solidFill>
                    <a:srgbClr val="000000"/>
                  </a:solidFill>
                </a:uFill>
                <a:latin typeface="Arial"/>
                <a:cs typeface="Arial"/>
              </a:rPr>
              <a:t>CERTAINS</a:t>
            </a:r>
            <a:r>
              <a:rPr sz="1800" u="sng" spc="-55" dirty="0">
                <a:uFill>
                  <a:solidFill>
                    <a:srgbClr val="000000"/>
                  </a:solidFill>
                </a:uFill>
                <a:latin typeface="Arial"/>
                <a:cs typeface="Arial"/>
              </a:rPr>
              <a:t> </a:t>
            </a:r>
            <a:r>
              <a:rPr sz="1800" u="sng" spc="-50" dirty="0">
                <a:uFill>
                  <a:solidFill>
                    <a:srgbClr val="000000"/>
                  </a:solidFill>
                </a:uFill>
                <a:latin typeface="Arial"/>
                <a:cs typeface="Arial"/>
              </a:rPr>
              <a:t>COÛTS</a:t>
            </a:r>
            <a:r>
              <a:rPr sz="1800" u="sng" spc="-55" dirty="0">
                <a:uFill>
                  <a:solidFill>
                    <a:srgbClr val="000000"/>
                  </a:solidFill>
                </a:uFill>
                <a:latin typeface="Arial"/>
                <a:cs typeface="Arial"/>
              </a:rPr>
              <a:t> </a:t>
            </a:r>
            <a:r>
              <a:rPr sz="1800" b="1" i="1" u="sng" dirty="0">
                <a:uFill>
                  <a:solidFill>
                    <a:srgbClr val="000000"/>
                  </a:solidFill>
                </a:uFill>
                <a:latin typeface="Arial"/>
                <a:cs typeface="Arial"/>
              </a:rPr>
              <a:t>NE</a:t>
            </a:r>
            <a:r>
              <a:rPr sz="1800" b="1" i="1" u="sng" spc="-35" dirty="0">
                <a:uFill>
                  <a:solidFill>
                    <a:srgbClr val="000000"/>
                  </a:solidFill>
                </a:uFill>
                <a:latin typeface="Arial"/>
                <a:cs typeface="Arial"/>
              </a:rPr>
              <a:t> </a:t>
            </a:r>
            <a:r>
              <a:rPr sz="1800" b="1" i="1" u="sng" spc="-60" dirty="0">
                <a:uFill>
                  <a:solidFill>
                    <a:srgbClr val="000000"/>
                  </a:solidFill>
                </a:uFill>
                <a:latin typeface="Arial"/>
                <a:cs typeface="Arial"/>
              </a:rPr>
              <a:t>SERONT</a:t>
            </a:r>
            <a:r>
              <a:rPr sz="1800" b="1" i="1" u="sng" spc="-75" dirty="0">
                <a:uFill>
                  <a:solidFill>
                    <a:srgbClr val="000000"/>
                  </a:solidFill>
                </a:uFill>
                <a:latin typeface="Arial"/>
                <a:cs typeface="Arial"/>
              </a:rPr>
              <a:t> </a:t>
            </a:r>
            <a:r>
              <a:rPr sz="1800" b="1" i="1" u="sng" spc="-125" dirty="0">
                <a:uFill>
                  <a:solidFill>
                    <a:srgbClr val="000000"/>
                  </a:solidFill>
                </a:uFill>
                <a:latin typeface="Arial"/>
                <a:cs typeface="Arial"/>
              </a:rPr>
              <a:t>PAS</a:t>
            </a:r>
            <a:r>
              <a:rPr sz="1800" b="1" i="1" u="sng" spc="-50" dirty="0">
                <a:uFill>
                  <a:solidFill>
                    <a:srgbClr val="000000"/>
                  </a:solidFill>
                </a:uFill>
                <a:latin typeface="Arial"/>
                <a:cs typeface="Arial"/>
              </a:rPr>
              <a:t> </a:t>
            </a:r>
            <a:r>
              <a:rPr sz="1800" u="sng" spc="-20" dirty="0">
                <a:uFill>
                  <a:solidFill>
                    <a:srgbClr val="000000"/>
                  </a:solidFill>
                </a:uFill>
                <a:latin typeface="Arial"/>
                <a:cs typeface="Arial"/>
              </a:rPr>
              <a:t>FINANCÉS,</a:t>
            </a:r>
            <a:r>
              <a:rPr sz="1800" spc="-20" dirty="0">
                <a:latin typeface="Arial"/>
                <a:cs typeface="Arial"/>
              </a:rPr>
              <a:t> </a:t>
            </a:r>
            <a:r>
              <a:rPr sz="1800" u="sng" dirty="0">
                <a:uFill>
                  <a:solidFill>
                    <a:srgbClr val="000000"/>
                  </a:solidFill>
                </a:uFill>
                <a:latin typeface="Arial"/>
                <a:cs typeface="Arial"/>
              </a:rPr>
              <a:t>NOTAMMENT</a:t>
            </a:r>
            <a:r>
              <a:rPr sz="1800" u="sng" spc="-65" dirty="0">
                <a:uFill>
                  <a:solidFill>
                    <a:srgbClr val="000000"/>
                  </a:solidFill>
                </a:uFill>
                <a:latin typeface="Arial"/>
                <a:cs typeface="Arial"/>
              </a:rPr>
              <a:t> </a:t>
            </a:r>
            <a:r>
              <a:rPr sz="1800" u="sng" spc="-145" dirty="0">
                <a:uFill>
                  <a:solidFill>
                    <a:srgbClr val="000000"/>
                  </a:solidFill>
                </a:uFill>
                <a:latin typeface="Arial"/>
                <a:cs typeface="Arial"/>
              </a:rPr>
              <a:t>LES</a:t>
            </a:r>
            <a:r>
              <a:rPr sz="1800" u="sng" spc="-30" dirty="0">
                <a:uFill>
                  <a:solidFill>
                    <a:srgbClr val="000000"/>
                  </a:solidFill>
                </a:uFill>
                <a:latin typeface="Arial"/>
                <a:cs typeface="Arial"/>
              </a:rPr>
              <a:t> </a:t>
            </a:r>
            <a:r>
              <a:rPr sz="1800" u="sng" spc="-80" dirty="0">
                <a:uFill>
                  <a:solidFill>
                    <a:srgbClr val="000000"/>
                  </a:solidFill>
                </a:uFill>
                <a:latin typeface="Arial"/>
                <a:cs typeface="Arial"/>
              </a:rPr>
              <a:t>SUIVANTS</a:t>
            </a:r>
            <a:r>
              <a:rPr sz="1800" u="sng" spc="-25" dirty="0">
                <a:uFill>
                  <a:solidFill>
                    <a:srgbClr val="000000"/>
                  </a:solidFill>
                </a:uFill>
                <a:latin typeface="Arial"/>
                <a:cs typeface="Arial"/>
              </a:rPr>
              <a:t> </a:t>
            </a:r>
            <a:r>
              <a:rPr sz="1800" spc="-50" dirty="0">
                <a:latin typeface="Arial"/>
                <a:cs typeface="Arial"/>
              </a:rPr>
              <a:t>:</a:t>
            </a:r>
            <a:endParaRPr sz="1800">
              <a:latin typeface="Arial"/>
              <a:cs typeface="Arial"/>
            </a:endParaRPr>
          </a:p>
          <a:p>
            <a:pPr marL="179070" indent="-166370">
              <a:lnSpc>
                <a:spcPct val="100000"/>
              </a:lnSpc>
              <a:spcBef>
                <a:spcPts val="1805"/>
              </a:spcBef>
              <a:buFont typeface="Wingdings"/>
              <a:buChar char=""/>
              <a:tabLst>
                <a:tab pos="179070" algn="l"/>
              </a:tabLst>
            </a:pPr>
            <a:r>
              <a:rPr sz="1600" spc="-85" dirty="0">
                <a:latin typeface="Arial"/>
                <a:cs typeface="Arial"/>
              </a:rPr>
              <a:t>Taxes</a:t>
            </a:r>
            <a:r>
              <a:rPr sz="1600" dirty="0">
                <a:latin typeface="Arial"/>
                <a:cs typeface="Arial"/>
              </a:rPr>
              <a:t> </a:t>
            </a:r>
            <a:r>
              <a:rPr sz="1600" spc="75" dirty="0">
                <a:latin typeface="Arial"/>
                <a:cs typeface="Arial"/>
              </a:rPr>
              <a:t>de</a:t>
            </a:r>
            <a:r>
              <a:rPr sz="1600" spc="15" dirty="0">
                <a:latin typeface="Arial"/>
                <a:cs typeface="Arial"/>
              </a:rPr>
              <a:t> </a:t>
            </a:r>
            <a:r>
              <a:rPr sz="1600" dirty="0">
                <a:latin typeface="Arial"/>
                <a:cs typeface="Arial"/>
              </a:rPr>
              <a:t>vente</a:t>
            </a:r>
            <a:r>
              <a:rPr sz="1600" spc="-10" dirty="0">
                <a:latin typeface="Arial"/>
                <a:cs typeface="Arial"/>
              </a:rPr>
              <a:t> (TVH/TPS/TVP/TVQ/TVA)</a:t>
            </a:r>
            <a:endParaRPr sz="1600">
              <a:latin typeface="Arial"/>
              <a:cs typeface="Arial"/>
            </a:endParaRPr>
          </a:p>
          <a:p>
            <a:pPr>
              <a:lnSpc>
                <a:spcPct val="100000"/>
              </a:lnSpc>
              <a:spcBef>
                <a:spcPts val="160"/>
              </a:spcBef>
              <a:buFont typeface="Wingdings"/>
              <a:buChar char=""/>
            </a:pPr>
            <a:endParaRPr sz="1600">
              <a:latin typeface="Arial"/>
              <a:cs typeface="Arial"/>
            </a:endParaRPr>
          </a:p>
          <a:p>
            <a:pPr marL="179070" indent="-166370">
              <a:lnSpc>
                <a:spcPct val="100000"/>
              </a:lnSpc>
              <a:buFont typeface="Wingdings"/>
              <a:buChar char=""/>
              <a:tabLst>
                <a:tab pos="179070" algn="l"/>
              </a:tabLst>
            </a:pPr>
            <a:r>
              <a:rPr sz="1600" spc="10" dirty="0">
                <a:latin typeface="Arial"/>
                <a:cs typeface="Arial"/>
              </a:rPr>
              <a:t>Coût</a:t>
            </a:r>
            <a:r>
              <a:rPr sz="1600" spc="50" dirty="0">
                <a:latin typeface="Arial"/>
                <a:cs typeface="Arial"/>
              </a:rPr>
              <a:t> </a:t>
            </a:r>
            <a:r>
              <a:rPr sz="1600" spc="75" dirty="0">
                <a:latin typeface="Arial"/>
                <a:cs typeface="Arial"/>
              </a:rPr>
              <a:t>de</a:t>
            </a:r>
            <a:r>
              <a:rPr sz="1600" spc="70" dirty="0">
                <a:latin typeface="Arial"/>
                <a:cs typeface="Arial"/>
              </a:rPr>
              <a:t> </a:t>
            </a:r>
            <a:r>
              <a:rPr sz="1600" spc="10" dirty="0">
                <a:latin typeface="Arial"/>
                <a:cs typeface="Arial"/>
              </a:rPr>
              <a:t>l’administration</a:t>
            </a:r>
            <a:r>
              <a:rPr sz="1600" spc="25" dirty="0">
                <a:latin typeface="Arial"/>
                <a:cs typeface="Arial"/>
              </a:rPr>
              <a:t> </a:t>
            </a:r>
            <a:r>
              <a:rPr sz="1600" spc="10" dirty="0">
                <a:latin typeface="Arial"/>
                <a:cs typeface="Arial"/>
              </a:rPr>
              <a:t>et</a:t>
            </a:r>
            <a:r>
              <a:rPr sz="1600" spc="75" dirty="0">
                <a:latin typeface="Arial"/>
                <a:cs typeface="Arial"/>
              </a:rPr>
              <a:t> </a:t>
            </a:r>
            <a:r>
              <a:rPr sz="1600" spc="10" dirty="0">
                <a:latin typeface="Arial"/>
                <a:cs typeface="Arial"/>
              </a:rPr>
              <a:t>des</a:t>
            </a:r>
            <a:r>
              <a:rPr sz="1600" spc="60" dirty="0">
                <a:latin typeface="Arial"/>
                <a:cs typeface="Arial"/>
              </a:rPr>
              <a:t> </a:t>
            </a:r>
            <a:r>
              <a:rPr sz="1600" spc="10" dirty="0">
                <a:latin typeface="Arial"/>
                <a:cs typeface="Arial"/>
              </a:rPr>
              <a:t>opérations</a:t>
            </a:r>
            <a:r>
              <a:rPr sz="1600" spc="35" dirty="0">
                <a:latin typeface="Arial"/>
                <a:cs typeface="Arial"/>
              </a:rPr>
              <a:t> </a:t>
            </a:r>
            <a:r>
              <a:rPr sz="1600" u="sng" spc="-10" dirty="0">
                <a:uFill>
                  <a:solidFill>
                    <a:srgbClr val="000000"/>
                  </a:solidFill>
                </a:uFill>
                <a:latin typeface="Arial"/>
                <a:cs typeface="Arial"/>
              </a:rPr>
              <a:t>courantes</a:t>
            </a:r>
            <a:endParaRPr sz="1600">
              <a:latin typeface="Arial"/>
              <a:cs typeface="Arial"/>
            </a:endParaRPr>
          </a:p>
          <a:p>
            <a:pPr>
              <a:lnSpc>
                <a:spcPct val="100000"/>
              </a:lnSpc>
              <a:spcBef>
                <a:spcPts val="165"/>
              </a:spcBef>
              <a:buFont typeface="Wingdings"/>
              <a:buChar char=""/>
            </a:pPr>
            <a:endParaRPr sz="1600">
              <a:latin typeface="Arial"/>
              <a:cs typeface="Arial"/>
            </a:endParaRPr>
          </a:p>
          <a:p>
            <a:pPr marL="179070" marR="100965" indent="-167005">
              <a:lnSpc>
                <a:spcPct val="100000"/>
              </a:lnSpc>
              <a:buFont typeface="Wingdings"/>
              <a:buChar char=""/>
              <a:tabLst>
                <a:tab pos="179070" algn="l"/>
              </a:tabLst>
            </a:pPr>
            <a:r>
              <a:rPr sz="1600" dirty="0">
                <a:latin typeface="Arial"/>
                <a:cs typeface="Arial"/>
              </a:rPr>
              <a:t>Coûts</a:t>
            </a:r>
            <a:r>
              <a:rPr sz="1600" spc="30" dirty="0">
                <a:latin typeface="Arial"/>
                <a:cs typeface="Arial"/>
              </a:rPr>
              <a:t> </a:t>
            </a:r>
            <a:r>
              <a:rPr sz="1600" dirty="0">
                <a:latin typeface="Arial"/>
                <a:cs typeface="Arial"/>
              </a:rPr>
              <a:t>non</a:t>
            </a:r>
            <a:r>
              <a:rPr sz="1600" spc="20" dirty="0">
                <a:latin typeface="Arial"/>
                <a:cs typeface="Arial"/>
              </a:rPr>
              <a:t> </a:t>
            </a:r>
            <a:r>
              <a:rPr sz="1600" dirty="0">
                <a:latin typeface="Arial"/>
                <a:cs typeface="Arial"/>
              </a:rPr>
              <a:t>liés</a:t>
            </a:r>
            <a:r>
              <a:rPr sz="1600" spc="30" dirty="0">
                <a:latin typeface="Arial"/>
                <a:cs typeface="Arial"/>
              </a:rPr>
              <a:t> </a:t>
            </a:r>
            <a:r>
              <a:rPr sz="1600" dirty="0">
                <a:latin typeface="Arial"/>
                <a:cs typeface="Arial"/>
              </a:rPr>
              <a:t>aux</a:t>
            </a:r>
            <a:r>
              <a:rPr sz="1600" spc="25" dirty="0">
                <a:latin typeface="Arial"/>
                <a:cs typeface="Arial"/>
              </a:rPr>
              <a:t> </a:t>
            </a:r>
            <a:r>
              <a:rPr sz="1600" dirty="0">
                <a:latin typeface="Arial"/>
                <a:cs typeface="Arial"/>
              </a:rPr>
              <a:t>objectifs</a:t>
            </a:r>
            <a:r>
              <a:rPr sz="1600" spc="30" dirty="0">
                <a:latin typeface="Arial"/>
                <a:cs typeface="Arial"/>
              </a:rPr>
              <a:t> </a:t>
            </a:r>
            <a:r>
              <a:rPr sz="1600" spc="75" dirty="0">
                <a:latin typeface="Arial"/>
                <a:cs typeface="Arial"/>
              </a:rPr>
              <a:t>du</a:t>
            </a:r>
            <a:r>
              <a:rPr sz="1600" spc="45" dirty="0">
                <a:latin typeface="Arial"/>
                <a:cs typeface="Arial"/>
              </a:rPr>
              <a:t> </a:t>
            </a:r>
            <a:r>
              <a:rPr sz="1600" spc="55" dirty="0">
                <a:latin typeface="Arial"/>
                <a:cs typeface="Arial"/>
              </a:rPr>
              <a:t>projet</a:t>
            </a:r>
            <a:r>
              <a:rPr sz="1600" spc="30" dirty="0">
                <a:latin typeface="Arial"/>
                <a:cs typeface="Arial"/>
              </a:rPr>
              <a:t> </a:t>
            </a:r>
            <a:r>
              <a:rPr sz="1600" spc="-30" dirty="0">
                <a:latin typeface="Arial"/>
                <a:cs typeface="Arial"/>
              </a:rPr>
              <a:t>(y</a:t>
            </a:r>
            <a:r>
              <a:rPr sz="1600" spc="25" dirty="0">
                <a:latin typeface="Arial"/>
                <a:cs typeface="Arial"/>
              </a:rPr>
              <a:t> </a:t>
            </a:r>
            <a:r>
              <a:rPr sz="1600" dirty="0">
                <a:latin typeface="Arial"/>
                <a:cs typeface="Arial"/>
              </a:rPr>
              <a:t>compris</a:t>
            </a:r>
            <a:r>
              <a:rPr sz="1600" spc="25" dirty="0">
                <a:latin typeface="Arial"/>
                <a:cs typeface="Arial"/>
              </a:rPr>
              <a:t> </a:t>
            </a:r>
            <a:r>
              <a:rPr sz="1600" spc="-25" dirty="0">
                <a:latin typeface="Arial"/>
                <a:cs typeface="Arial"/>
              </a:rPr>
              <a:t>les </a:t>
            </a:r>
            <a:r>
              <a:rPr sz="1600" dirty="0">
                <a:latin typeface="Arial"/>
                <a:cs typeface="Arial"/>
              </a:rPr>
              <a:t>frais</a:t>
            </a:r>
            <a:r>
              <a:rPr sz="1600" spc="-100" dirty="0">
                <a:latin typeface="Arial"/>
                <a:cs typeface="Arial"/>
              </a:rPr>
              <a:t> </a:t>
            </a:r>
            <a:r>
              <a:rPr sz="1600" spc="-10" dirty="0">
                <a:latin typeface="Arial"/>
                <a:cs typeface="Arial"/>
              </a:rPr>
              <a:t>généraux)</a:t>
            </a:r>
            <a:endParaRPr sz="1600">
              <a:latin typeface="Arial"/>
              <a:cs typeface="Arial"/>
            </a:endParaRPr>
          </a:p>
          <a:p>
            <a:pPr>
              <a:lnSpc>
                <a:spcPct val="100000"/>
              </a:lnSpc>
              <a:spcBef>
                <a:spcPts val="155"/>
              </a:spcBef>
              <a:buFont typeface="Wingdings"/>
              <a:buChar char=""/>
            </a:pPr>
            <a:endParaRPr sz="1600">
              <a:latin typeface="Arial"/>
              <a:cs typeface="Arial"/>
            </a:endParaRPr>
          </a:p>
          <a:p>
            <a:pPr marL="179070" marR="106045" indent="-167005">
              <a:lnSpc>
                <a:spcPct val="100000"/>
              </a:lnSpc>
              <a:buFont typeface="Wingdings"/>
              <a:buChar char=""/>
              <a:tabLst>
                <a:tab pos="179070" algn="l"/>
              </a:tabLst>
            </a:pPr>
            <a:r>
              <a:rPr sz="1600" dirty="0">
                <a:latin typeface="Arial"/>
                <a:cs typeface="Arial"/>
              </a:rPr>
              <a:t>Coûts</a:t>
            </a:r>
            <a:r>
              <a:rPr sz="1600" spc="10" dirty="0">
                <a:latin typeface="Arial"/>
                <a:cs typeface="Arial"/>
              </a:rPr>
              <a:t> </a:t>
            </a:r>
            <a:r>
              <a:rPr sz="1600" dirty="0">
                <a:latin typeface="Arial"/>
                <a:cs typeface="Arial"/>
              </a:rPr>
              <a:t>déjà</a:t>
            </a:r>
            <a:r>
              <a:rPr sz="1600" spc="10" dirty="0">
                <a:latin typeface="Arial"/>
                <a:cs typeface="Arial"/>
              </a:rPr>
              <a:t> </a:t>
            </a:r>
            <a:r>
              <a:rPr sz="1600" dirty="0">
                <a:latin typeface="Arial"/>
                <a:cs typeface="Arial"/>
              </a:rPr>
              <a:t>couverts</a:t>
            </a:r>
            <a:r>
              <a:rPr sz="1600" spc="5" dirty="0">
                <a:latin typeface="Arial"/>
                <a:cs typeface="Arial"/>
              </a:rPr>
              <a:t> </a:t>
            </a:r>
            <a:r>
              <a:rPr sz="1600" dirty="0">
                <a:latin typeface="Arial"/>
                <a:cs typeface="Arial"/>
              </a:rPr>
              <a:t>par</a:t>
            </a:r>
            <a:r>
              <a:rPr sz="1600" spc="10" dirty="0">
                <a:latin typeface="Arial"/>
                <a:cs typeface="Arial"/>
              </a:rPr>
              <a:t> </a:t>
            </a:r>
            <a:r>
              <a:rPr sz="1600" dirty="0">
                <a:latin typeface="Arial"/>
                <a:cs typeface="Arial"/>
              </a:rPr>
              <a:t>d’autres</a:t>
            </a:r>
            <a:r>
              <a:rPr sz="1600" spc="5" dirty="0">
                <a:latin typeface="Arial"/>
                <a:cs typeface="Arial"/>
              </a:rPr>
              <a:t> </a:t>
            </a:r>
            <a:r>
              <a:rPr sz="1600" dirty="0">
                <a:latin typeface="Arial"/>
                <a:cs typeface="Arial"/>
              </a:rPr>
              <a:t>sources</a:t>
            </a:r>
            <a:r>
              <a:rPr sz="1600" spc="5" dirty="0">
                <a:latin typeface="Arial"/>
                <a:cs typeface="Arial"/>
              </a:rPr>
              <a:t> </a:t>
            </a:r>
            <a:r>
              <a:rPr sz="1600" spc="50" dirty="0">
                <a:latin typeface="Arial"/>
                <a:cs typeface="Arial"/>
              </a:rPr>
              <a:t>de </a:t>
            </a:r>
            <a:r>
              <a:rPr sz="1600" spc="10" dirty="0">
                <a:latin typeface="Arial"/>
                <a:cs typeface="Arial"/>
              </a:rPr>
              <a:t>financement</a:t>
            </a:r>
            <a:r>
              <a:rPr sz="1600" spc="45" dirty="0">
                <a:latin typeface="Arial"/>
                <a:cs typeface="Arial"/>
              </a:rPr>
              <a:t> </a:t>
            </a:r>
            <a:r>
              <a:rPr sz="1600" spc="10" dirty="0">
                <a:latin typeface="Arial"/>
                <a:cs typeface="Arial"/>
              </a:rPr>
              <a:t>gouvernementales</a:t>
            </a:r>
            <a:r>
              <a:rPr sz="1600" spc="45" dirty="0">
                <a:latin typeface="Arial"/>
                <a:cs typeface="Arial"/>
              </a:rPr>
              <a:t> </a:t>
            </a:r>
            <a:r>
              <a:rPr sz="1600" spc="55" dirty="0">
                <a:latin typeface="Arial"/>
                <a:cs typeface="Arial"/>
              </a:rPr>
              <a:t>ou</a:t>
            </a:r>
            <a:r>
              <a:rPr sz="1600" spc="45" dirty="0">
                <a:latin typeface="Arial"/>
                <a:cs typeface="Arial"/>
              </a:rPr>
              <a:t> </a:t>
            </a:r>
            <a:r>
              <a:rPr sz="1600" spc="10" dirty="0">
                <a:latin typeface="Arial"/>
                <a:cs typeface="Arial"/>
              </a:rPr>
              <a:t>par</a:t>
            </a:r>
            <a:r>
              <a:rPr sz="1600" spc="50" dirty="0">
                <a:latin typeface="Arial"/>
                <a:cs typeface="Arial"/>
              </a:rPr>
              <a:t> </a:t>
            </a:r>
            <a:r>
              <a:rPr sz="1600" spc="10" dirty="0">
                <a:latin typeface="Arial"/>
                <a:cs typeface="Arial"/>
              </a:rPr>
              <a:t>des</a:t>
            </a:r>
            <a:r>
              <a:rPr sz="1600" spc="60" dirty="0">
                <a:latin typeface="Arial"/>
                <a:cs typeface="Arial"/>
              </a:rPr>
              <a:t> </a:t>
            </a:r>
            <a:r>
              <a:rPr sz="1600" spc="-10" dirty="0">
                <a:latin typeface="Arial"/>
                <a:cs typeface="Arial"/>
              </a:rPr>
              <a:t>remises</a:t>
            </a:r>
            <a:endParaRPr sz="1600">
              <a:latin typeface="Arial"/>
              <a:cs typeface="Arial"/>
            </a:endParaRPr>
          </a:p>
          <a:p>
            <a:pPr>
              <a:lnSpc>
                <a:spcPct val="100000"/>
              </a:lnSpc>
              <a:spcBef>
                <a:spcPts val="160"/>
              </a:spcBef>
              <a:buFont typeface="Wingdings"/>
              <a:buChar char=""/>
            </a:pPr>
            <a:endParaRPr sz="1600">
              <a:latin typeface="Arial"/>
              <a:cs typeface="Arial"/>
            </a:endParaRPr>
          </a:p>
          <a:p>
            <a:pPr marL="179070" marR="5080" indent="-167005">
              <a:lnSpc>
                <a:spcPct val="100000"/>
              </a:lnSpc>
              <a:buFont typeface="Wingdings"/>
              <a:buChar char=""/>
              <a:tabLst>
                <a:tab pos="179070" algn="l"/>
              </a:tabLst>
            </a:pPr>
            <a:r>
              <a:rPr sz="1600" dirty="0">
                <a:latin typeface="Arial"/>
                <a:cs typeface="Arial"/>
              </a:rPr>
              <a:t>Coûts</a:t>
            </a:r>
            <a:r>
              <a:rPr sz="1600" spc="25" dirty="0">
                <a:latin typeface="Arial"/>
                <a:cs typeface="Arial"/>
              </a:rPr>
              <a:t> </a:t>
            </a:r>
            <a:r>
              <a:rPr sz="1600" dirty="0">
                <a:latin typeface="Arial"/>
                <a:cs typeface="Arial"/>
              </a:rPr>
              <a:t>des</a:t>
            </a:r>
            <a:r>
              <a:rPr sz="1600" spc="35" dirty="0">
                <a:latin typeface="Arial"/>
                <a:cs typeface="Arial"/>
              </a:rPr>
              <a:t> </a:t>
            </a:r>
            <a:r>
              <a:rPr sz="1600" dirty="0">
                <a:latin typeface="Arial"/>
                <a:cs typeface="Arial"/>
              </a:rPr>
              <a:t>améliorations</a:t>
            </a:r>
            <a:r>
              <a:rPr sz="1600" spc="20" dirty="0">
                <a:latin typeface="Arial"/>
                <a:cs typeface="Arial"/>
              </a:rPr>
              <a:t> </a:t>
            </a:r>
            <a:r>
              <a:rPr sz="1600" dirty="0">
                <a:latin typeface="Arial"/>
                <a:cs typeface="Arial"/>
              </a:rPr>
              <a:t>locatives,</a:t>
            </a:r>
            <a:r>
              <a:rPr sz="1600" spc="-50" dirty="0">
                <a:latin typeface="Arial"/>
                <a:cs typeface="Arial"/>
              </a:rPr>
              <a:t> </a:t>
            </a:r>
            <a:r>
              <a:rPr sz="1600" spc="75" dirty="0">
                <a:latin typeface="Arial"/>
                <a:cs typeface="Arial"/>
              </a:rPr>
              <a:t>de</a:t>
            </a:r>
            <a:r>
              <a:rPr sz="1600" spc="40" dirty="0">
                <a:latin typeface="Arial"/>
                <a:cs typeface="Arial"/>
              </a:rPr>
              <a:t> </a:t>
            </a:r>
            <a:r>
              <a:rPr sz="1600" dirty="0">
                <a:latin typeface="Arial"/>
                <a:cs typeface="Arial"/>
              </a:rPr>
              <a:t>la</a:t>
            </a:r>
            <a:r>
              <a:rPr sz="1600" spc="30" dirty="0">
                <a:latin typeface="Arial"/>
                <a:cs typeface="Arial"/>
              </a:rPr>
              <a:t> </a:t>
            </a:r>
            <a:r>
              <a:rPr sz="1600" spc="-10" dirty="0">
                <a:latin typeface="Arial"/>
                <a:cs typeface="Arial"/>
              </a:rPr>
              <a:t>construction </a:t>
            </a:r>
            <a:r>
              <a:rPr sz="1600" spc="55" dirty="0">
                <a:latin typeface="Arial"/>
                <a:cs typeface="Arial"/>
              </a:rPr>
              <a:t>ou</a:t>
            </a:r>
            <a:r>
              <a:rPr sz="1600" spc="-20" dirty="0">
                <a:latin typeface="Arial"/>
                <a:cs typeface="Arial"/>
              </a:rPr>
              <a:t> </a:t>
            </a:r>
            <a:r>
              <a:rPr sz="1600" spc="75" dirty="0">
                <a:latin typeface="Arial"/>
                <a:cs typeface="Arial"/>
              </a:rPr>
              <a:t>de</a:t>
            </a:r>
            <a:r>
              <a:rPr sz="1600" spc="-5" dirty="0">
                <a:latin typeface="Arial"/>
                <a:cs typeface="Arial"/>
              </a:rPr>
              <a:t> </a:t>
            </a:r>
            <a:r>
              <a:rPr sz="1600" dirty="0">
                <a:latin typeface="Arial"/>
                <a:cs typeface="Arial"/>
              </a:rPr>
              <a:t>l’achat</a:t>
            </a:r>
            <a:r>
              <a:rPr sz="1600" spc="-20" dirty="0">
                <a:latin typeface="Arial"/>
                <a:cs typeface="Arial"/>
              </a:rPr>
              <a:t> </a:t>
            </a:r>
            <a:r>
              <a:rPr sz="1600" dirty="0">
                <a:latin typeface="Arial"/>
                <a:cs typeface="Arial"/>
              </a:rPr>
              <a:t>d’un</a:t>
            </a:r>
            <a:r>
              <a:rPr sz="1600" spc="-10" dirty="0">
                <a:latin typeface="Arial"/>
                <a:cs typeface="Arial"/>
              </a:rPr>
              <a:t> </a:t>
            </a:r>
            <a:r>
              <a:rPr sz="1600" spc="45" dirty="0">
                <a:latin typeface="Arial"/>
                <a:cs typeface="Arial"/>
              </a:rPr>
              <a:t>immeuble</a:t>
            </a:r>
            <a:endParaRPr sz="1600">
              <a:latin typeface="Arial"/>
              <a:cs typeface="Arial"/>
            </a:endParaRPr>
          </a:p>
          <a:p>
            <a:pPr>
              <a:lnSpc>
                <a:spcPct val="100000"/>
              </a:lnSpc>
            </a:pPr>
            <a:endParaRPr sz="1600">
              <a:latin typeface="Arial"/>
              <a:cs typeface="Arial"/>
            </a:endParaRPr>
          </a:p>
          <a:p>
            <a:pPr>
              <a:lnSpc>
                <a:spcPct val="100000"/>
              </a:lnSpc>
              <a:spcBef>
                <a:spcPts val="1025"/>
              </a:spcBef>
            </a:pPr>
            <a:endParaRPr sz="1600">
              <a:latin typeface="Arial"/>
              <a:cs typeface="Arial"/>
            </a:endParaRPr>
          </a:p>
          <a:p>
            <a:pPr marL="12700">
              <a:lnSpc>
                <a:spcPct val="100000"/>
              </a:lnSpc>
            </a:pPr>
            <a:r>
              <a:rPr sz="1600" u="sng" spc="-10" dirty="0">
                <a:uFill>
                  <a:solidFill>
                    <a:srgbClr val="000000"/>
                  </a:solidFill>
                </a:uFill>
                <a:latin typeface="Arial"/>
                <a:cs typeface="Arial"/>
              </a:rPr>
              <a:t>Reportez-</a:t>
            </a:r>
            <a:r>
              <a:rPr sz="1600" u="sng" dirty="0">
                <a:uFill>
                  <a:solidFill>
                    <a:srgbClr val="000000"/>
                  </a:solidFill>
                </a:uFill>
                <a:latin typeface="Arial"/>
                <a:cs typeface="Arial"/>
              </a:rPr>
              <a:t>vous</a:t>
            </a:r>
            <a:r>
              <a:rPr sz="1600" u="sng" spc="-45" dirty="0">
                <a:uFill>
                  <a:solidFill>
                    <a:srgbClr val="000000"/>
                  </a:solidFill>
                </a:uFill>
                <a:latin typeface="Arial"/>
                <a:cs typeface="Arial"/>
              </a:rPr>
              <a:t> </a:t>
            </a:r>
            <a:r>
              <a:rPr sz="1600" u="sng" dirty="0">
                <a:uFill>
                  <a:solidFill>
                    <a:srgbClr val="000000"/>
                  </a:solidFill>
                </a:uFill>
                <a:latin typeface="Arial"/>
                <a:cs typeface="Arial"/>
              </a:rPr>
              <a:t>à</a:t>
            </a:r>
            <a:r>
              <a:rPr sz="1600" u="sng" spc="-30" dirty="0">
                <a:uFill>
                  <a:solidFill>
                    <a:srgbClr val="000000"/>
                  </a:solidFill>
                </a:uFill>
                <a:latin typeface="Arial"/>
                <a:cs typeface="Arial"/>
              </a:rPr>
              <a:t> </a:t>
            </a:r>
            <a:r>
              <a:rPr sz="1600" u="sng" dirty="0">
                <a:uFill>
                  <a:solidFill>
                    <a:srgbClr val="000000"/>
                  </a:solidFill>
                </a:uFill>
                <a:latin typeface="Arial"/>
                <a:cs typeface="Arial"/>
              </a:rPr>
              <a:t>la</a:t>
            </a:r>
            <a:r>
              <a:rPr sz="1600" u="sng" spc="-35" dirty="0">
                <a:uFill>
                  <a:solidFill>
                    <a:srgbClr val="000000"/>
                  </a:solidFill>
                </a:uFill>
                <a:latin typeface="Arial"/>
                <a:cs typeface="Arial"/>
              </a:rPr>
              <a:t> </a:t>
            </a:r>
            <a:r>
              <a:rPr sz="1600" u="sng" dirty="0">
                <a:uFill>
                  <a:solidFill>
                    <a:srgbClr val="000000"/>
                  </a:solidFill>
                </a:uFill>
                <a:latin typeface="Arial"/>
                <a:cs typeface="Arial"/>
              </a:rPr>
              <a:t>liste</a:t>
            </a:r>
            <a:r>
              <a:rPr sz="1600" u="sng" spc="-25" dirty="0">
                <a:uFill>
                  <a:solidFill>
                    <a:srgbClr val="000000"/>
                  </a:solidFill>
                </a:uFill>
                <a:latin typeface="Arial"/>
                <a:cs typeface="Arial"/>
              </a:rPr>
              <a:t> </a:t>
            </a:r>
            <a:r>
              <a:rPr sz="1600" u="sng" spc="50" dirty="0">
                <a:uFill>
                  <a:solidFill>
                    <a:srgbClr val="000000"/>
                  </a:solidFill>
                </a:uFill>
                <a:latin typeface="Arial"/>
                <a:cs typeface="Arial"/>
              </a:rPr>
              <a:t>complète</a:t>
            </a:r>
            <a:r>
              <a:rPr sz="1600" u="sng" spc="-35" dirty="0">
                <a:uFill>
                  <a:solidFill>
                    <a:srgbClr val="000000"/>
                  </a:solidFill>
                </a:uFill>
                <a:latin typeface="Arial"/>
                <a:cs typeface="Arial"/>
              </a:rPr>
              <a:t> </a:t>
            </a:r>
            <a:r>
              <a:rPr sz="1600" u="sng" spc="80" dirty="0">
                <a:uFill>
                  <a:solidFill>
                    <a:srgbClr val="000000"/>
                  </a:solidFill>
                </a:uFill>
                <a:latin typeface="Arial"/>
                <a:cs typeface="Arial"/>
              </a:rPr>
              <a:t>du</a:t>
            </a:r>
            <a:r>
              <a:rPr sz="1600" u="sng" spc="-30" dirty="0">
                <a:uFill>
                  <a:solidFill>
                    <a:srgbClr val="000000"/>
                  </a:solidFill>
                </a:uFill>
                <a:latin typeface="Arial"/>
                <a:cs typeface="Arial"/>
              </a:rPr>
              <a:t> </a:t>
            </a:r>
            <a:r>
              <a:rPr sz="1600" u="sng" spc="40" dirty="0">
                <a:uFill>
                  <a:solidFill>
                    <a:srgbClr val="000000"/>
                  </a:solidFill>
                </a:uFill>
                <a:latin typeface="Arial"/>
                <a:cs typeface="Arial"/>
              </a:rPr>
              <a:t>guide.</a:t>
            </a:r>
            <a:endParaRPr sz="1600">
              <a:latin typeface="Arial"/>
              <a:cs typeface="Arial"/>
            </a:endParaRPr>
          </a:p>
        </p:txBody>
      </p:sp>
      <p:grpSp>
        <p:nvGrpSpPr>
          <p:cNvPr id="4" name="object 4"/>
          <p:cNvGrpSpPr/>
          <p:nvPr/>
        </p:nvGrpSpPr>
        <p:grpSpPr>
          <a:xfrm>
            <a:off x="5224398" y="483488"/>
            <a:ext cx="5925820" cy="5891530"/>
            <a:chOff x="5224398" y="483488"/>
            <a:chExt cx="5925820" cy="5891530"/>
          </a:xfrm>
        </p:grpSpPr>
        <p:pic>
          <p:nvPicPr>
            <p:cNvPr id="5" name="object 5"/>
            <p:cNvPicPr/>
            <p:nvPr/>
          </p:nvPicPr>
          <p:blipFill>
            <a:blip r:embed="rId3" cstate="print"/>
            <a:stretch>
              <a:fillRect/>
            </a:stretch>
          </p:blipFill>
          <p:spPr>
            <a:xfrm>
              <a:off x="6445757" y="493014"/>
              <a:ext cx="4694681" cy="5871971"/>
            </a:xfrm>
            <a:prstGeom prst="rect">
              <a:avLst/>
            </a:prstGeom>
          </p:spPr>
        </p:pic>
        <p:sp>
          <p:nvSpPr>
            <p:cNvPr id="6" name="object 6"/>
            <p:cNvSpPr/>
            <p:nvPr/>
          </p:nvSpPr>
          <p:spPr>
            <a:xfrm>
              <a:off x="6440995" y="488251"/>
              <a:ext cx="4704715" cy="5882005"/>
            </a:xfrm>
            <a:custGeom>
              <a:avLst/>
              <a:gdLst/>
              <a:ahLst/>
              <a:cxnLst/>
              <a:rect l="l" t="t" r="r" b="b"/>
              <a:pathLst>
                <a:path w="4704715" h="5882005">
                  <a:moveTo>
                    <a:pt x="0" y="0"/>
                  </a:moveTo>
                  <a:lnTo>
                    <a:pt x="4704207" y="0"/>
                  </a:lnTo>
                  <a:lnTo>
                    <a:pt x="4704207" y="5881497"/>
                  </a:lnTo>
                  <a:lnTo>
                    <a:pt x="0" y="5881497"/>
                  </a:lnTo>
                  <a:lnTo>
                    <a:pt x="0" y="0"/>
                  </a:lnTo>
                  <a:close/>
                </a:path>
              </a:pathLst>
            </a:custGeom>
            <a:ln w="9525">
              <a:solidFill>
                <a:srgbClr val="FF0000"/>
              </a:solidFill>
            </a:ln>
          </p:spPr>
          <p:txBody>
            <a:bodyPr wrap="square" lIns="0" tIns="0" rIns="0" bIns="0" rtlCol="0"/>
            <a:lstStyle/>
            <a:p>
              <a:endParaRPr/>
            </a:p>
          </p:txBody>
        </p:sp>
        <p:sp>
          <p:nvSpPr>
            <p:cNvPr id="7" name="object 7"/>
            <p:cNvSpPr/>
            <p:nvPr/>
          </p:nvSpPr>
          <p:spPr>
            <a:xfrm>
              <a:off x="5230748" y="4687858"/>
              <a:ext cx="1331595" cy="984885"/>
            </a:xfrm>
            <a:custGeom>
              <a:avLst/>
              <a:gdLst/>
              <a:ahLst/>
              <a:cxnLst/>
              <a:rect l="l" t="t" r="r" b="b"/>
              <a:pathLst>
                <a:path w="1331595" h="984885">
                  <a:moveTo>
                    <a:pt x="0" y="984275"/>
                  </a:moveTo>
                  <a:lnTo>
                    <a:pt x="1331099" y="0"/>
                  </a:lnTo>
                </a:path>
              </a:pathLst>
            </a:custGeom>
            <a:ln w="12700">
              <a:solidFill>
                <a:srgbClr val="EF5122"/>
              </a:solidFill>
            </a:ln>
          </p:spPr>
          <p:txBody>
            <a:bodyPr wrap="square" lIns="0" tIns="0" rIns="0" bIns="0" rtlCol="0"/>
            <a:lstStyle/>
            <a:p>
              <a:endParaRPr/>
            </a:p>
          </p:txBody>
        </p:sp>
        <p:sp>
          <p:nvSpPr>
            <p:cNvPr id="8" name="object 8"/>
            <p:cNvSpPr/>
            <p:nvPr/>
          </p:nvSpPr>
          <p:spPr>
            <a:xfrm>
              <a:off x="6528983" y="4650099"/>
              <a:ext cx="84455" cy="76200"/>
            </a:xfrm>
            <a:custGeom>
              <a:avLst/>
              <a:gdLst/>
              <a:ahLst/>
              <a:cxnLst/>
              <a:rect l="l" t="t" r="r" b="b"/>
              <a:pathLst>
                <a:path w="84454" h="76200">
                  <a:moveTo>
                    <a:pt x="83921" y="0"/>
                  </a:moveTo>
                  <a:lnTo>
                    <a:pt x="0" y="14681"/>
                  </a:lnTo>
                  <a:lnTo>
                    <a:pt x="45313" y="75945"/>
                  </a:lnTo>
                  <a:lnTo>
                    <a:pt x="83921" y="0"/>
                  </a:lnTo>
                  <a:close/>
                </a:path>
              </a:pathLst>
            </a:custGeom>
            <a:solidFill>
              <a:srgbClr val="EF5122"/>
            </a:solidFill>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15</a:t>
            </a:fld>
            <a:endParaRPr spc="-25"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t>Autre</a:t>
            </a:r>
            <a:r>
              <a:rPr spc="-85" dirty="0"/>
              <a:t> </a:t>
            </a:r>
            <a:r>
              <a:rPr spc="50" dirty="0"/>
              <a:t>financement</a:t>
            </a:r>
            <a:r>
              <a:rPr spc="-85" dirty="0"/>
              <a:t> </a:t>
            </a:r>
            <a:r>
              <a:rPr spc="60" dirty="0"/>
              <a:t>gouvernemental</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16</a:t>
            </a:fld>
            <a:endParaRPr spc="-25" dirty="0"/>
          </a:p>
        </p:txBody>
      </p:sp>
      <p:sp>
        <p:nvSpPr>
          <p:cNvPr id="3" name="object 3"/>
          <p:cNvSpPr txBox="1"/>
          <p:nvPr/>
        </p:nvSpPr>
        <p:spPr>
          <a:xfrm>
            <a:off x="540725" y="963490"/>
            <a:ext cx="10570210" cy="4670509"/>
          </a:xfrm>
          <a:prstGeom prst="rect">
            <a:avLst/>
          </a:prstGeom>
        </p:spPr>
        <p:txBody>
          <a:bodyPr vert="horz" wrap="square" lIns="0" tIns="180340" rIns="0" bIns="0" rtlCol="0">
            <a:spAutoFit/>
          </a:bodyPr>
          <a:lstStyle/>
          <a:p>
            <a:pPr marL="12700">
              <a:lnSpc>
                <a:spcPct val="100000"/>
              </a:lnSpc>
              <a:spcBef>
                <a:spcPts val="1420"/>
              </a:spcBef>
            </a:pPr>
            <a:r>
              <a:rPr sz="2000" spc="10" dirty="0">
                <a:latin typeface="Arial"/>
                <a:cs typeface="Arial"/>
              </a:rPr>
              <a:t>Autre</a:t>
            </a:r>
            <a:r>
              <a:rPr sz="2000" spc="85" dirty="0">
                <a:latin typeface="Arial"/>
                <a:cs typeface="Arial"/>
              </a:rPr>
              <a:t> </a:t>
            </a:r>
            <a:r>
              <a:rPr sz="2000" spc="10" dirty="0">
                <a:latin typeface="Arial"/>
                <a:cs typeface="Arial"/>
              </a:rPr>
              <a:t>financement</a:t>
            </a:r>
            <a:r>
              <a:rPr sz="2000" spc="90" dirty="0">
                <a:latin typeface="Arial"/>
                <a:cs typeface="Arial"/>
              </a:rPr>
              <a:t> </a:t>
            </a:r>
            <a:r>
              <a:rPr sz="2000" spc="10" dirty="0">
                <a:latin typeface="Arial"/>
                <a:cs typeface="Arial"/>
              </a:rPr>
              <a:t>gouvernemental</a:t>
            </a:r>
            <a:r>
              <a:rPr sz="2000" spc="100" dirty="0">
                <a:latin typeface="Arial"/>
                <a:cs typeface="Arial"/>
              </a:rPr>
              <a:t> </a:t>
            </a:r>
            <a:r>
              <a:rPr sz="2000" spc="45" dirty="0">
                <a:latin typeface="Arial"/>
                <a:cs typeface="Arial"/>
              </a:rPr>
              <a:t>complémentaire</a:t>
            </a:r>
            <a:r>
              <a:rPr sz="2000" spc="85" dirty="0">
                <a:latin typeface="Arial"/>
                <a:cs typeface="Arial"/>
              </a:rPr>
              <a:t> pour</a:t>
            </a:r>
            <a:r>
              <a:rPr sz="2000" spc="114" dirty="0">
                <a:latin typeface="Arial"/>
                <a:cs typeface="Arial"/>
              </a:rPr>
              <a:t> </a:t>
            </a:r>
            <a:r>
              <a:rPr sz="2000" dirty="0">
                <a:latin typeface="Arial"/>
                <a:cs typeface="Arial"/>
              </a:rPr>
              <a:t>les</a:t>
            </a:r>
            <a:r>
              <a:rPr sz="2000" spc="70" dirty="0">
                <a:latin typeface="Arial"/>
                <a:cs typeface="Arial"/>
              </a:rPr>
              <a:t> </a:t>
            </a:r>
            <a:r>
              <a:rPr sz="2000" spc="10" dirty="0">
                <a:latin typeface="Arial"/>
                <a:cs typeface="Arial"/>
              </a:rPr>
              <a:t>projets</a:t>
            </a:r>
            <a:r>
              <a:rPr sz="2000" spc="100" dirty="0">
                <a:latin typeface="Arial"/>
                <a:cs typeface="Arial"/>
              </a:rPr>
              <a:t> </a:t>
            </a:r>
            <a:r>
              <a:rPr sz="2000" spc="-50" dirty="0">
                <a:latin typeface="Arial"/>
                <a:cs typeface="Arial"/>
              </a:rPr>
              <a:t>:</a:t>
            </a:r>
            <a:endParaRPr sz="2000" dirty="0">
              <a:latin typeface="Arial"/>
              <a:cs typeface="Arial"/>
            </a:endParaRPr>
          </a:p>
          <a:p>
            <a:pPr marL="528955" marR="1596390" indent="-342900">
              <a:lnSpc>
                <a:spcPts val="1939"/>
              </a:lnSpc>
              <a:spcBef>
                <a:spcPts val="1435"/>
              </a:spcBef>
              <a:buFont typeface="Wingdings"/>
              <a:buChar char=""/>
              <a:tabLst>
                <a:tab pos="528955" algn="l"/>
              </a:tabLst>
            </a:pPr>
            <a:r>
              <a:rPr sz="1800" i="1" spc="-75" dirty="0">
                <a:latin typeface="Arial"/>
                <a:cs typeface="Arial"/>
              </a:rPr>
              <a:t>Les</a:t>
            </a:r>
            <a:r>
              <a:rPr sz="1800" i="1" spc="85" dirty="0">
                <a:latin typeface="Arial"/>
                <a:cs typeface="Arial"/>
              </a:rPr>
              <a:t> </a:t>
            </a:r>
            <a:r>
              <a:rPr sz="1800" i="1" dirty="0">
                <a:latin typeface="Arial"/>
                <a:cs typeface="Arial"/>
              </a:rPr>
              <a:t>projets</a:t>
            </a:r>
            <a:r>
              <a:rPr sz="1800" i="1" spc="95" dirty="0">
                <a:latin typeface="Arial"/>
                <a:cs typeface="Arial"/>
              </a:rPr>
              <a:t> </a:t>
            </a:r>
            <a:r>
              <a:rPr sz="1800" i="1" dirty="0">
                <a:latin typeface="Arial"/>
                <a:cs typeface="Arial"/>
              </a:rPr>
              <a:t>peuvent</a:t>
            </a:r>
            <a:r>
              <a:rPr sz="1800" i="1" spc="80" dirty="0">
                <a:latin typeface="Arial"/>
                <a:cs typeface="Arial"/>
              </a:rPr>
              <a:t> </a:t>
            </a:r>
            <a:r>
              <a:rPr sz="1800" i="1" dirty="0">
                <a:latin typeface="Arial"/>
                <a:cs typeface="Arial"/>
              </a:rPr>
              <a:t>recevoir</a:t>
            </a:r>
            <a:r>
              <a:rPr sz="1800" i="1" spc="90" dirty="0">
                <a:latin typeface="Arial"/>
                <a:cs typeface="Arial"/>
              </a:rPr>
              <a:t> </a:t>
            </a:r>
            <a:r>
              <a:rPr sz="1800" i="1" dirty="0">
                <a:latin typeface="Arial"/>
                <a:cs typeface="Arial"/>
              </a:rPr>
              <a:t>un</a:t>
            </a:r>
            <a:r>
              <a:rPr sz="1800" i="1" spc="100" dirty="0">
                <a:latin typeface="Arial"/>
                <a:cs typeface="Arial"/>
              </a:rPr>
              <a:t> </a:t>
            </a:r>
            <a:r>
              <a:rPr sz="1800" i="1" dirty="0">
                <a:latin typeface="Arial"/>
                <a:cs typeface="Arial"/>
              </a:rPr>
              <a:t>financement</a:t>
            </a:r>
            <a:r>
              <a:rPr sz="1800" i="1" spc="80" dirty="0">
                <a:latin typeface="Arial"/>
                <a:cs typeface="Arial"/>
              </a:rPr>
              <a:t> </a:t>
            </a:r>
            <a:r>
              <a:rPr sz="1800" i="1" dirty="0">
                <a:latin typeface="Arial"/>
                <a:cs typeface="Arial"/>
              </a:rPr>
              <a:t>complémentaire</a:t>
            </a:r>
            <a:r>
              <a:rPr sz="1800" i="1" spc="80" dirty="0">
                <a:latin typeface="Arial"/>
                <a:cs typeface="Arial"/>
              </a:rPr>
              <a:t> </a:t>
            </a:r>
            <a:r>
              <a:rPr sz="1800" i="1" spc="-10" dirty="0">
                <a:latin typeface="Arial"/>
                <a:cs typeface="Arial"/>
              </a:rPr>
              <a:t>d’autres</a:t>
            </a:r>
            <a:r>
              <a:rPr sz="1800" i="1" spc="95" dirty="0">
                <a:latin typeface="Arial"/>
                <a:cs typeface="Arial"/>
              </a:rPr>
              <a:t> </a:t>
            </a:r>
            <a:r>
              <a:rPr sz="1800" i="1" spc="-10" dirty="0">
                <a:latin typeface="Arial"/>
                <a:cs typeface="Arial"/>
              </a:rPr>
              <a:t>organismes gouvernementaux.</a:t>
            </a:r>
            <a:endParaRPr sz="1800" dirty="0">
              <a:latin typeface="Arial"/>
              <a:cs typeface="Arial"/>
            </a:endParaRPr>
          </a:p>
          <a:p>
            <a:pPr marL="528955" marR="77470" indent="-342900">
              <a:lnSpc>
                <a:spcPts val="1939"/>
              </a:lnSpc>
              <a:spcBef>
                <a:spcPts val="1405"/>
              </a:spcBef>
              <a:buFont typeface="Wingdings"/>
              <a:buChar char=""/>
              <a:tabLst>
                <a:tab pos="528955" algn="l"/>
              </a:tabLst>
            </a:pPr>
            <a:r>
              <a:rPr sz="1800" i="1" spc="-75" dirty="0">
                <a:latin typeface="Arial"/>
                <a:cs typeface="Arial"/>
              </a:rPr>
              <a:t>Les</a:t>
            </a:r>
            <a:r>
              <a:rPr sz="1800" i="1" spc="-15" dirty="0">
                <a:latin typeface="Arial"/>
                <a:cs typeface="Arial"/>
              </a:rPr>
              <a:t> </a:t>
            </a:r>
            <a:r>
              <a:rPr sz="1800" i="1" dirty="0">
                <a:latin typeface="Arial"/>
                <a:cs typeface="Arial"/>
              </a:rPr>
              <a:t>fonds </a:t>
            </a:r>
            <a:r>
              <a:rPr sz="1800" i="1" spc="70" dirty="0">
                <a:latin typeface="Arial"/>
                <a:cs typeface="Arial"/>
              </a:rPr>
              <a:t>du</a:t>
            </a:r>
            <a:r>
              <a:rPr lang="fr-CA" i="1" spc="15" dirty="0">
                <a:latin typeface="Arial"/>
                <a:cs typeface="Arial"/>
              </a:rPr>
              <a:t> </a:t>
            </a:r>
            <a:r>
              <a:rPr lang="fr-CA" i="1" spc="60" dirty="0">
                <a:latin typeface="Arial"/>
                <a:cs typeface="Arial"/>
              </a:rPr>
              <a:t>Défi de la fabrication durable d</a:t>
            </a:r>
            <a:r>
              <a:rPr sz="1800" i="1" spc="60" dirty="0">
                <a:latin typeface="Arial"/>
                <a:cs typeface="Arial"/>
              </a:rPr>
              <a:t>e</a:t>
            </a:r>
            <a:r>
              <a:rPr sz="1800" i="1" spc="5" dirty="0">
                <a:latin typeface="Arial"/>
                <a:cs typeface="Arial"/>
              </a:rPr>
              <a:t> </a:t>
            </a:r>
            <a:r>
              <a:rPr sz="1800" i="1" dirty="0">
                <a:latin typeface="Arial"/>
                <a:cs typeface="Arial"/>
              </a:rPr>
              <a:t>NGen</a:t>
            </a:r>
            <a:r>
              <a:rPr sz="1800" i="1" spc="-5" dirty="0">
                <a:latin typeface="Arial"/>
                <a:cs typeface="Arial"/>
              </a:rPr>
              <a:t> </a:t>
            </a:r>
            <a:r>
              <a:rPr sz="1800" i="1" dirty="0">
                <a:latin typeface="Arial"/>
                <a:cs typeface="Arial"/>
              </a:rPr>
              <a:t>ne</a:t>
            </a:r>
            <a:r>
              <a:rPr sz="1800" i="1" spc="-15" dirty="0">
                <a:latin typeface="Arial"/>
                <a:cs typeface="Arial"/>
              </a:rPr>
              <a:t> </a:t>
            </a:r>
            <a:r>
              <a:rPr sz="1800" i="1" dirty="0">
                <a:latin typeface="Arial"/>
                <a:cs typeface="Arial"/>
              </a:rPr>
              <a:t>peuvent</a:t>
            </a:r>
            <a:r>
              <a:rPr sz="1800" i="1" spc="-15" dirty="0">
                <a:latin typeface="Arial"/>
                <a:cs typeface="Arial"/>
              </a:rPr>
              <a:t> </a:t>
            </a:r>
            <a:r>
              <a:rPr sz="1800" i="1" dirty="0">
                <a:latin typeface="Arial"/>
                <a:cs typeface="Arial"/>
              </a:rPr>
              <a:t>pas</a:t>
            </a:r>
            <a:r>
              <a:rPr sz="1800" i="1" spc="5" dirty="0">
                <a:latin typeface="Arial"/>
                <a:cs typeface="Arial"/>
              </a:rPr>
              <a:t> </a:t>
            </a:r>
            <a:r>
              <a:rPr sz="1800" i="1" dirty="0">
                <a:latin typeface="Arial"/>
                <a:cs typeface="Arial"/>
              </a:rPr>
              <a:t>être</a:t>
            </a:r>
            <a:r>
              <a:rPr sz="1800" i="1" spc="-15" dirty="0">
                <a:latin typeface="Arial"/>
                <a:cs typeface="Arial"/>
              </a:rPr>
              <a:t> </a:t>
            </a:r>
            <a:r>
              <a:rPr sz="1800" i="1" dirty="0">
                <a:latin typeface="Arial"/>
                <a:cs typeface="Arial"/>
              </a:rPr>
              <a:t>utilisés</a:t>
            </a:r>
            <a:r>
              <a:rPr sz="1800" i="1" spc="-10" dirty="0">
                <a:latin typeface="Arial"/>
                <a:cs typeface="Arial"/>
              </a:rPr>
              <a:t> </a:t>
            </a:r>
            <a:r>
              <a:rPr sz="1800" i="1" spc="60" dirty="0">
                <a:latin typeface="Arial"/>
                <a:cs typeface="Arial"/>
              </a:rPr>
              <a:t>pour</a:t>
            </a:r>
            <a:r>
              <a:rPr sz="1800" i="1" dirty="0">
                <a:latin typeface="Arial"/>
                <a:cs typeface="Arial"/>
              </a:rPr>
              <a:t> rembourser</a:t>
            </a:r>
            <a:r>
              <a:rPr sz="1800" i="1" spc="-5" dirty="0">
                <a:latin typeface="Arial"/>
                <a:cs typeface="Arial"/>
              </a:rPr>
              <a:t> </a:t>
            </a:r>
            <a:r>
              <a:rPr sz="1800" i="1" dirty="0">
                <a:latin typeface="Arial"/>
                <a:cs typeface="Arial"/>
              </a:rPr>
              <a:t>les</a:t>
            </a:r>
            <a:r>
              <a:rPr sz="1800" i="1" spc="-15" dirty="0">
                <a:latin typeface="Arial"/>
                <a:cs typeface="Arial"/>
              </a:rPr>
              <a:t> </a:t>
            </a:r>
            <a:r>
              <a:rPr sz="1800" i="1" dirty="0">
                <a:latin typeface="Arial"/>
                <a:cs typeface="Arial"/>
              </a:rPr>
              <a:t>coûts déjà </a:t>
            </a:r>
            <a:r>
              <a:rPr sz="1800" i="1" spc="-10" dirty="0">
                <a:latin typeface="Arial"/>
                <a:cs typeface="Arial"/>
              </a:rPr>
              <a:t>couverts </a:t>
            </a:r>
            <a:r>
              <a:rPr sz="1800" i="1" dirty="0">
                <a:latin typeface="Arial"/>
                <a:cs typeface="Arial"/>
              </a:rPr>
              <a:t>par</a:t>
            </a:r>
            <a:r>
              <a:rPr sz="1800" i="1" spc="15" dirty="0">
                <a:latin typeface="Arial"/>
                <a:cs typeface="Arial"/>
              </a:rPr>
              <a:t> </a:t>
            </a:r>
            <a:r>
              <a:rPr sz="1800" i="1" dirty="0">
                <a:latin typeface="Arial"/>
                <a:cs typeface="Arial"/>
              </a:rPr>
              <a:t>le financement </a:t>
            </a:r>
            <a:r>
              <a:rPr sz="1800" i="1" spc="-10" dirty="0">
                <a:latin typeface="Arial"/>
                <a:cs typeface="Arial"/>
              </a:rPr>
              <a:t>d’autres</a:t>
            </a:r>
            <a:r>
              <a:rPr sz="1800" i="1" spc="15" dirty="0">
                <a:latin typeface="Arial"/>
                <a:cs typeface="Arial"/>
              </a:rPr>
              <a:t> </a:t>
            </a:r>
            <a:r>
              <a:rPr sz="1800" i="1" spc="-10" dirty="0">
                <a:latin typeface="Arial"/>
                <a:cs typeface="Arial"/>
              </a:rPr>
              <a:t>sources</a:t>
            </a:r>
            <a:r>
              <a:rPr sz="1800" i="1" spc="15" dirty="0">
                <a:latin typeface="Arial"/>
                <a:cs typeface="Arial"/>
              </a:rPr>
              <a:t> </a:t>
            </a:r>
            <a:r>
              <a:rPr sz="1800" i="1" spc="-10" dirty="0">
                <a:latin typeface="Arial"/>
                <a:cs typeface="Arial"/>
              </a:rPr>
              <a:t>gouvernementales.</a:t>
            </a:r>
            <a:endParaRPr sz="1800" dirty="0">
              <a:latin typeface="Arial"/>
              <a:cs typeface="Arial"/>
            </a:endParaRPr>
          </a:p>
          <a:p>
            <a:pPr marL="528955" marR="490855" indent="-342900">
              <a:lnSpc>
                <a:spcPts val="1939"/>
              </a:lnSpc>
              <a:spcBef>
                <a:spcPts val="1415"/>
              </a:spcBef>
              <a:buFont typeface="Wingdings"/>
              <a:buChar char=""/>
              <a:tabLst>
                <a:tab pos="528955" algn="l"/>
              </a:tabLst>
            </a:pPr>
            <a:r>
              <a:rPr sz="1800" i="1" dirty="0">
                <a:latin typeface="Arial"/>
                <a:cs typeface="Arial"/>
              </a:rPr>
              <a:t>NGen</a:t>
            </a:r>
            <a:r>
              <a:rPr sz="1800" i="1" spc="55" dirty="0">
                <a:latin typeface="Arial"/>
                <a:cs typeface="Arial"/>
              </a:rPr>
              <a:t> </a:t>
            </a:r>
            <a:r>
              <a:rPr sz="1800" i="1" dirty="0">
                <a:latin typeface="Arial"/>
                <a:cs typeface="Arial"/>
              </a:rPr>
              <a:t>limite</a:t>
            </a:r>
            <a:r>
              <a:rPr sz="1800" i="1" spc="55" dirty="0">
                <a:latin typeface="Arial"/>
                <a:cs typeface="Arial"/>
              </a:rPr>
              <a:t> </a:t>
            </a:r>
            <a:r>
              <a:rPr sz="1800" i="1" dirty="0">
                <a:latin typeface="Arial"/>
                <a:cs typeface="Arial"/>
              </a:rPr>
              <a:t>le</a:t>
            </a:r>
            <a:r>
              <a:rPr sz="1800" i="1" spc="50" dirty="0">
                <a:latin typeface="Arial"/>
                <a:cs typeface="Arial"/>
              </a:rPr>
              <a:t> </a:t>
            </a:r>
            <a:r>
              <a:rPr sz="1800" i="1" dirty="0">
                <a:latin typeface="Arial"/>
                <a:cs typeface="Arial"/>
              </a:rPr>
              <a:t>cumul</a:t>
            </a:r>
            <a:r>
              <a:rPr sz="1800" i="1" spc="65" dirty="0">
                <a:latin typeface="Arial"/>
                <a:cs typeface="Arial"/>
              </a:rPr>
              <a:t> </a:t>
            </a:r>
            <a:r>
              <a:rPr sz="1800" i="1" dirty="0">
                <a:latin typeface="Arial"/>
                <a:cs typeface="Arial"/>
              </a:rPr>
              <a:t>complémentaire</a:t>
            </a:r>
            <a:r>
              <a:rPr sz="1800" i="1" spc="40" dirty="0">
                <a:latin typeface="Arial"/>
                <a:cs typeface="Arial"/>
              </a:rPr>
              <a:t> </a:t>
            </a:r>
            <a:r>
              <a:rPr sz="1800" i="1" dirty="0">
                <a:latin typeface="Arial"/>
                <a:cs typeface="Arial"/>
              </a:rPr>
              <a:t>des</a:t>
            </a:r>
            <a:r>
              <a:rPr sz="1800" i="1" spc="65" dirty="0">
                <a:latin typeface="Arial"/>
                <a:cs typeface="Arial"/>
              </a:rPr>
              <a:t> </a:t>
            </a:r>
            <a:r>
              <a:rPr sz="1800" i="1" spc="-10" dirty="0">
                <a:latin typeface="Arial"/>
                <a:cs typeface="Arial"/>
              </a:rPr>
              <a:t>autres</a:t>
            </a:r>
            <a:r>
              <a:rPr sz="1800" i="1" spc="65" dirty="0">
                <a:latin typeface="Arial"/>
                <a:cs typeface="Arial"/>
              </a:rPr>
              <a:t> </a:t>
            </a:r>
            <a:r>
              <a:rPr sz="1800" i="1" dirty="0">
                <a:latin typeface="Arial"/>
                <a:cs typeface="Arial"/>
              </a:rPr>
              <a:t>fonds</a:t>
            </a:r>
            <a:r>
              <a:rPr sz="1800" i="1" spc="65" dirty="0">
                <a:latin typeface="Arial"/>
                <a:cs typeface="Arial"/>
              </a:rPr>
              <a:t> </a:t>
            </a:r>
            <a:r>
              <a:rPr sz="1800" i="1" dirty="0">
                <a:latin typeface="Arial"/>
                <a:cs typeface="Arial"/>
              </a:rPr>
              <a:t>gouvernementaux</a:t>
            </a:r>
            <a:r>
              <a:rPr sz="1800" i="1" spc="40" dirty="0">
                <a:latin typeface="Arial"/>
                <a:cs typeface="Arial"/>
              </a:rPr>
              <a:t> </a:t>
            </a:r>
            <a:r>
              <a:rPr sz="1800" i="1" dirty="0">
                <a:latin typeface="Arial"/>
                <a:cs typeface="Arial"/>
              </a:rPr>
              <a:t>à</a:t>
            </a:r>
            <a:r>
              <a:rPr sz="1800" i="1" spc="65" dirty="0">
                <a:latin typeface="Arial"/>
                <a:cs typeface="Arial"/>
              </a:rPr>
              <a:t> </a:t>
            </a:r>
            <a:r>
              <a:rPr sz="1800" i="1" dirty="0">
                <a:latin typeface="Arial"/>
                <a:cs typeface="Arial"/>
              </a:rPr>
              <a:t>100</a:t>
            </a:r>
            <a:r>
              <a:rPr sz="1800" i="1" spc="90" dirty="0">
                <a:latin typeface="Arial"/>
                <a:cs typeface="Arial"/>
              </a:rPr>
              <a:t> </a:t>
            </a:r>
            <a:r>
              <a:rPr sz="1800" i="1" spc="-120" dirty="0">
                <a:latin typeface="Arial"/>
                <a:cs typeface="Arial"/>
              </a:rPr>
              <a:t>%</a:t>
            </a:r>
            <a:r>
              <a:rPr sz="1800" i="1" spc="65" dirty="0">
                <a:latin typeface="Arial"/>
                <a:cs typeface="Arial"/>
              </a:rPr>
              <a:t> </a:t>
            </a:r>
            <a:r>
              <a:rPr sz="1800" i="1" dirty="0">
                <a:latin typeface="Arial"/>
                <a:cs typeface="Arial"/>
              </a:rPr>
              <a:t>des</a:t>
            </a:r>
            <a:r>
              <a:rPr sz="1800" i="1" spc="65" dirty="0">
                <a:latin typeface="Arial"/>
                <a:cs typeface="Arial"/>
              </a:rPr>
              <a:t> </a:t>
            </a:r>
            <a:r>
              <a:rPr sz="1800" i="1" spc="-10" dirty="0">
                <a:latin typeface="Arial"/>
                <a:cs typeface="Arial"/>
              </a:rPr>
              <a:t>coûts </a:t>
            </a:r>
            <a:r>
              <a:rPr sz="1800" i="1" dirty="0">
                <a:latin typeface="Arial"/>
                <a:cs typeface="Arial"/>
              </a:rPr>
              <a:t>admissibles</a:t>
            </a:r>
            <a:r>
              <a:rPr sz="1800" i="1" spc="-20" dirty="0">
                <a:latin typeface="Arial"/>
                <a:cs typeface="Arial"/>
              </a:rPr>
              <a:t> </a:t>
            </a:r>
            <a:r>
              <a:rPr sz="1800" i="1" dirty="0">
                <a:latin typeface="Arial"/>
                <a:cs typeface="Arial"/>
              </a:rPr>
              <a:t>des</a:t>
            </a:r>
            <a:r>
              <a:rPr sz="1800" i="1" spc="-20" dirty="0">
                <a:latin typeface="Arial"/>
                <a:cs typeface="Arial"/>
              </a:rPr>
              <a:t> </a:t>
            </a:r>
            <a:r>
              <a:rPr sz="1800" i="1" spc="-10" dirty="0">
                <a:latin typeface="Arial"/>
                <a:cs typeface="Arial"/>
              </a:rPr>
              <a:t>projets</a:t>
            </a:r>
            <a:endParaRPr sz="1800" dirty="0">
              <a:latin typeface="Arial"/>
              <a:cs typeface="Arial"/>
            </a:endParaRPr>
          </a:p>
          <a:p>
            <a:pPr marL="875665" marR="902335" lvl="1" indent="-342900">
              <a:lnSpc>
                <a:spcPts val="1820"/>
              </a:lnSpc>
              <a:spcBef>
                <a:spcPts val="1430"/>
              </a:spcBef>
              <a:buFont typeface="Wingdings"/>
              <a:buChar char=""/>
              <a:tabLst>
                <a:tab pos="875665" algn="l"/>
              </a:tabLst>
            </a:pPr>
            <a:r>
              <a:rPr sz="1600" i="1" spc="-65" dirty="0">
                <a:latin typeface="Arial"/>
                <a:cs typeface="Arial"/>
              </a:rPr>
              <a:t>Les</a:t>
            </a:r>
            <a:r>
              <a:rPr sz="1600" i="1" spc="15" dirty="0">
                <a:latin typeface="Arial"/>
                <a:cs typeface="Arial"/>
              </a:rPr>
              <a:t> </a:t>
            </a:r>
            <a:r>
              <a:rPr sz="1600" i="1" dirty="0">
                <a:latin typeface="Arial"/>
                <a:cs typeface="Arial"/>
              </a:rPr>
              <a:t>projets</a:t>
            </a:r>
            <a:r>
              <a:rPr sz="1600" i="1" spc="5" dirty="0">
                <a:latin typeface="Arial"/>
                <a:cs typeface="Arial"/>
              </a:rPr>
              <a:t> </a:t>
            </a:r>
            <a:r>
              <a:rPr sz="1600" i="1" dirty="0">
                <a:latin typeface="Arial"/>
                <a:cs typeface="Arial"/>
              </a:rPr>
              <a:t>doivent</a:t>
            </a:r>
            <a:r>
              <a:rPr sz="1600" i="1" spc="5" dirty="0">
                <a:latin typeface="Arial"/>
                <a:cs typeface="Arial"/>
              </a:rPr>
              <a:t> </a:t>
            </a:r>
            <a:r>
              <a:rPr sz="1600" i="1" dirty="0">
                <a:latin typeface="Arial"/>
                <a:cs typeface="Arial"/>
              </a:rPr>
              <a:t>respecter</a:t>
            </a:r>
            <a:r>
              <a:rPr sz="1600" i="1" spc="15" dirty="0">
                <a:latin typeface="Arial"/>
                <a:cs typeface="Arial"/>
              </a:rPr>
              <a:t> </a:t>
            </a:r>
            <a:r>
              <a:rPr sz="1600" i="1" dirty="0">
                <a:latin typeface="Arial"/>
                <a:cs typeface="Arial"/>
              </a:rPr>
              <a:t>la</a:t>
            </a:r>
            <a:r>
              <a:rPr sz="1600" i="1" spc="15" dirty="0">
                <a:latin typeface="Arial"/>
                <a:cs typeface="Arial"/>
              </a:rPr>
              <a:t> </a:t>
            </a:r>
            <a:r>
              <a:rPr sz="1600" i="1" dirty="0">
                <a:latin typeface="Arial"/>
                <a:cs typeface="Arial"/>
              </a:rPr>
              <a:t>limite</a:t>
            </a:r>
            <a:r>
              <a:rPr sz="1600" i="1" spc="5" dirty="0">
                <a:latin typeface="Arial"/>
                <a:cs typeface="Arial"/>
              </a:rPr>
              <a:t> </a:t>
            </a:r>
            <a:r>
              <a:rPr sz="1600" i="1" spc="60" dirty="0">
                <a:latin typeface="Arial"/>
                <a:cs typeface="Arial"/>
              </a:rPr>
              <a:t>de</a:t>
            </a:r>
            <a:r>
              <a:rPr sz="1600" i="1" spc="20" dirty="0">
                <a:latin typeface="Arial"/>
                <a:cs typeface="Arial"/>
              </a:rPr>
              <a:t> </a:t>
            </a:r>
            <a:r>
              <a:rPr sz="1600" i="1" dirty="0">
                <a:latin typeface="Arial"/>
                <a:cs typeface="Arial"/>
              </a:rPr>
              <a:t>cumul</a:t>
            </a:r>
            <a:r>
              <a:rPr sz="1600" i="1" spc="25" dirty="0">
                <a:latin typeface="Arial"/>
                <a:cs typeface="Arial"/>
              </a:rPr>
              <a:t> </a:t>
            </a:r>
            <a:r>
              <a:rPr sz="1600" i="1" dirty="0">
                <a:latin typeface="Arial"/>
                <a:cs typeface="Arial"/>
              </a:rPr>
              <a:t>la</a:t>
            </a:r>
            <a:r>
              <a:rPr sz="1600" i="1" spc="15" dirty="0">
                <a:latin typeface="Arial"/>
                <a:cs typeface="Arial"/>
              </a:rPr>
              <a:t> </a:t>
            </a:r>
            <a:r>
              <a:rPr sz="1600" i="1" dirty="0">
                <a:latin typeface="Arial"/>
                <a:cs typeface="Arial"/>
              </a:rPr>
              <a:t>plus</a:t>
            </a:r>
            <a:r>
              <a:rPr sz="1600" i="1" spc="10" dirty="0">
                <a:latin typeface="Arial"/>
                <a:cs typeface="Arial"/>
              </a:rPr>
              <a:t> </a:t>
            </a:r>
            <a:r>
              <a:rPr sz="1600" i="1" spc="-20" dirty="0">
                <a:latin typeface="Arial"/>
                <a:cs typeface="Arial"/>
              </a:rPr>
              <a:t>basse</a:t>
            </a:r>
            <a:r>
              <a:rPr sz="1600" i="1" dirty="0">
                <a:latin typeface="Arial"/>
                <a:cs typeface="Arial"/>
              </a:rPr>
              <a:t> des</a:t>
            </a:r>
            <a:r>
              <a:rPr sz="1600" i="1" spc="20" dirty="0">
                <a:latin typeface="Arial"/>
                <a:cs typeface="Arial"/>
              </a:rPr>
              <a:t> </a:t>
            </a:r>
            <a:r>
              <a:rPr sz="1600" i="1" spc="-10" dirty="0">
                <a:latin typeface="Arial"/>
                <a:cs typeface="Arial"/>
              </a:rPr>
              <a:t>autres</a:t>
            </a:r>
            <a:r>
              <a:rPr sz="1600" i="1" spc="10" dirty="0">
                <a:latin typeface="Arial"/>
                <a:cs typeface="Arial"/>
              </a:rPr>
              <a:t> </a:t>
            </a:r>
            <a:r>
              <a:rPr sz="1600" i="1" spc="-10" dirty="0">
                <a:latin typeface="Arial"/>
                <a:cs typeface="Arial"/>
              </a:rPr>
              <a:t>sources</a:t>
            </a:r>
            <a:r>
              <a:rPr sz="1600" i="1" spc="15" dirty="0">
                <a:latin typeface="Arial"/>
                <a:cs typeface="Arial"/>
              </a:rPr>
              <a:t> </a:t>
            </a:r>
            <a:r>
              <a:rPr sz="1600" i="1" spc="60" dirty="0">
                <a:latin typeface="Arial"/>
                <a:cs typeface="Arial"/>
              </a:rPr>
              <a:t>de</a:t>
            </a:r>
            <a:r>
              <a:rPr sz="1600" i="1" spc="20" dirty="0">
                <a:latin typeface="Arial"/>
                <a:cs typeface="Arial"/>
              </a:rPr>
              <a:t> </a:t>
            </a:r>
            <a:r>
              <a:rPr sz="1600" i="1" spc="-10" dirty="0">
                <a:latin typeface="Arial"/>
                <a:cs typeface="Arial"/>
              </a:rPr>
              <a:t>financement </a:t>
            </a:r>
            <a:r>
              <a:rPr sz="1600" i="1" spc="10" dirty="0">
                <a:latin typeface="Arial"/>
                <a:cs typeface="Arial"/>
              </a:rPr>
              <a:t>complémentaire</a:t>
            </a:r>
            <a:r>
              <a:rPr sz="1600" i="1" spc="75" dirty="0">
                <a:latin typeface="Arial"/>
                <a:cs typeface="Arial"/>
              </a:rPr>
              <a:t> </a:t>
            </a:r>
            <a:r>
              <a:rPr sz="1600" i="1" spc="65" dirty="0">
                <a:latin typeface="Arial"/>
                <a:cs typeface="Arial"/>
              </a:rPr>
              <a:t>du</a:t>
            </a:r>
            <a:r>
              <a:rPr sz="1600" i="1" spc="95" dirty="0">
                <a:latin typeface="Arial"/>
                <a:cs typeface="Arial"/>
              </a:rPr>
              <a:t> </a:t>
            </a:r>
            <a:r>
              <a:rPr sz="1600" i="1" spc="-10" dirty="0">
                <a:latin typeface="Arial"/>
                <a:cs typeface="Arial"/>
              </a:rPr>
              <a:t>gouvernement.</a:t>
            </a:r>
            <a:endParaRPr sz="1600" dirty="0">
              <a:latin typeface="Arial"/>
              <a:cs typeface="Arial"/>
            </a:endParaRPr>
          </a:p>
          <a:p>
            <a:pPr marL="875665" marR="5080" lvl="1" indent="-342900">
              <a:lnSpc>
                <a:spcPts val="1820"/>
              </a:lnSpc>
              <a:spcBef>
                <a:spcPts val="1410"/>
              </a:spcBef>
              <a:buFont typeface="Wingdings"/>
              <a:buChar char=""/>
              <a:tabLst>
                <a:tab pos="875665" algn="l"/>
              </a:tabLst>
            </a:pPr>
            <a:r>
              <a:rPr sz="1600" i="1" spc="-10" dirty="0">
                <a:latin typeface="Arial"/>
                <a:cs typeface="Arial"/>
              </a:rPr>
              <a:t>D’autres</a:t>
            </a:r>
            <a:r>
              <a:rPr sz="1600" i="1" spc="10" dirty="0">
                <a:latin typeface="Arial"/>
                <a:cs typeface="Arial"/>
              </a:rPr>
              <a:t> </a:t>
            </a:r>
            <a:r>
              <a:rPr sz="1600" i="1" spc="-10" dirty="0">
                <a:latin typeface="Arial"/>
                <a:cs typeface="Arial"/>
              </a:rPr>
              <a:t>sources</a:t>
            </a:r>
            <a:r>
              <a:rPr sz="1600" i="1" spc="25" dirty="0">
                <a:latin typeface="Arial"/>
                <a:cs typeface="Arial"/>
              </a:rPr>
              <a:t> </a:t>
            </a:r>
            <a:r>
              <a:rPr sz="1600" i="1" spc="60" dirty="0">
                <a:latin typeface="Arial"/>
                <a:cs typeface="Arial"/>
              </a:rPr>
              <a:t>de</a:t>
            </a:r>
            <a:r>
              <a:rPr sz="1600" i="1" spc="30" dirty="0">
                <a:latin typeface="Arial"/>
                <a:cs typeface="Arial"/>
              </a:rPr>
              <a:t> </a:t>
            </a:r>
            <a:r>
              <a:rPr sz="1600" i="1" dirty="0">
                <a:latin typeface="Arial"/>
                <a:cs typeface="Arial"/>
              </a:rPr>
              <a:t>financement</a:t>
            </a:r>
            <a:r>
              <a:rPr sz="1600" i="1" spc="10" dirty="0">
                <a:latin typeface="Arial"/>
                <a:cs typeface="Arial"/>
              </a:rPr>
              <a:t> </a:t>
            </a:r>
            <a:r>
              <a:rPr sz="1600" i="1" dirty="0">
                <a:latin typeface="Arial"/>
                <a:cs typeface="Arial"/>
              </a:rPr>
              <a:t>gouvernementales</a:t>
            </a:r>
            <a:r>
              <a:rPr sz="1600" i="1" spc="20" dirty="0">
                <a:latin typeface="Arial"/>
                <a:cs typeface="Arial"/>
              </a:rPr>
              <a:t> </a:t>
            </a:r>
            <a:r>
              <a:rPr sz="1600" i="1" dirty="0">
                <a:latin typeface="Arial"/>
                <a:cs typeface="Arial"/>
              </a:rPr>
              <a:t>peuvent</a:t>
            </a:r>
            <a:r>
              <a:rPr sz="1600" i="1" spc="10" dirty="0">
                <a:latin typeface="Arial"/>
                <a:cs typeface="Arial"/>
              </a:rPr>
              <a:t> </a:t>
            </a:r>
            <a:r>
              <a:rPr sz="1600" i="1" dirty="0">
                <a:latin typeface="Arial"/>
                <a:cs typeface="Arial"/>
              </a:rPr>
              <a:t>financer</a:t>
            </a:r>
            <a:r>
              <a:rPr sz="1600" i="1" spc="15" dirty="0">
                <a:latin typeface="Arial"/>
                <a:cs typeface="Arial"/>
              </a:rPr>
              <a:t> </a:t>
            </a:r>
            <a:r>
              <a:rPr sz="1600" i="1" dirty="0">
                <a:latin typeface="Arial"/>
                <a:cs typeface="Arial"/>
              </a:rPr>
              <a:t>les</a:t>
            </a:r>
            <a:r>
              <a:rPr sz="1600" i="1" spc="25" dirty="0">
                <a:latin typeface="Arial"/>
                <a:cs typeface="Arial"/>
              </a:rPr>
              <a:t> </a:t>
            </a:r>
            <a:r>
              <a:rPr sz="1600" i="1" dirty="0">
                <a:latin typeface="Arial"/>
                <a:cs typeface="Arial"/>
              </a:rPr>
              <a:t>coûts</a:t>
            </a:r>
            <a:r>
              <a:rPr sz="1600" i="1" spc="25" dirty="0">
                <a:latin typeface="Arial"/>
                <a:cs typeface="Arial"/>
              </a:rPr>
              <a:t> </a:t>
            </a:r>
            <a:r>
              <a:rPr sz="1600" i="1" dirty="0">
                <a:latin typeface="Arial"/>
                <a:cs typeface="Arial"/>
              </a:rPr>
              <a:t>des</a:t>
            </a:r>
            <a:r>
              <a:rPr sz="1600" i="1" spc="30" dirty="0">
                <a:latin typeface="Arial"/>
                <a:cs typeface="Arial"/>
              </a:rPr>
              <a:t> </a:t>
            </a:r>
            <a:r>
              <a:rPr sz="1600" i="1" dirty="0">
                <a:latin typeface="Arial"/>
                <a:cs typeface="Arial"/>
              </a:rPr>
              <a:t>projets</a:t>
            </a:r>
            <a:r>
              <a:rPr sz="1600" i="1" spc="20" dirty="0">
                <a:latin typeface="Arial"/>
                <a:cs typeface="Arial"/>
              </a:rPr>
              <a:t> </a:t>
            </a:r>
            <a:r>
              <a:rPr sz="1600" i="1" spc="60" dirty="0">
                <a:latin typeface="Arial"/>
                <a:cs typeface="Arial"/>
              </a:rPr>
              <a:t>qui</a:t>
            </a:r>
            <a:r>
              <a:rPr sz="1600" i="1" spc="25" dirty="0">
                <a:latin typeface="Arial"/>
                <a:cs typeface="Arial"/>
              </a:rPr>
              <a:t> </a:t>
            </a:r>
            <a:r>
              <a:rPr sz="1600" i="1" spc="-20" dirty="0">
                <a:latin typeface="Arial"/>
                <a:cs typeface="Arial"/>
              </a:rPr>
              <a:t>sont </a:t>
            </a:r>
            <a:r>
              <a:rPr sz="1600" i="1" dirty="0">
                <a:latin typeface="Arial"/>
                <a:cs typeface="Arial"/>
              </a:rPr>
              <a:t>considérés</a:t>
            </a:r>
            <a:r>
              <a:rPr sz="1600" i="1" spc="30" dirty="0">
                <a:latin typeface="Arial"/>
                <a:cs typeface="Arial"/>
              </a:rPr>
              <a:t> </a:t>
            </a:r>
            <a:r>
              <a:rPr sz="1600" i="1" dirty="0">
                <a:latin typeface="Arial"/>
                <a:cs typeface="Arial"/>
              </a:rPr>
              <a:t>comme</a:t>
            </a:r>
            <a:r>
              <a:rPr sz="1600" i="1" spc="30" dirty="0">
                <a:latin typeface="Arial"/>
                <a:cs typeface="Arial"/>
              </a:rPr>
              <a:t> </a:t>
            </a:r>
            <a:r>
              <a:rPr sz="1600" i="1" dirty="0">
                <a:latin typeface="Arial"/>
                <a:cs typeface="Arial"/>
              </a:rPr>
              <a:t>non</a:t>
            </a:r>
            <a:r>
              <a:rPr sz="1600" i="1" spc="40" dirty="0">
                <a:latin typeface="Arial"/>
                <a:cs typeface="Arial"/>
              </a:rPr>
              <a:t> </a:t>
            </a:r>
            <a:r>
              <a:rPr sz="1600" i="1" dirty="0">
                <a:latin typeface="Arial"/>
                <a:cs typeface="Arial"/>
              </a:rPr>
              <a:t>admissibles</a:t>
            </a:r>
            <a:r>
              <a:rPr sz="1600" i="1" spc="25" dirty="0">
                <a:latin typeface="Arial"/>
                <a:cs typeface="Arial"/>
              </a:rPr>
              <a:t> </a:t>
            </a:r>
            <a:r>
              <a:rPr sz="1600" i="1" dirty="0">
                <a:latin typeface="Arial"/>
                <a:cs typeface="Arial"/>
              </a:rPr>
              <a:t>au</a:t>
            </a:r>
            <a:r>
              <a:rPr sz="1600" i="1" spc="45" dirty="0">
                <a:latin typeface="Arial"/>
                <a:cs typeface="Arial"/>
              </a:rPr>
              <a:t> </a:t>
            </a:r>
            <a:r>
              <a:rPr sz="1600" i="1" dirty="0">
                <a:latin typeface="Arial"/>
                <a:cs typeface="Arial"/>
              </a:rPr>
              <a:t>financement</a:t>
            </a:r>
            <a:r>
              <a:rPr sz="1600" i="1" spc="20" dirty="0">
                <a:latin typeface="Arial"/>
                <a:cs typeface="Arial"/>
              </a:rPr>
              <a:t> </a:t>
            </a:r>
            <a:r>
              <a:rPr sz="1600" i="1" dirty="0">
                <a:latin typeface="Arial"/>
                <a:cs typeface="Arial"/>
              </a:rPr>
              <a:t>par</a:t>
            </a:r>
            <a:r>
              <a:rPr sz="1600" i="1" spc="25" dirty="0">
                <a:latin typeface="Arial"/>
                <a:cs typeface="Arial"/>
              </a:rPr>
              <a:t> </a:t>
            </a:r>
            <a:r>
              <a:rPr sz="1600" i="1" dirty="0">
                <a:latin typeface="Arial"/>
                <a:cs typeface="Arial"/>
              </a:rPr>
              <a:t>NGen.</a:t>
            </a:r>
            <a:r>
              <a:rPr sz="1600" i="1" spc="-15" dirty="0">
                <a:latin typeface="Arial"/>
                <a:cs typeface="Arial"/>
              </a:rPr>
              <a:t> </a:t>
            </a:r>
            <a:r>
              <a:rPr sz="1600" i="1" spc="-25" dirty="0">
                <a:latin typeface="Arial"/>
                <a:cs typeface="Arial"/>
              </a:rPr>
              <a:t>Ceux-</a:t>
            </a:r>
            <a:r>
              <a:rPr sz="1600" i="1" dirty="0">
                <a:latin typeface="Arial"/>
                <a:cs typeface="Arial"/>
              </a:rPr>
              <a:t>ci</a:t>
            </a:r>
            <a:r>
              <a:rPr sz="1600" i="1" spc="35" dirty="0">
                <a:latin typeface="Arial"/>
                <a:cs typeface="Arial"/>
              </a:rPr>
              <a:t> </a:t>
            </a:r>
            <a:r>
              <a:rPr sz="1600" i="1" dirty="0">
                <a:latin typeface="Arial"/>
                <a:cs typeface="Arial"/>
              </a:rPr>
              <a:t>ne</a:t>
            </a:r>
            <a:r>
              <a:rPr sz="1600" i="1" spc="40" dirty="0">
                <a:latin typeface="Arial"/>
                <a:cs typeface="Arial"/>
              </a:rPr>
              <a:t> </a:t>
            </a:r>
            <a:r>
              <a:rPr sz="1600" i="1" dirty="0">
                <a:latin typeface="Arial"/>
                <a:cs typeface="Arial"/>
              </a:rPr>
              <a:t>seront</a:t>
            </a:r>
            <a:r>
              <a:rPr sz="1600" i="1" spc="25" dirty="0">
                <a:latin typeface="Arial"/>
                <a:cs typeface="Arial"/>
              </a:rPr>
              <a:t> </a:t>
            </a:r>
            <a:r>
              <a:rPr sz="1600" i="1" dirty="0">
                <a:latin typeface="Arial"/>
                <a:cs typeface="Arial"/>
              </a:rPr>
              <a:t>pas</a:t>
            </a:r>
            <a:r>
              <a:rPr sz="1600" i="1" spc="30" dirty="0">
                <a:latin typeface="Arial"/>
                <a:cs typeface="Arial"/>
              </a:rPr>
              <a:t> </a:t>
            </a:r>
            <a:r>
              <a:rPr sz="1600" i="1" dirty="0">
                <a:latin typeface="Arial"/>
                <a:cs typeface="Arial"/>
              </a:rPr>
              <a:t>pris</a:t>
            </a:r>
            <a:r>
              <a:rPr sz="1600" i="1" spc="40" dirty="0">
                <a:latin typeface="Arial"/>
                <a:cs typeface="Arial"/>
              </a:rPr>
              <a:t> </a:t>
            </a:r>
            <a:r>
              <a:rPr sz="1600" i="1" dirty="0">
                <a:latin typeface="Arial"/>
                <a:cs typeface="Arial"/>
              </a:rPr>
              <a:t>en</a:t>
            </a:r>
            <a:r>
              <a:rPr sz="1600" i="1" spc="40" dirty="0">
                <a:latin typeface="Arial"/>
                <a:cs typeface="Arial"/>
              </a:rPr>
              <a:t> </a:t>
            </a:r>
            <a:r>
              <a:rPr sz="1600" i="1" dirty="0">
                <a:latin typeface="Arial"/>
                <a:cs typeface="Arial"/>
              </a:rPr>
              <a:t>compte</a:t>
            </a:r>
            <a:r>
              <a:rPr sz="1600" i="1" spc="20" dirty="0">
                <a:latin typeface="Arial"/>
                <a:cs typeface="Arial"/>
              </a:rPr>
              <a:t> </a:t>
            </a:r>
            <a:r>
              <a:rPr sz="1600" i="1" spc="-20" dirty="0">
                <a:latin typeface="Arial"/>
                <a:cs typeface="Arial"/>
              </a:rPr>
              <a:t>dans </a:t>
            </a:r>
            <a:r>
              <a:rPr sz="1600" i="1" dirty="0">
                <a:latin typeface="Arial"/>
                <a:cs typeface="Arial"/>
              </a:rPr>
              <a:t>la</a:t>
            </a:r>
            <a:r>
              <a:rPr sz="1600" i="1" spc="30" dirty="0">
                <a:latin typeface="Arial"/>
                <a:cs typeface="Arial"/>
              </a:rPr>
              <a:t> </a:t>
            </a:r>
            <a:r>
              <a:rPr sz="1600" i="1" dirty="0">
                <a:latin typeface="Arial"/>
                <a:cs typeface="Arial"/>
              </a:rPr>
              <a:t>limite</a:t>
            </a:r>
            <a:r>
              <a:rPr sz="1600" i="1" spc="20" dirty="0">
                <a:latin typeface="Arial"/>
                <a:cs typeface="Arial"/>
              </a:rPr>
              <a:t> </a:t>
            </a:r>
            <a:r>
              <a:rPr sz="1600" i="1" spc="60" dirty="0">
                <a:latin typeface="Arial"/>
                <a:cs typeface="Arial"/>
              </a:rPr>
              <a:t>de</a:t>
            </a:r>
            <a:r>
              <a:rPr sz="1600" i="1" spc="45" dirty="0">
                <a:latin typeface="Arial"/>
                <a:cs typeface="Arial"/>
              </a:rPr>
              <a:t> </a:t>
            </a:r>
            <a:r>
              <a:rPr sz="1600" i="1" dirty="0">
                <a:latin typeface="Arial"/>
                <a:cs typeface="Arial"/>
              </a:rPr>
              <a:t>cumul</a:t>
            </a:r>
            <a:r>
              <a:rPr sz="1600" i="1" spc="35" dirty="0">
                <a:latin typeface="Arial"/>
                <a:cs typeface="Arial"/>
              </a:rPr>
              <a:t> </a:t>
            </a:r>
            <a:r>
              <a:rPr sz="1600" i="1" spc="60" dirty="0">
                <a:latin typeface="Arial"/>
                <a:cs typeface="Arial"/>
              </a:rPr>
              <a:t>de</a:t>
            </a:r>
            <a:r>
              <a:rPr sz="1600" i="1" spc="35" dirty="0">
                <a:latin typeface="Arial"/>
                <a:cs typeface="Arial"/>
              </a:rPr>
              <a:t> </a:t>
            </a:r>
            <a:r>
              <a:rPr sz="1600" i="1" spc="-20" dirty="0">
                <a:latin typeface="Arial"/>
                <a:cs typeface="Arial"/>
              </a:rPr>
              <a:t>NGen.</a:t>
            </a:r>
            <a:endParaRPr sz="1600" dirty="0">
              <a:latin typeface="Arial"/>
              <a:cs typeface="Arial"/>
            </a:endParaRPr>
          </a:p>
          <a:p>
            <a:pPr marL="528955" marR="538480" indent="-342900">
              <a:lnSpc>
                <a:spcPts val="1939"/>
              </a:lnSpc>
              <a:spcBef>
                <a:spcPts val="1385"/>
              </a:spcBef>
              <a:buFont typeface="Wingdings"/>
              <a:buChar char=""/>
              <a:tabLst>
                <a:tab pos="528955" algn="l"/>
              </a:tabLst>
            </a:pPr>
            <a:r>
              <a:rPr sz="1800" i="1" spc="-75" dirty="0">
                <a:latin typeface="Arial"/>
                <a:cs typeface="Arial"/>
              </a:rPr>
              <a:t>Les</a:t>
            </a:r>
            <a:r>
              <a:rPr sz="1800" i="1" spc="10" dirty="0">
                <a:latin typeface="Arial"/>
                <a:cs typeface="Arial"/>
              </a:rPr>
              <a:t> </a:t>
            </a:r>
            <a:r>
              <a:rPr sz="1800" i="1" dirty="0">
                <a:latin typeface="Arial"/>
                <a:cs typeface="Arial"/>
              </a:rPr>
              <a:t>projets</a:t>
            </a:r>
            <a:r>
              <a:rPr sz="1800" i="1" spc="15" dirty="0">
                <a:latin typeface="Arial"/>
                <a:cs typeface="Arial"/>
              </a:rPr>
              <a:t> </a:t>
            </a:r>
            <a:r>
              <a:rPr sz="1800" i="1" dirty="0">
                <a:latin typeface="Arial"/>
                <a:cs typeface="Arial"/>
              </a:rPr>
              <a:t>doivent</a:t>
            </a:r>
            <a:r>
              <a:rPr sz="1800" i="1" spc="15" dirty="0">
                <a:latin typeface="Arial"/>
                <a:cs typeface="Arial"/>
              </a:rPr>
              <a:t> </a:t>
            </a:r>
            <a:r>
              <a:rPr sz="1800" i="1" dirty="0">
                <a:latin typeface="Arial"/>
                <a:cs typeface="Arial"/>
              </a:rPr>
              <a:t>les</a:t>
            </a:r>
            <a:r>
              <a:rPr sz="1800" i="1" spc="15" dirty="0">
                <a:latin typeface="Arial"/>
                <a:cs typeface="Arial"/>
              </a:rPr>
              <a:t> </a:t>
            </a:r>
            <a:r>
              <a:rPr sz="1800" i="1" spc="-10" dirty="0">
                <a:latin typeface="Arial"/>
                <a:cs typeface="Arial"/>
              </a:rPr>
              <a:t>autres</a:t>
            </a:r>
            <a:r>
              <a:rPr sz="1800" i="1" spc="20" dirty="0">
                <a:latin typeface="Arial"/>
                <a:cs typeface="Arial"/>
              </a:rPr>
              <a:t> </a:t>
            </a:r>
            <a:r>
              <a:rPr sz="1800" i="1" spc="-10" dirty="0">
                <a:latin typeface="Arial"/>
                <a:cs typeface="Arial"/>
              </a:rPr>
              <a:t>sources</a:t>
            </a:r>
            <a:r>
              <a:rPr sz="1800" i="1" spc="20" dirty="0">
                <a:latin typeface="Arial"/>
                <a:cs typeface="Arial"/>
              </a:rPr>
              <a:t> </a:t>
            </a:r>
            <a:r>
              <a:rPr sz="1800" i="1" spc="60" dirty="0">
                <a:latin typeface="Arial"/>
                <a:cs typeface="Arial"/>
              </a:rPr>
              <a:t>de</a:t>
            </a:r>
            <a:r>
              <a:rPr sz="1800" i="1" spc="25" dirty="0">
                <a:latin typeface="Arial"/>
                <a:cs typeface="Arial"/>
              </a:rPr>
              <a:t> </a:t>
            </a:r>
            <a:r>
              <a:rPr sz="1800" i="1" dirty="0">
                <a:latin typeface="Arial"/>
                <a:cs typeface="Arial"/>
              </a:rPr>
              <a:t>financement</a:t>
            </a:r>
            <a:r>
              <a:rPr sz="1800" i="1" spc="10" dirty="0">
                <a:latin typeface="Arial"/>
                <a:cs typeface="Arial"/>
              </a:rPr>
              <a:t> </a:t>
            </a:r>
            <a:r>
              <a:rPr sz="1800" i="1" dirty="0">
                <a:latin typeface="Arial"/>
                <a:cs typeface="Arial"/>
              </a:rPr>
              <a:t>et</a:t>
            </a:r>
            <a:r>
              <a:rPr sz="1800" i="1" spc="10" dirty="0">
                <a:latin typeface="Arial"/>
                <a:cs typeface="Arial"/>
              </a:rPr>
              <a:t> </a:t>
            </a:r>
            <a:r>
              <a:rPr sz="1800" i="1" dirty="0">
                <a:latin typeface="Arial"/>
                <a:cs typeface="Arial"/>
              </a:rPr>
              <a:t>le</a:t>
            </a:r>
            <a:r>
              <a:rPr sz="1800" i="1" spc="10" dirty="0">
                <a:latin typeface="Arial"/>
                <a:cs typeface="Arial"/>
              </a:rPr>
              <a:t> </a:t>
            </a:r>
            <a:r>
              <a:rPr sz="1800" i="1" dirty="0">
                <a:latin typeface="Arial"/>
                <a:cs typeface="Arial"/>
              </a:rPr>
              <a:t>montant</a:t>
            </a:r>
            <a:r>
              <a:rPr sz="1800" i="1" spc="20" dirty="0">
                <a:latin typeface="Arial"/>
                <a:cs typeface="Arial"/>
              </a:rPr>
              <a:t> </a:t>
            </a:r>
            <a:r>
              <a:rPr sz="1800" i="1" spc="50" dirty="0">
                <a:latin typeface="Arial"/>
                <a:cs typeface="Arial"/>
              </a:rPr>
              <a:t>obtenu</a:t>
            </a:r>
            <a:r>
              <a:rPr sz="1800" i="1" spc="15" dirty="0">
                <a:latin typeface="Arial"/>
                <a:cs typeface="Arial"/>
              </a:rPr>
              <a:t> </a:t>
            </a:r>
            <a:r>
              <a:rPr sz="1800" i="1" spc="60" dirty="0">
                <a:latin typeface="Arial"/>
                <a:cs typeface="Arial"/>
              </a:rPr>
              <a:t>pour</a:t>
            </a:r>
            <a:r>
              <a:rPr sz="1800" i="1" spc="20" dirty="0">
                <a:latin typeface="Arial"/>
                <a:cs typeface="Arial"/>
              </a:rPr>
              <a:t> </a:t>
            </a:r>
            <a:r>
              <a:rPr sz="1800" i="1" dirty="0">
                <a:latin typeface="Arial"/>
                <a:cs typeface="Arial"/>
              </a:rPr>
              <a:t>la</a:t>
            </a:r>
            <a:r>
              <a:rPr sz="1800" i="1" spc="15" dirty="0">
                <a:latin typeface="Arial"/>
                <a:cs typeface="Arial"/>
              </a:rPr>
              <a:t> </a:t>
            </a:r>
            <a:r>
              <a:rPr sz="1800" i="1" dirty="0">
                <a:latin typeface="Arial"/>
                <a:cs typeface="Arial"/>
              </a:rPr>
              <a:t>durée</a:t>
            </a:r>
            <a:r>
              <a:rPr sz="1800" i="1" spc="25" dirty="0">
                <a:latin typeface="Arial"/>
                <a:cs typeface="Arial"/>
              </a:rPr>
              <a:t> </a:t>
            </a:r>
            <a:r>
              <a:rPr sz="1800" i="1" spc="45" dirty="0">
                <a:latin typeface="Arial"/>
                <a:cs typeface="Arial"/>
              </a:rPr>
              <a:t>du </a:t>
            </a:r>
            <a:r>
              <a:rPr sz="1800" i="1" spc="-10" dirty="0">
                <a:latin typeface="Arial"/>
                <a:cs typeface="Arial"/>
              </a:rPr>
              <a:t>projet.</a:t>
            </a:r>
            <a:endParaRPr sz="1800" dirty="0">
              <a:latin typeface="Arial"/>
              <a:cs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545" y="1024465"/>
            <a:ext cx="11160760" cy="4903470"/>
          </a:xfrm>
          <a:prstGeom prst="rect">
            <a:avLst/>
          </a:prstGeom>
        </p:spPr>
        <p:txBody>
          <a:bodyPr vert="horz" wrap="square" lIns="0" tIns="12065" rIns="0" bIns="0" rtlCol="0">
            <a:spAutoFit/>
          </a:bodyPr>
          <a:lstStyle/>
          <a:p>
            <a:pPr marL="243204" marR="858519" indent="-231140">
              <a:lnSpc>
                <a:spcPct val="100000"/>
              </a:lnSpc>
              <a:spcBef>
                <a:spcPts val="95"/>
              </a:spcBef>
              <a:buFont typeface="Arial"/>
              <a:buChar char="•"/>
              <a:tabLst>
                <a:tab pos="243204" algn="l"/>
              </a:tabLst>
            </a:pPr>
            <a:r>
              <a:rPr sz="2000" u="sng" spc="-20" dirty="0">
                <a:uFill>
                  <a:solidFill>
                    <a:srgbClr val="000000"/>
                  </a:solidFill>
                </a:uFill>
                <a:latin typeface="Arial"/>
                <a:cs typeface="Arial"/>
              </a:rPr>
              <a:t>Requis</a:t>
            </a:r>
            <a:r>
              <a:rPr sz="2000" u="sng" spc="40" dirty="0">
                <a:uFill>
                  <a:solidFill>
                    <a:srgbClr val="000000"/>
                  </a:solidFill>
                </a:uFill>
                <a:latin typeface="Arial"/>
                <a:cs typeface="Arial"/>
              </a:rPr>
              <a:t> </a:t>
            </a:r>
            <a:r>
              <a:rPr sz="2000" u="sng" dirty="0">
                <a:uFill>
                  <a:solidFill>
                    <a:srgbClr val="000000"/>
                  </a:solidFill>
                </a:uFill>
                <a:latin typeface="Arial"/>
                <a:cs typeface="Arial"/>
              </a:rPr>
              <a:t>et</a:t>
            </a:r>
            <a:r>
              <a:rPr sz="2000" u="sng" spc="35" dirty="0">
                <a:uFill>
                  <a:solidFill>
                    <a:srgbClr val="000000"/>
                  </a:solidFill>
                </a:uFill>
                <a:latin typeface="Arial"/>
                <a:cs typeface="Arial"/>
              </a:rPr>
              <a:t> </a:t>
            </a:r>
            <a:r>
              <a:rPr sz="2000" u="sng" dirty="0">
                <a:uFill>
                  <a:solidFill>
                    <a:srgbClr val="000000"/>
                  </a:solidFill>
                </a:uFill>
                <a:latin typeface="Arial"/>
                <a:cs typeface="Arial"/>
              </a:rPr>
              <a:t>préparé</a:t>
            </a:r>
            <a:r>
              <a:rPr sz="2000" u="sng" spc="40" dirty="0">
                <a:uFill>
                  <a:solidFill>
                    <a:srgbClr val="000000"/>
                  </a:solidFill>
                </a:uFill>
                <a:latin typeface="Arial"/>
                <a:cs typeface="Arial"/>
              </a:rPr>
              <a:t> </a:t>
            </a:r>
            <a:r>
              <a:rPr sz="2000" u="sng" dirty="0">
                <a:uFill>
                  <a:solidFill>
                    <a:srgbClr val="000000"/>
                  </a:solidFill>
                </a:uFill>
                <a:latin typeface="Arial"/>
                <a:cs typeface="Arial"/>
              </a:rPr>
              <a:t>par</a:t>
            </a:r>
            <a:r>
              <a:rPr sz="2000" u="sng" spc="45" dirty="0">
                <a:uFill>
                  <a:solidFill>
                    <a:srgbClr val="000000"/>
                  </a:solidFill>
                </a:uFill>
                <a:latin typeface="Arial"/>
                <a:cs typeface="Arial"/>
              </a:rPr>
              <a:t> </a:t>
            </a:r>
            <a:r>
              <a:rPr sz="2000" u="sng" dirty="0">
                <a:uFill>
                  <a:solidFill>
                    <a:srgbClr val="000000"/>
                  </a:solidFill>
                </a:uFill>
                <a:latin typeface="Arial"/>
                <a:cs typeface="Arial"/>
              </a:rPr>
              <a:t>chaque</a:t>
            </a:r>
            <a:r>
              <a:rPr sz="2000" u="sng" spc="25" dirty="0">
                <a:uFill>
                  <a:solidFill>
                    <a:srgbClr val="000000"/>
                  </a:solidFill>
                </a:uFill>
                <a:latin typeface="Arial"/>
                <a:cs typeface="Arial"/>
              </a:rPr>
              <a:t> </a:t>
            </a:r>
            <a:r>
              <a:rPr sz="2000" u="sng" dirty="0">
                <a:uFill>
                  <a:solidFill>
                    <a:srgbClr val="000000"/>
                  </a:solidFill>
                </a:uFill>
                <a:latin typeface="Arial"/>
                <a:cs typeface="Arial"/>
              </a:rPr>
              <a:t>partenaire</a:t>
            </a:r>
            <a:r>
              <a:rPr sz="2000" u="sng" spc="35" dirty="0">
                <a:uFill>
                  <a:solidFill>
                    <a:srgbClr val="000000"/>
                  </a:solidFill>
                </a:uFill>
                <a:latin typeface="Arial"/>
                <a:cs typeface="Arial"/>
              </a:rPr>
              <a:t> </a:t>
            </a:r>
            <a:r>
              <a:rPr sz="2000" u="sng" spc="85" dirty="0">
                <a:uFill>
                  <a:solidFill>
                    <a:srgbClr val="000000"/>
                  </a:solidFill>
                </a:uFill>
                <a:latin typeface="Arial"/>
                <a:cs typeface="Arial"/>
              </a:rPr>
              <a:t>de</a:t>
            </a:r>
            <a:r>
              <a:rPr sz="2000" u="sng" spc="30" dirty="0">
                <a:uFill>
                  <a:solidFill>
                    <a:srgbClr val="000000"/>
                  </a:solidFill>
                </a:uFill>
                <a:latin typeface="Arial"/>
                <a:cs typeface="Arial"/>
              </a:rPr>
              <a:t> </a:t>
            </a:r>
            <a:r>
              <a:rPr sz="2000" u="sng" spc="65" dirty="0">
                <a:uFill>
                  <a:solidFill>
                    <a:srgbClr val="000000"/>
                  </a:solidFill>
                </a:uFill>
                <a:latin typeface="Arial"/>
                <a:cs typeface="Arial"/>
              </a:rPr>
              <a:t>projet</a:t>
            </a:r>
            <a:r>
              <a:rPr sz="2000" u="sng" spc="45" dirty="0">
                <a:uFill>
                  <a:solidFill>
                    <a:srgbClr val="000000"/>
                  </a:solidFill>
                </a:uFill>
                <a:latin typeface="Arial"/>
                <a:cs typeface="Arial"/>
              </a:rPr>
              <a:t> </a:t>
            </a:r>
            <a:r>
              <a:rPr sz="2000" dirty="0">
                <a:uFill>
                  <a:solidFill>
                    <a:srgbClr val="000000"/>
                  </a:solidFill>
                </a:uFill>
                <a:latin typeface="Arial"/>
                <a:cs typeface="Arial"/>
              </a:rPr>
              <a:t>dans</a:t>
            </a:r>
            <a:r>
              <a:rPr sz="2000" spc="25" dirty="0">
                <a:uFill>
                  <a:solidFill>
                    <a:srgbClr val="000000"/>
                  </a:solidFill>
                </a:uFill>
                <a:latin typeface="Arial"/>
                <a:cs typeface="Arial"/>
              </a:rPr>
              <a:t> </a:t>
            </a:r>
            <a:r>
              <a:rPr sz="2000" dirty="0">
                <a:uFill>
                  <a:solidFill>
                    <a:srgbClr val="000000"/>
                  </a:solidFill>
                </a:uFill>
                <a:latin typeface="Arial"/>
                <a:cs typeface="Arial"/>
              </a:rPr>
              <a:t>le</a:t>
            </a:r>
            <a:r>
              <a:rPr sz="2000" spc="20" dirty="0">
                <a:uFill>
                  <a:solidFill>
                    <a:srgbClr val="000000"/>
                  </a:solidFill>
                </a:uFill>
                <a:latin typeface="Arial"/>
                <a:cs typeface="Arial"/>
              </a:rPr>
              <a:t> </a:t>
            </a:r>
            <a:r>
              <a:rPr sz="2000" dirty="0">
                <a:uFill>
                  <a:solidFill>
                    <a:srgbClr val="000000"/>
                  </a:solidFill>
                </a:uFill>
                <a:latin typeface="Arial"/>
                <a:cs typeface="Arial"/>
              </a:rPr>
              <a:t>cadre</a:t>
            </a:r>
            <a:r>
              <a:rPr sz="2000" spc="25" dirty="0">
                <a:uFill>
                  <a:solidFill>
                    <a:srgbClr val="000000"/>
                  </a:solidFill>
                </a:uFill>
                <a:latin typeface="Arial"/>
                <a:cs typeface="Arial"/>
              </a:rPr>
              <a:t> </a:t>
            </a:r>
            <a:r>
              <a:rPr sz="2000" spc="85" dirty="0">
                <a:uFill>
                  <a:solidFill>
                    <a:srgbClr val="000000"/>
                  </a:solidFill>
                </a:uFill>
                <a:latin typeface="Arial"/>
                <a:cs typeface="Arial"/>
              </a:rPr>
              <a:t>de</a:t>
            </a:r>
            <a:r>
              <a:rPr sz="2000" spc="25" dirty="0">
                <a:uFill>
                  <a:solidFill>
                    <a:srgbClr val="000000"/>
                  </a:solidFill>
                </a:uFill>
                <a:latin typeface="Arial"/>
                <a:cs typeface="Arial"/>
              </a:rPr>
              <a:t> </a:t>
            </a:r>
            <a:r>
              <a:rPr sz="2000" dirty="0">
                <a:uFill>
                  <a:solidFill>
                    <a:srgbClr val="000000"/>
                  </a:solidFill>
                </a:uFill>
                <a:latin typeface="Arial"/>
                <a:cs typeface="Arial"/>
              </a:rPr>
              <a:t>la</a:t>
            </a:r>
            <a:r>
              <a:rPr sz="2000" spc="15" dirty="0">
                <a:uFill>
                  <a:solidFill>
                    <a:srgbClr val="000000"/>
                  </a:solidFill>
                </a:uFill>
                <a:latin typeface="Arial"/>
                <a:cs typeface="Arial"/>
              </a:rPr>
              <a:t> </a:t>
            </a:r>
            <a:r>
              <a:rPr sz="2000" dirty="0">
                <a:uFill>
                  <a:solidFill>
                    <a:srgbClr val="000000"/>
                  </a:solidFill>
                </a:uFill>
                <a:latin typeface="Arial"/>
                <a:cs typeface="Arial"/>
              </a:rPr>
              <a:t>soumission</a:t>
            </a:r>
            <a:r>
              <a:rPr sz="2000" spc="50" dirty="0">
                <a:uFill>
                  <a:solidFill>
                    <a:srgbClr val="000000"/>
                  </a:solidFill>
                </a:uFill>
                <a:latin typeface="Arial"/>
                <a:cs typeface="Arial"/>
              </a:rPr>
              <a:t> </a:t>
            </a:r>
            <a:r>
              <a:rPr sz="2000" spc="85" dirty="0">
                <a:uFill>
                  <a:solidFill>
                    <a:srgbClr val="000000"/>
                  </a:solidFill>
                </a:uFill>
                <a:latin typeface="Arial"/>
                <a:cs typeface="Arial"/>
              </a:rPr>
              <a:t>de</a:t>
            </a:r>
            <a:r>
              <a:rPr sz="2000" spc="25" dirty="0">
                <a:uFill>
                  <a:solidFill>
                    <a:srgbClr val="000000"/>
                  </a:solidFill>
                </a:uFill>
                <a:latin typeface="Arial"/>
                <a:cs typeface="Arial"/>
              </a:rPr>
              <a:t> </a:t>
            </a:r>
            <a:r>
              <a:rPr sz="2000" spc="-25" dirty="0">
                <a:uFill>
                  <a:solidFill>
                    <a:srgbClr val="000000"/>
                  </a:solidFill>
                </a:uFill>
                <a:latin typeface="Arial"/>
                <a:cs typeface="Arial"/>
              </a:rPr>
              <a:t>la</a:t>
            </a:r>
            <a:r>
              <a:rPr sz="2000" spc="-25" dirty="0">
                <a:latin typeface="Arial"/>
                <a:cs typeface="Arial"/>
              </a:rPr>
              <a:t> </a:t>
            </a:r>
            <a:r>
              <a:rPr sz="2000" spc="-10" dirty="0">
                <a:uFill>
                  <a:solidFill>
                    <a:srgbClr val="000000"/>
                  </a:solidFill>
                </a:uFill>
                <a:latin typeface="Arial"/>
                <a:cs typeface="Arial"/>
              </a:rPr>
              <a:t>demande.</a:t>
            </a:r>
            <a:endParaRPr sz="2000" dirty="0">
              <a:latin typeface="Arial"/>
              <a:cs typeface="Arial"/>
            </a:endParaRPr>
          </a:p>
          <a:p>
            <a:pPr marL="243204" marR="1203960" indent="-231140">
              <a:lnSpc>
                <a:spcPct val="100000"/>
              </a:lnSpc>
              <a:spcBef>
                <a:spcPts val="1400"/>
              </a:spcBef>
              <a:buChar char="•"/>
              <a:tabLst>
                <a:tab pos="243204" algn="l"/>
              </a:tabLst>
            </a:pPr>
            <a:r>
              <a:rPr sz="2000" dirty="0">
                <a:latin typeface="Arial"/>
                <a:cs typeface="Arial"/>
              </a:rPr>
              <a:t>Décrit</a:t>
            </a:r>
            <a:r>
              <a:rPr sz="2000" spc="30" dirty="0">
                <a:latin typeface="Arial"/>
                <a:cs typeface="Arial"/>
              </a:rPr>
              <a:t> </a:t>
            </a:r>
            <a:r>
              <a:rPr sz="2000" dirty="0">
                <a:latin typeface="Arial"/>
                <a:cs typeface="Arial"/>
              </a:rPr>
              <a:t>le</a:t>
            </a:r>
            <a:r>
              <a:rPr sz="2000" spc="5" dirty="0">
                <a:latin typeface="Arial"/>
                <a:cs typeface="Arial"/>
              </a:rPr>
              <a:t> </a:t>
            </a:r>
            <a:r>
              <a:rPr sz="2000" spc="95" dirty="0">
                <a:latin typeface="Arial"/>
                <a:cs typeface="Arial"/>
              </a:rPr>
              <a:t>budget</a:t>
            </a:r>
            <a:r>
              <a:rPr sz="2000" spc="45" dirty="0">
                <a:latin typeface="Arial"/>
                <a:cs typeface="Arial"/>
              </a:rPr>
              <a:t> </a:t>
            </a:r>
            <a:r>
              <a:rPr sz="2000" spc="95" dirty="0">
                <a:latin typeface="Arial"/>
                <a:cs typeface="Arial"/>
              </a:rPr>
              <a:t>du</a:t>
            </a:r>
            <a:r>
              <a:rPr sz="2000" spc="15" dirty="0">
                <a:latin typeface="Arial"/>
                <a:cs typeface="Arial"/>
              </a:rPr>
              <a:t> </a:t>
            </a:r>
            <a:r>
              <a:rPr sz="2000" spc="65" dirty="0">
                <a:latin typeface="Arial"/>
                <a:cs typeface="Arial"/>
              </a:rPr>
              <a:t>projet</a:t>
            </a:r>
            <a:r>
              <a:rPr sz="2000" spc="45" dirty="0">
                <a:latin typeface="Arial"/>
                <a:cs typeface="Arial"/>
              </a:rPr>
              <a:t> </a:t>
            </a:r>
            <a:r>
              <a:rPr sz="2000" spc="95" dirty="0">
                <a:latin typeface="Arial"/>
                <a:cs typeface="Arial"/>
              </a:rPr>
              <a:t>du</a:t>
            </a:r>
            <a:r>
              <a:rPr sz="2000" spc="30" dirty="0">
                <a:latin typeface="Arial"/>
                <a:cs typeface="Arial"/>
              </a:rPr>
              <a:t> </a:t>
            </a:r>
            <a:r>
              <a:rPr sz="2000" dirty="0">
                <a:latin typeface="Arial"/>
                <a:cs typeface="Arial"/>
              </a:rPr>
              <a:t>partenaire</a:t>
            </a:r>
            <a:r>
              <a:rPr sz="2000" spc="30" dirty="0">
                <a:latin typeface="Arial"/>
                <a:cs typeface="Arial"/>
              </a:rPr>
              <a:t> </a:t>
            </a:r>
            <a:r>
              <a:rPr sz="2000" dirty="0">
                <a:latin typeface="Arial"/>
                <a:cs typeface="Arial"/>
              </a:rPr>
              <a:t>et</a:t>
            </a:r>
            <a:r>
              <a:rPr sz="2000" spc="25" dirty="0">
                <a:latin typeface="Arial"/>
                <a:cs typeface="Arial"/>
              </a:rPr>
              <a:t> </a:t>
            </a:r>
            <a:r>
              <a:rPr sz="2000" spc="-20" dirty="0">
                <a:latin typeface="Arial"/>
                <a:cs typeface="Arial"/>
              </a:rPr>
              <a:t>sera</a:t>
            </a:r>
            <a:r>
              <a:rPr sz="2000" spc="20" dirty="0">
                <a:latin typeface="Arial"/>
                <a:cs typeface="Arial"/>
              </a:rPr>
              <a:t> </a:t>
            </a:r>
            <a:r>
              <a:rPr sz="2000" dirty="0">
                <a:latin typeface="Arial"/>
                <a:cs typeface="Arial"/>
              </a:rPr>
              <a:t>examiné</a:t>
            </a:r>
            <a:r>
              <a:rPr sz="2000" spc="10" dirty="0">
                <a:latin typeface="Arial"/>
                <a:cs typeface="Arial"/>
              </a:rPr>
              <a:t> </a:t>
            </a:r>
            <a:r>
              <a:rPr sz="2000" dirty="0">
                <a:latin typeface="Arial"/>
                <a:cs typeface="Arial"/>
              </a:rPr>
              <a:t>par</a:t>
            </a:r>
            <a:r>
              <a:rPr sz="2000" spc="25" dirty="0">
                <a:latin typeface="Arial"/>
                <a:cs typeface="Arial"/>
              </a:rPr>
              <a:t> </a:t>
            </a:r>
            <a:r>
              <a:rPr sz="2000" dirty="0">
                <a:latin typeface="Arial"/>
                <a:cs typeface="Arial"/>
              </a:rPr>
              <a:t>NGen</a:t>
            </a:r>
            <a:r>
              <a:rPr sz="2000" spc="35" dirty="0">
                <a:latin typeface="Arial"/>
                <a:cs typeface="Arial"/>
              </a:rPr>
              <a:t> </a:t>
            </a:r>
            <a:r>
              <a:rPr sz="2000" spc="85" dirty="0">
                <a:latin typeface="Arial"/>
                <a:cs typeface="Arial"/>
              </a:rPr>
              <a:t>pour</a:t>
            </a:r>
            <a:r>
              <a:rPr sz="2000" spc="50" dirty="0">
                <a:latin typeface="Arial"/>
                <a:cs typeface="Arial"/>
              </a:rPr>
              <a:t> </a:t>
            </a:r>
            <a:r>
              <a:rPr sz="2000" spc="45" dirty="0">
                <a:latin typeface="Arial"/>
                <a:cs typeface="Arial"/>
              </a:rPr>
              <a:t>déterminer </a:t>
            </a:r>
            <a:r>
              <a:rPr sz="2000" dirty="0">
                <a:latin typeface="Arial"/>
                <a:cs typeface="Arial"/>
              </a:rPr>
              <a:t>l’admissibilité</a:t>
            </a:r>
            <a:r>
              <a:rPr sz="2000" spc="80" dirty="0">
                <a:latin typeface="Arial"/>
                <a:cs typeface="Arial"/>
              </a:rPr>
              <a:t> </a:t>
            </a:r>
            <a:r>
              <a:rPr sz="2000" dirty="0">
                <a:latin typeface="Arial"/>
                <a:cs typeface="Arial"/>
              </a:rPr>
              <a:t>et</a:t>
            </a:r>
            <a:r>
              <a:rPr sz="2000" spc="80" dirty="0">
                <a:latin typeface="Arial"/>
                <a:cs typeface="Arial"/>
              </a:rPr>
              <a:t> </a:t>
            </a:r>
            <a:r>
              <a:rPr sz="2000" dirty="0">
                <a:latin typeface="Arial"/>
                <a:cs typeface="Arial"/>
              </a:rPr>
              <a:t>le</a:t>
            </a:r>
            <a:r>
              <a:rPr sz="2000" spc="60" dirty="0">
                <a:latin typeface="Arial"/>
                <a:cs typeface="Arial"/>
              </a:rPr>
              <a:t> </a:t>
            </a:r>
            <a:r>
              <a:rPr sz="2000" dirty="0">
                <a:latin typeface="Arial"/>
                <a:cs typeface="Arial"/>
              </a:rPr>
              <a:t>caractère</a:t>
            </a:r>
            <a:r>
              <a:rPr sz="2000" spc="65" dirty="0">
                <a:latin typeface="Arial"/>
                <a:cs typeface="Arial"/>
              </a:rPr>
              <a:t> </a:t>
            </a:r>
            <a:r>
              <a:rPr sz="2000" dirty="0">
                <a:latin typeface="Arial"/>
                <a:cs typeface="Arial"/>
              </a:rPr>
              <a:t>raisonnable</a:t>
            </a:r>
            <a:r>
              <a:rPr sz="2000" spc="85" dirty="0">
                <a:latin typeface="Arial"/>
                <a:cs typeface="Arial"/>
              </a:rPr>
              <a:t> </a:t>
            </a:r>
            <a:r>
              <a:rPr sz="2000" dirty="0">
                <a:latin typeface="Arial"/>
                <a:cs typeface="Arial"/>
              </a:rPr>
              <a:t>des</a:t>
            </a:r>
            <a:r>
              <a:rPr sz="2000" spc="75" dirty="0">
                <a:latin typeface="Arial"/>
                <a:cs typeface="Arial"/>
              </a:rPr>
              <a:t> </a:t>
            </a:r>
            <a:r>
              <a:rPr sz="2000" dirty="0">
                <a:latin typeface="Arial"/>
                <a:cs typeface="Arial"/>
              </a:rPr>
              <a:t>coûts</a:t>
            </a:r>
            <a:r>
              <a:rPr sz="2000" spc="95" dirty="0">
                <a:latin typeface="Arial"/>
                <a:cs typeface="Arial"/>
              </a:rPr>
              <a:t> </a:t>
            </a:r>
            <a:r>
              <a:rPr sz="2000" spc="-50" dirty="0">
                <a:latin typeface="Arial"/>
                <a:cs typeface="Arial"/>
              </a:rPr>
              <a:t>:</a:t>
            </a:r>
            <a:endParaRPr sz="2000" dirty="0">
              <a:latin typeface="Arial"/>
              <a:cs typeface="Arial"/>
            </a:endParaRPr>
          </a:p>
          <a:p>
            <a:pPr marL="701040" marR="576580" lvl="1" indent="-349250">
              <a:lnSpc>
                <a:spcPct val="100000"/>
              </a:lnSpc>
              <a:spcBef>
                <a:spcPts val="1405"/>
              </a:spcBef>
              <a:buFont typeface="Wingdings"/>
              <a:buChar char=""/>
              <a:tabLst>
                <a:tab pos="701040" algn="l"/>
                <a:tab pos="10071100" algn="l"/>
              </a:tabLst>
            </a:pPr>
            <a:r>
              <a:rPr sz="1800" i="1" dirty="0">
                <a:latin typeface="Arial"/>
                <a:cs typeface="Arial"/>
              </a:rPr>
              <a:t>Des</a:t>
            </a:r>
            <a:r>
              <a:rPr sz="1800" i="1" spc="-15" dirty="0">
                <a:latin typeface="Arial"/>
                <a:cs typeface="Arial"/>
              </a:rPr>
              <a:t> </a:t>
            </a:r>
            <a:r>
              <a:rPr sz="1800" i="1" dirty="0">
                <a:latin typeface="Arial"/>
                <a:cs typeface="Arial"/>
              </a:rPr>
              <a:t>détails</a:t>
            </a:r>
            <a:r>
              <a:rPr sz="1800" i="1" spc="-15" dirty="0">
                <a:latin typeface="Arial"/>
                <a:cs typeface="Arial"/>
              </a:rPr>
              <a:t> </a:t>
            </a:r>
            <a:r>
              <a:rPr sz="1800" i="1" spc="-20" dirty="0">
                <a:latin typeface="Arial"/>
                <a:cs typeface="Arial"/>
              </a:rPr>
              <a:t>suffisants</a:t>
            </a:r>
            <a:r>
              <a:rPr sz="1800" i="1" spc="-10" dirty="0">
                <a:latin typeface="Arial"/>
                <a:cs typeface="Arial"/>
              </a:rPr>
              <a:t> </a:t>
            </a:r>
            <a:r>
              <a:rPr sz="1800" i="1" dirty="0">
                <a:latin typeface="Arial"/>
                <a:cs typeface="Arial"/>
              </a:rPr>
              <a:t>sur les</a:t>
            </a:r>
            <a:r>
              <a:rPr sz="1800" i="1" spc="-20" dirty="0">
                <a:latin typeface="Arial"/>
                <a:cs typeface="Arial"/>
              </a:rPr>
              <a:t> </a:t>
            </a:r>
            <a:r>
              <a:rPr sz="1800" i="1" dirty="0">
                <a:latin typeface="Arial"/>
                <a:cs typeface="Arial"/>
              </a:rPr>
              <a:t>dépenses</a:t>
            </a:r>
            <a:r>
              <a:rPr sz="1800" i="1" spc="-20" dirty="0">
                <a:latin typeface="Arial"/>
                <a:cs typeface="Arial"/>
              </a:rPr>
              <a:t> </a:t>
            </a:r>
            <a:r>
              <a:rPr sz="1800" i="1" dirty="0">
                <a:latin typeface="Arial"/>
                <a:cs typeface="Arial"/>
              </a:rPr>
              <a:t>proposées</a:t>
            </a:r>
            <a:r>
              <a:rPr sz="1800" i="1" spc="-15" dirty="0">
                <a:latin typeface="Arial"/>
                <a:cs typeface="Arial"/>
              </a:rPr>
              <a:t> </a:t>
            </a:r>
            <a:r>
              <a:rPr sz="1800" i="1" dirty="0">
                <a:latin typeface="Arial"/>
                <a:cs typeface="Arial"/>
              </a:rPr>
              <a:t>devraient</a:t>
            </a:r>
            <a:r>
              <a:rPr sz="1800" i="1" spc="-15" dirty="0">
                <a:latin typeface="Arial"/>
                <a:cs typeface="Arial"/>
              </a:rPr>
              <a:t> </a:t>
            </a:r>
            <a:r>
              <a:rPr sz="1800" i="1" dirty="0">
                <a:latin typeface="Arial"/>
                <a:cs typeface="Arial"/>
              </a:rPr>
              <a:t>être</a:t>
            </a:r>
            <a:r>
              <a:rPr sz="1800" i="1" spc="-20" dirty="0">
                <a:latin typeface="Arial"/>
                <a:cs typeface="Arial"/>
              </a:rPr>
              <a:t> </a:t>
            </a:r>
            <a:r>
              <a:rPr sz="1800" i="1" dirty="0">
                <a:latin typeface="Arial"/>
                <a:cs typeface="Arial"/>
              </a:rPr>
              <a:t>inclus</a:t>
            </a:r>
            <a:r>
              <a:rPr sz="1800" i="1" spc="-10" dirty="0">
                <a:latin typeface="Arial"/>
                <a:cs typeface="Arial"/>
              </a:rPr>
              <a:t> </a:t>
            </a:r>
            <a:r>
              <a:rPr sz="1800" i="1" spc="60" dirty="0">
                <a:latin typeface="Arial"/>
                <a:cs typeface="Arial"/>
              </a:rPr>
              <a:t>pour</a:t>
            </a:r>
            <a:r>
              <a:rPr sz="1800" i="1" spc="-10" dirty="0">
                <a:latin typeface="Arial"/>
                <a:cs typeface="Arial"/>
              </a:rPr>
              <a:t> </a:t>
            </a:r>
            <a:r>
              <a:rPr sz="1800" i="1" spc="-10" dirty="0" err="1">
                <a:latin typeface="Arial"/>
                <a:cs typeface="Arial"/>
              </a:rPr>
              <a:t>déterminer</a:t>
            </a:r>
            <a:r>
              <a:rPr lang="fr-CA" i="1" spc="-10" dirty="0">
                <a:latin typeface="Arial"/>
                <a:cs typeface="Arial"/>
              </a:rPr>
              <a:t> </a:t>
            </a:r>
            <a:r>
              <a:rPr sz="1800" i="1" dirty="0" err="1">
                <a:latin typeface="Arial"/>
                <a:cs typeface="Arial"/>
              </a:rPr>
              <a:t>si</a:t>
            </a:r>
            <a:r>
              <a:rPr sz="1800" i="1" spc="-120" dirty="0">
                <a:latin typeface="Arial"/>
                <a:cs typeface="Arial"/>
              </a:rPr>
              <a:t> </a:t>
            </a:r>
            <a:r>
              <a:rPr sz="1800" i="1" spc="-25" dirty="0">
                <a:latin typeface="Arial"/>
                <a:cs typeface="Arial"/>
              </a:rPr>
              <a:t>les </a:t>
            </a:r>
            <a:r>
              <a:rPr sz="1800" i="1" dirty="0">
                <a:latin typeface="Arial"/>
                <a:cs typeface="Arial"/>
              </a:rPr>
              <a:t>dépenses</a:t>
            </a:r>
            <a:r>
              <a:rPr sz="1800" i="1" spc="-20" dirty="0">
                <a:latin typeface="Arial"/>
                <a:cs typeface="Arial"/>
              </a:rPr>
              <a:t> </a:t>
            </a:r>
            <a:r>
              <a:rPr sz="1800" i="1" dirty="0">
                <a:latin typeface="Arial"/>
                <a:cs typeface="Arial"/>
              </a:rPr>
              <a:t>sont</a:t>
            </a:r>
            <a:r>
              <a:rPr sz="1800" i="1" spc="5" dirty="0">
                <a:latin typeface="Arial"/>
                <a:cs typeface="Arial"/>
              </a:rPr>
              <a:t> </a:t>
            </a:r>
            <a:r>
              <a:rPr sz="1800" i="1" dirty="0">
                <a:latin typeface="Arial"/>
                <a:cs typeface="Arial"/>
              </a:rPr>
              <a:t>applicables</a:t>
            </a:r>
            <a:r>
              <a:rPr sz="1800" i="1" spc="-5" dirty="0">
                <a:latin typeface="Arial"/>
                <a:cs typeface="Arial"/>
              </a:rPr>
              <a:t> </a:t>
            </a:r>
            <a:r>
              <a:rPr sz="1800" i="1" dirty="0">
                <a:latin typeface="Arial"/>
                <a:cs typeface="Arial"/>
              </a:rPr>
              <a:t>aux</a:t>
            </a:r>
            <a:r>
              <a:rPr sz="1800" i="1" spc="5" dirty="0">
                <a:latin typeface="Arial"/>
                <a:cs typeface="Arial"/>
              </a:rPr>
              <a:t> </a:t>
            </a:r>
            <a:r>
              <a:rPr sz="1800" i="1" dirty="0">
                <a:latin typeface="Arial"/>
                <a:cs typeface="Arial"/>
              </a:rPr>
              <a:t>activités</a:t>
            </a:r>
            <a:r>
              <a:rPr sz="1800" i="1" spc="10" dirty="0">
                <a:latin typeface="Arial"/>
                <a:cs typeface="Arial"/>
              </a:rPr>
              <a:t> </a:t>
            </a:r>
            <a:r>
              <a:rPr sz="1800" i="1" spc="70" dirty="0">
                <a:latin typeface="Arial"/>
                <a:cs typeface="Arial"/>
              </a:rPr>
              <a:t>du</a:t>
            </a:r>
            <a:r>
              <a:rPr sz="1800" i="1" spc="10" dirty="0">
                <a:latin typeface="Arial"/>
                <a:cs typeface="Arial"/>
              </a:rPr>
              <a:t> </a:t>
            </a:r>
            <a:r>
              <a:rPr sz="1800" i="1" spc="-10" dirty="0">
                <a:latin typeface="Arial"/>
                <a:cs typeface="Arial"/>
              </a:rPr>
              <a:t>projet.</a:t>
            </a:r>
            <a:endParaRPr sz="1800" dirty="0">
              <a:latin typeface="Arial"/>
              <a:cs typeface="Arial"/>
            </a:endParaRPr>
          </a:p>
          <a:p>
            <a:pPr marL="243204" marR="26670" indent="-231140">
              <a:lnSpc>
                <a:spcPct val="100000"/>
              </a:lnSpc>
              <a:spcBef>
                <a:spcPts val="1395"/>
              </a:spcBef>
              <a:buChar char="•"/>
              <a:tabLst>
                <a:tab pos="243204" algn="l"/>
              </a:tabLst>
            </a:pPr>
            <a:r>
              <a:rPr sz="2000" spc="-35" dirty="0">
                <a:latin typeface="Arial"/>
                <a:cs typeface="Arial"/>
              </a:rPr>
              <a:t>Le</a:t>
            </a:r>
            <a:r>
              <a:rPr sz="2000" spc="-15" dirty="0">
                <a:latin typeface="Arial"/>
                <a:cs typeface="Arial"/>
              </a:rPr>
              <a:t> </a:t>
            </a:r>
            <a:r>
              <a:rPr sz="2000" dirty="0">
                <a:latin typeface="Arial"/>
                <a:cs typeface="Arial"/>
              </a:rPr>
              <a:t>cahier</a:t>
            </a:r>
            <a:r>
              <a:rPr sz="2000" spc="-20" dirty="0">
                <a:latin typeface="Arial"/>
                <a:cs typeface="Arial"/>
              </a:rPr>
              <a:t> </a:t>
            </a:r>
            <a:r>
              <a:rPr sz="2000" dirty="0">
                <a:latin typeface="Arial"/>
                <a:cs typeface="Arial"/>
              </a:rPr>
              <a:t>financier </a:t>
            </a:r>
            <a:r>
              <a:rPr sz="2000" spc="-20" dirty="0">
                <a:latin typeface="Arial"/>
                <a:cs typeface="Arial"/>
              </a:rPr>
              <a:t>sera</a:t>
            </a:r>
            <a:r>
              <a:rPr sz="2000" spc="-15" dirty="0">
                <a:latin typeface="Arial"/>
                <a:cs typeface="Arial"/>
              </a:rPr>
              <a:t> </a:t>
            </a:r>
            <a:r>
              <a:rPr sz="2000" dirty="0">
                <a:latin typeface="Arial"/>
                <a:cs typeface="Arial"/>
              </a:rPr>
              <a:t>examiné</a:t>
            </a:r>
            <a:r>
              <a:rPr sz="2000" spc="-25" dirty="0">
                <a:latin typeface="Arial"/>
                <a:cs typeface="Arial"/>
              </a:rPr>
              <a:t> </a:t>
            </a:r>
            <a:r>
              <a:rPr sz="2000" dirty="0">
                <a:latin typeface="Arial"/>
                <a:cs typeface="Arial"/>
              </a:rPr>
              <a:t>une</a:t>
            </a:r>
            <a:r>
              <a:rPr sz="2000" spc="-10" dirty="0">
                <a:latin typeface="Arial"/>
                <a:cs typeface="Arial"/>
              </a:rPr>
              <a:t> </a:t>
            </a:r>
            <a:r>
              <a:rPr sz="2000" dirty="0">
                <a:latin typeface="Arial"/>
                <a:cs typeface="Arial"/>
              </a:rPr>
              <a:t>fois </a:t>
            </a:r>
            <a:r>
              <a:rPr sz="2000" spc="55" dirty="0">
                <a:latin typeface="Arial"/>
                <a:cs typeface="Arial"/>
              </a:rPr>
              <a:t>qu’il</a:t>
            </a:r>
            <a:r>
              <a:rPr sz="2000" spc="5" dirty="0">
                <a:latin typeface="Arial"/>
                <a:cs typeface="Arial"/>
              </a:rPr>
              <a:t> </a:t>
            </a:r>
            <a:r>
              <a:rPr sz="2000" dirty="0">
                <a:latin typeface="Arial"/>
                <a:cs typeface="Arial"/>
              </a:rPr>
              <a:t>aura</a:t>
            </a:r>
            <a:r>
              <a:rPr sz="2000" spc="-15" dirty="0">
                <a:latin typeface="Arial"/>
                <a:cs typeface="Arial"/>
              </a:rPr>
              <a:t> </a:t>
            </a:r>
            <a:r>
              <a:rPr sz="2000" dirty="0">
                <a:latin typeface="Arial"/>
                <a:cs typeface="Arial"/>
              </a:rPr>
              <a:t>été</a:t>
            </a:r>
            <a:r>
              <a:rPr sz="2000" spc="-20" dirty="0">
                <a:latin typeface="Arial"/>
                <a:cs typeface="Arial"/>
              </a:rPr>
              <a:t> </a:t>
            </a:r>
            <a:r>
              <a:rPr sz="2000" dirty="0">
                <a:latin typeface="Arial"/>
                <a:cs typeface="Arial"/>
              </a:rPr>
              <a:t>soumis</a:t>
            </a:r>
            <a:r>
              <a:rPr sz="2000" spc="5" dirty="0">
                <a:latin typeface="Arial"/>
                <a:cs typeface="Arial"/>
              </a:rPr>
              <a:t> </a:t>
            </a:r>
            <a:r>
              <a:rPr sz="2000" dirty="0">
                <a:latin typeface="Arial"/>
                <a:cs typeface="Arial"/>
              </a:rPr>
              <a:t>avant</a:t>
            </a:r>
            <a:r>
              <a:rPr sz="2000" spc="-20" dirty="0">
                <a:latin typeface="Arial"/>
                <a:cs typeface="Arial"/>
              </a:rPr>
              <a:t> </a:t>
            </a:r>
            <a:r>
              <a:rPr sz="2000" dirty="0">
                <a:latin typeface="Arial"/>
                <a:cs typeface="Arial"/>
              </a:rPr>
              <a:t>la</a:t>
            </a:r>
            <a:r>
              <a:rPr sz="2000" spc="-20" dirty="0">
                <a:latin typeface="Arial"/>
                <a:cs typeface="Arial"/>
              </a:rPr>
              <a:t> </a:t>
            </a:r>
            <a:r>
              <a:rPr sz="2000" dirty="0">
                <a:latin typeface="Arial"/>
                <a:cs typeface="Arial"/>
              </a:rPr>
              <a:t>date</a:t>
            </a:r>
            <a:r>
              <a:rPr sz="2000" spc="-25" dirty="0">
                <a:latin typeface="Arial"/>
                <a:cs typeface="Arial"/>
              </a:rPr>
              <a:t> </a:t>
            </a:r>
            <a:r>
              <a:rPr sz="2000" spc="55" dirty="0">
                <a:latin typeface="Arial"/>
                <a:cs typeface="Arial"/>
              </a:rPr>
              <a:t>limite</a:t>
            </a:r>
            <a:r>
              <a:rPr sz="2000" spc="-20" dirty="0">
                <a:latin typeface="Arial"/>
                <a:cs typeface="Arial"/>
              </a:rPr>
              <a:t> </a:t>
            </a:r>
            <a:r>
              <a:rPr sz="2000" spc="85" dirty="0">
                <a:latin typeface="Arial"/>
                <a:cs typeface="Arial"/>
              </a:rPr>
              <a:t>de</a:t>
            </a:r>
            <a:r>
              <a:rPr sz="2000" spc="-15" dirty="0">
                <a:latin typeface="Arial"/>
                <a:cs typeface="Arial"/>
              </a:rPr>
              <a:t> </a:t>
            </a:r>
            <a:r>
              <a:rPr sz="2000" spc="40" dirty="0">
                <a:latin typeface="Arial"/>
                <a:cs typeface="Arial"/>
              </a:rPr>
              <a:t>réception </a:t>
            </a:r>
            <a:r>
              <a:rPr sz="2000" dirty="0">
                <a:latin typeface="Arial"/>
                <a:cs typeface="Arial"/>
              </a:rPr>
              <a:t>des</a:t>
            </a:r>
            <a:r>
              <a:rPr sz="2000" spc="125" dirty="0">
                <a:latin typeface="Arial"/>
                <a:cs typeface="Arial"/>
              </a:rPr>
              <a:t> </a:t>
            </a:r>
            <a:r>
              <a:rPr sz="2000" dirty="0">
                <a:latin typeface="Arial"/>
                <a:cs typeface="Arial"/>
              </a:rPr>
              <a:t>demandes</a:t>
            </a:r>
            <a:r>
              <a:rPr sz="2000" spc="125" dirty="0">
                <a:latin typeface="Arial"/>
                <a:cs typeface="Arial"/>
              </a:rPr>
              <a:t> </a:t>
            </a:r>
            <a:r>
              <a:rPr sz="2000" spc="-50" dirty="0">
                <a:latin typeface="Arial"/>
                <a:cs typeface="Arial"/>
              </a:rPr>
              <a:t>:</a:t>
            </a:r>
            <a:endParaRPr sz="2000" dirty="0">
              <a:latin typeface="Arial"/>
              <a:cs typeface="Arial"/>
            </a:endParaRPr>
          </a:p>
          <a:p>
            <a:pPr marL="701040" marR="5080" lvl="1" indent="-349250">
              <a:lnSpc>
                <a:spcPct val="100000"/>
              </a:lnSpc>
              <a:spcBef>
                <a:spcPts val="1405"/>
              </a:spcBef>
              <a:buFont typeface="Wingdings"/>
              <a:buChar char=""/>
              <a:tabLst>
                <a:tab pos="701040" algn="l"/>
              </a:tabLst>
            </a:pPr>
            <a:r>
              <a:rPr sz="1800" i="1" spc="-20" dirty="0">
                <a:latin typeface="Arial"/>
                <a:cs typeface="Arial"/>
              </a:rPr>
              <a:t>Permet</a:t>
            </a:r>
            <a:r>
              <a:rPr sz="1800" i="1" dirty="0">
                <a:latin typeface="Arial"/>
                <a:cs typeface="Arial"/>
              </a:rPr>
              <a:t> aux</a:t>
            </a:r>
            <a:r>
              <a:rPr sz="1800" i="1" spc="10" dirty="0">
                <a:latin typeface="Arial"/>
                <a:cs typeface="Arial"/>
              </a:rPr>
              <a:t> </a:t>
            </a:r>
            <a:r>
              <a:rPr sz="1800" i="1" dirty="0">
                <a:latin typeface="Arial"/>
                <a:cs typeface="Arial"/>
              </a:rPr>
              <a:t>entreprises</a:t>
            </a:r>
            <a:r>
              <a:rPr sz="1800" i="1" spc="-10" dirty="0">
                <a:latin typeface="Arial"/>
                <a:cs typeface="Arial"/>
              </a:rPr>
              <a:t> </a:t>
            </a:r>
            <a:r>
              <a:rPr sz="1800" i="1" dirty="0">
                <a:latin typeface="Arial"/>
                <a:cs typeface="Arial"/>
              </a:rPr>
              <a:t>d’intégrer</a:t>
            </a:r>
            <a:r>
              <a:rPr sz="1800" i="1" spc="-15" dirty="0">
                <a:latin typeface="Arial"/>
                <a:cs typeface="Arial"/>
              </a:rPr>
              <a:t> </a:t>
            </a:r>
            <a:r>
              <a:rPr sz="1800" i="1" dirty="0">
                <a:latin typeface="Arial"/>
                <a:cs typeface="Arial"/>
              </a:rPr>
              <a:t>les</a:t>
            </a:r>
            <a:r>
              <a:rPr sz="1800" i="1" spc="5" dirty="0">
                <a:latin typeface="Arial"/>
                <a:cs typeface="Arial"/>
              </a:rPr>
              <a:t> </a:t>
            </a:r>
            <a:r>
              <a:rPr sz="1800" i="1" dirty="0">
                <a:latin typeface="Arial"/>
                <a:cs typeface="Arial"/>
              </a:rPr>
              <a:t>commentaires dans</a:t>
            </a:r>
            <a:r>
              <a:rPr sz="1800" i="1" spc="15" dirty="0">
                <a:latin typeface="Arial"/>
                <a:cs typeface="Arial"/>
              </a:rPr>
              <a:t> </a:t>
            </a:r>
            <a:r>
              <a:rPr sz="1800" i="1" dirty="0">
                <a:latin typeface="Arial"/>
                <a:cs typeface="Arial"/>
              </a:rPr>
              <a:t>le cahier </a:t>
            </a:r>
            <a:r>
              <a:rPr sz="1800" i="1" spc="60" dirty="0">
                <a:latin typeface="Arial"/>
                <a:cs typeface="Arial"/>
              </a:rPr>
              <a:t>de</a:t>
            </a:r>
            <a:r>
              <a:rPr sz="1800" i="1" spc="10" dirty="0">
                <a:latin typeface="Arial"/>
                <a:cs typeface="Arial"/>
              </a:rPr>
              <a:t> </a:t>
            </a:r>
            <a:r>
              <a:rPr sz="1800" i="1" dirty="0">
                <a:latin typeface="Arial"/>
                <a:cs typeface="Arial"/>
              </a:rPr>
              <a:t>travail</a:t>
            </a:r>
            <a:r>
              <a:rPr sz="1800" i="1" spc="20" dirty="0">
                <a:latin typeface="Arial"/>
                <a:cs typeface="Arial"/>
              </a:rPr>
              <a:t> </a:t>
            </a:r>
            <a:r>
              <a:rPr sz="1800" i="1" dirty="0">
                <a:latin typeface="Arial"/>
                <a:cs typeface="Arial"/>
              </a:rPr>
              <a:t>qu’elles</a:t>
            </a:r>
            <a:r>
              <a:rPr sz="1800" i="1" spc="-10" dirty="0">
                <a:latin typeface="Arial"/>
                <a:cs typeface="Arial"/>
              </a:rPr>
              <a:t> </a:t>
            </a:r>
            <a:r>
              <a:rPr sz="1800" i="1" dirty="0">
                <a:latin typeface="Arial"/>
                <a:cs typeface="Arial"/>
              </a:rPr>
              <a:t>soumettent</a:t>
            </a:r>
            <a:r>
              <a:rPr sz="1800" i="1" spc="-5" dirty="0">
                <a:latin typeface="Arial"/>
                <a:cs typeface="Arial"/>
              </a:rPr>
              <a:t> </a:t>
            </a:r>
            <a:r>
              <a:rPr sz="1800" i="1" spc="-10" dirty="0">
                <a:latin typeface="Arial"/>
                <a:cs typeface="Arial"/>
              </a:rPr>
              <a:t>avant l’évaluation.</a:t>
            </a:r>
            <a:endParaRPr sz="1800" dirty="0">
              <a:latin typeface="Arial"/>
              <a:cs typeface="Arial"/>
            </a:endParaRPr>
          </a:p>
          <a:p>
            <a:pPr marL="243204" marR="15875" indent="-231140">
              <a:lnSpc>
                <a:spcPct val="100000"/>
              </a:lnSpc>
              <a:spcBef>
                <a:spcPts val="1395"/>
              </a:spcBef>
              <a:buChar char="•"/>
              <a:tabLst>
                <a:tab pos="243204" algn="l"/>
              </a:tabLst>
            </a:pPr>
            <a:r>
              <a:rPr sz="2000" dirty="0">
                <a:latin typeface="Arial"/>
                <a:cs typeface="Arial"/>
              </a:rPr>
              <a:t>NGen</a:t>
            </a:r>
            <a:r>
              <a:rPr sz="2000" spc="5" dirty="0">
                <a:latin typeface="Arial"/>
                <a:cs typeface="Arial"/>
              </a:rPr>
              <a:t> </a:t>
            </a:r>
            <a:r>
              <a:rPr sz="2000" dirty="0">
                <a:latin typeface="Arial"/>
                <a:cs typeface="Arial"/>
              </a:rPr>
              <a:t>effectuera</a:t>
            </a:r>
            <a:r>
              <a:rPr sz="2000" spc="-5" dirty="0">
                <a:latin typeface="Arial"/>
                <a:cs typeface="Arial"/>
              </a:rPr>
              <a:t> </a:t>
            </a:r>
            <a:r>
              <a:rPr sz="2000" dirty="0">
                <a:latin typeface="Arial"/>
                <a:cs typeface="Arial"/>
              </a:rPr>
              <a:t>un</a:t>
            </a:r>
            <a:r>
              <a:rPr sz="2000" spc="10" dirty="0">
                <a:latin typeface="Arial"/>
                <a:cs typeface="Arial"/>
              </a:rPr>
              <a:t> </a:t>
            </a:r>
            <a:r>
              <a:rPr sz="2000" dirty="0">
                <a:latin typeface="Arial"/>
                <a:cs typeface="Arial"/>
              </a:rPr>
              <a:t>examen</a:t>
            </a:r>
            <a:r>
              <a:rPr sz="2000" spc="-20" dirty="0">
                <a:latin typeface="Arial"/>
                <a:cs typeface="Arial"/>
              </a:rPr>
              <a:t> </a:t>
            </a:r>
            <a:r>
              <a:rPr sz="2000" spc="45" dirty="0">
                <a:latin typeface="Arial"/>
                <a:cs typeface="Arial"/>
              </a:rPr>
              <a:t>détaillé</a:t>
            </a:r>
            <a:r>
              <a:rPr sz="2000" spc="-20" dirty="0">
                <a:latin typeface="Arial"/>
                <a:cs typeface="Arial"/>
              </a:rPr>
              <a:t> </a:t>
            </a:r>
            <a:r>
              <a:rPr sz="2000" dirty="0">
                <a:latin typeface="Arial"/>
                <a:cs typeface="Arial"/>
              </a:rPr>
              <a:t>et</a:t>
            </a:r>
            <a:r>
              <a:rPr sz="2000" spc="5" dirty="0">
                <a:latin typeface="Arial"/>
                <a:cs typeface="Arial"/>
              </a:rPr>
              <a:t> </a:t>
            </a:r>
            <a:r>
              <a:rPr sz="2000" spc="50" dirty="0">
                <a:latin typeface="Arial"/>
                <a:cs typeface="Arial"/>
              </a:rPr>
              <a:t>pourra</a:t>
            </a:r>
            <a:r>
              <a:rPr sz="2000" spc="25" dirty="0">
                <a:latin typeface="Arial"/>
                <a:cs typeface="Arial"/>
              </a:rPr>
              <a:t> </a:t>
            </a:r>
            <a:r>
              <a:rPr sz="2000" spc="55" dirty="0">
                <a:latin typeface="Arial"/>
                <a:cs typeface="Arial"/>
              </a:rPr>
              <a:t>demander</a:t>
            </a:r>
            <a:r>
              <a:rPr sz="2000" spc="5" dirty="0">
                <a:latin typeface="Arial"/>
                <a:cs typeface="Arial"/>
              </a:rPr>
              <a:t> </a:t>
            </a:r>
            <a:r>
              <a:rPr sz="2000" dirty="0">
                <a:latin typeface="Arial"/>
                <a:cs typeface="Arial"/>
              </a:rPr>
              <a:t>à</a:t>
            </a:r>
            <a:r>
              <a:rPr sz="2000" spc="-10" dirty="0">
                <a:latin typeface="Arial"/>
                <a:cs typeface="Arial"/>
              </a:rPr>
              <a:t> </a:t>
            </a:r>
            <a:r>
              <a:rPr sz="2000" dirty="0">
                <a:latin typeface="Arial"/>
                <a:cs typeface="Arial"/>
              </a:rPr>
              <a:t>l’entreprise</a:t>
            </a:r>
            <a:r>
              <a:rPr sz="2000" spc="20" dirty="0">
                <a:latin typeface="Arial"/>
                <a:cs typeface="Arial"/>
              </a:rPr>
              <a:t> </a:t>
            </a:r>
            <a:r>
              <a:rPr sz="2000" spc="85" dirty="0">
                <a:latin typeface="Arial"/>
                <a:cs typeface="Arial"/>
              </a:rPr>
              <a:t>de</a:t>
            </a:r>
            <a:r>
              <a:rPr sz="2000" dirty="0">
                <a:latin typeface="Arial"/>
                <a:cs typeface="Arial"/>
              </a:rPr>
              <a:t> réviser</a:t>
            </a:r>
            <a:r>
              <a:rPr sz="2000" spc="10" dirty="0">
                <a:latin typeface="Arial"/>
                <a:cs typeface="Arial"/>
              </a:rPr>
              <a:t> </a:t>
            </a:r>
            <a:r>
              <a:rPr sz="2000" spc="75" dirty="0">
                <a:latin typeface="Arial"/>
                <a:cs typeface="Arial"/>
              </a:rPr>
              <a:t>ou</a:t>
            </a:r>
            <a:r>
              <a:rPr sz="2000" spc="5" dirty="0">
                <a:latin typeface="Arial"/>
                <a:cs typeface="Arial"/>
              </a:rPr>
              <a:t> </a:t>
            </a:r>
            <a:r>
              <a:rPr sz="2000" spc="85" dirty="0">
                <a:latin typeface="Arial"/>
                <a:cs typeface="Arial"/>
              </a:rPr>
              <a:t>de</a:t>
            </a:r>
            <a:r>
              <a:rPr sz="2000" dirty="0">
                <a:latin typeface="Arial"/>
                <a:cs typeface="Arial"/>
              </a:rPr>
              <a:t> </a:t>
            </a:r>
            <a:r>
              <a:rPr sz="2000" spc="40" dirty="0">
                <a:latin typeface="Arial"/>
                <a:cs typeface="Arial"/>
              </a:rPr>
              <a:t>fournir </a:t>
            </a:r>
            <a:r>
              <a:rPr sz="2000" dirty="0">
                <a:latin typeface="Arial"/>
                <a:cs typeface="Arial"/>
              </a:rPr>
              <a:t>plus</a:t>
            </a:r>
            <a:r>
              <a:rPr sz="2000" spc="15" dirty="0">
                <a:latin typeface="Arial"/>
                <a:cs typeface="Arial"/>
              </a:rPr>
              <a:t> </a:t>
            </a:r>
            <a:r>
              <a:rPr sz="2000" spc="85" dirty="0">
                <a:latin typeface="Arial"/>
                <a:cs typeface="Arial"/>
              </a:rPr>
              <a:t>de</a:t>
            </a:r>
            <a:r>
              <a:rPr sz="2000" dirty="0">
                <a:latin typeface="Arial"/>
                <a:cs typeface="Arial"/>
              </a:rPr>
              <a:t> détails au</a:t>
            </a:r>
            <a:r>
              <a:rPr sz="2000" spc="-5" dirty="0">
                <a:latin typeface="Arial"/>
                <a:cs typeface="Arial"/>
              </a:rPr>
              <a:t> </a:t>
            </a:r>
            <a:r>
              <a:rPr sz="2000" dirty="0">
                <a:latin typeface="Arial"/>
                <a:cs typeface="Arial"/>
              </a:rPr>
              <a:t>besoin</a:t>
            </a:r>
            <a:r>
              <a:rPr sz="2000" spc="15" dirty="0">
                <a:latin typeface="Arial"/>
                <a:cs typeface="Arial"/>
              </a:rPr>
              <a:t> </a:t>
            </a:r>
            <a:r>
              <a:rPr sz="2000" dirty="0">
                <a:latin typeface="Arial"/>
                <a:cs typeface="Arial"/>
              </a:rPr>
              <a:t>à l’étape </a:t>
            </a:r>
            <a:r>
              <a:rPr sz="2000" spc="85" dirty="0">
                <a:latin typeface="Arial"/>
                <a:cs typeface="Arial"/>
              </a:rPr>
              <a:t>de</a:t>
            </a:r>
            <a:r>
              <a:rPr sz="2000" spc="5"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passation</a:t>
            </a:r>
            <a:r>
              <a:rPr sz="2000" spc="10" dirty="0">
                <a:latin typeface="Arial"/>
                <a:cs typeface="Arial"/>
              </a:rPr>
              <a:t> </a:t>
            </a:r>
            <a:r>
              <a:rPr sz="2000" spc="85" dirty="0">
                <a:latin typeface="Arial"/>
                <a:cs typeface="Arial"/>
              </a:rPr>
              <a:t>de</a:t>
            </a:r>
            <a:r>
              <a:rPr sz="2000" spc="5" dirty="0">
                <a:latin typeface="Arial"/>
                <a:cs typeface="Arial"/>
              </a:rPr>
              <a:t> </a:t>
            </a:r>
            <a:r>
              <a:rPr sz="2000" dirty="0">
                <a:latin typeface="Arial"/>
                <a:cs typeface="Arial"/>
              </a:rPr>
              <a:t>marchés</a:t>
            </a:r>
            <a:r>
              <a:rPr sz="2000" spc="-5" dirty="0">
                <a:latin typeface="Arial"/>
                <a:cs typeface="Arial"/>
              </a:rPr>
              <a:t> </a:t>
            </a:r>
            <a:r>
              <a:rPr sz="2000" spc="-50" dirty="0">
                <a:latin typeface="Arial"/>
                <a:cs typeface="Arial"/>
              </a:rPr>
              <a:t>:</a:t>
            </a:r>
            <a:endParaRPr sz="2000" dirty="0">
              <a:latin typeface="Arial"/>
              <a:cs typeface="Arial"/>
            </a:endParaRPr>
          </a:p>
          <a:p>
            <a:pPr marL="701040" lvl="1" indent="-348615">
              <a:lnSpc>
                <a:spcPct val="100000"/>
              </a:lnSpc>
              <a:spcBef>
                <a:spcPts val="1410"/>
              </a:spcBef>
              <a:buFont typeface="Wingdings"/>
              <a:buChar char=""/>
              <a:tabLst>
                <a:tab pos="701040" algn="l"/>
              </a:tabLst>
            </a:pPr>
            <a:r>
              <a:rPr sz="1800" i="1" dirty="0">
                <a:latin typeface="Arial"/>
                <a:cs typeface="Arial"/>
              </a:rPr>
              <a:t>Cela</a:t>
            </a:r>
            <a:r>
              <a:rPr sz="1800" i="1" spc="35" dirty="0">
                <a:latin typeface="Arial"/>
                <a:cs typeface="Arial"/>
              </a:rPr>
              <a:t> </a:t>
            </a:r>
            <a:r>
              <a:rPr sz="1800" i="1" dirty="0">
                <a:latin typeface="Arial"/>
                <a:cs typeface="Arial"/>
              </a:rPr>
              <a:t>correspondra</a:t>
            </a:r>
            <a:r>
              <a:rPr sz="1800" i="1" spc="50" dirty="0">
                <a:latin typeface="Arial"/>
                <a:cs typeface="Arial"/>
              </a:rPr>
              <a:t> </a:t>
            </a:r>
            <a:r>
              <a:rPr sz="1800" i="1" dirty="0">
                <a:latin typeface="Arial"/>
                <a:cs typeface="Arial"/>
              </a:rPr>
              <a:t>au</a:t>
            </a:r>
            <a:r>
              <a:rPr sz="1800" i="1" spc="45" dirty="0">
                <a:latin typeface="Arial"/>
                <a:cs typeface="Arial"/>
              </a:rPr>
              <a:t> </a:t>
            </a:r>
            <a:r>
              <a:rPr sz="1800" i="1" spc="75" dirty="0">
                <a:latin typeface="Arial"/>
                <a:cs typeface="Arial"/>
              </a:rPr>
              <a:t>budget</a:t>
            </a:r>
            <a:r>
              <a:rPr sz="1800" i="1" spc="30" dirty="0">
                <a:latin typeface="Arial"/>
                <a:cs typeface="Arial"/>
              </a:rPr>
              <a:t> </a:t>
            </a:r>
            <a:r>
              <a:rPr sz="1800" i="1" spc="70" dirty="0">
                <a:latin typeface="Arial"/>
                <a:cs typeface="Arial"/>
              </a:rPr>
              <a:t>du</a:t>
            </a:r>
            <a:r>
              <a:rPr sz="1800" i="1" spc="55" dirty="0">
                <a:latin typeface="Arial"/>
                <a:cs typeface="Arial"/>
              </a:rPr>
              <a:t> </a:t>
            </a:r>
            <a:r>
              <a:rPr sz="1800" i="1" dirty="0">
                <a:latin typeface="Arial"/>
                <a:cs typeface="Arial"/>
              </a:rPr>
              <a:t>projet</a:t>
            </a:r>
            <a:r>
              <a:rPr sz="1800" i="1" spc="35" dirty="0">
                <a:latin typeface="Arial"/>
                <a:cs typeface="Arial"/>
              </a:rPr>
              <a:t> </a:t>
            </a:r>
            <a:r>
              <a:rPr sz="1800" i="1" dirty="0">
                <a:latin typeface="Arial"/>
                <a:cs typeface="Arial"/>
              </a:rPr>
              <a:t>décrit</a:t>
            </a:r>
            <a:r>
              <a:rPr sz="1800" i="1" spc="35" dirty="0">
                <a:latin typeface="Arial"/>
                <a:cs typeface="Arial"/>
              </a:rPr>
              <a:t> </a:t>
            </a:r>
            <a:r>
              <a:rPr sz="1800" i="1" dirty="0">
                <a:latin typeface="Arial"/>
                <a:cs typeface="Arial"/>
              </a:rPr>
              <a:t>dans</a:t>
            </a:r>
            <a:r>
              <a:rPr sz="1800" i="1" spc="65" dirty="0">
                <a:latin typeface="Arial"/>
                <a:cs typeface="Arial"/>
              </a:rPr>
              <a:t> </a:t>
            </a:r>
            <a:r>
              <a:rPr sz="1800" i="1" dirty="0">
                <a:latin typeface="Arial"/>
                <a:cs typeface="Arial"/>
              </a:rPr>
              <a:t>l’accord-cadre</a:t>
            </a:r>
            <a:r>
              <a:rPr sz="1800" i="1" spc="50" dirty="0">
                <a:latin typeface="Arial"/>
                <a:cs typeface="Arial"/>
              </a:rPr>
              <a:t> </a:t>
            </a:r>
            <a:r>
              <a:rPr sz="1800" i="1" spc="60" dirty="0">
                <a:latin typeface="Arial"/>
                <a:cs typeface="Arial"/>
              </a:rPr>
              <a:t>de</a:t>
            </a:r>
            <a:r>
              <a:rPr sz="1800" i="1" spc="45" dirty="0">
                <a:latin typeface="Arial"/>
                <a:cs typeface="Arial"/>
              </a:rPr>
              <a:t> </a:t>
            </a:r>
            <a:r>
              <a:rPr sz="1800" i="1" dirty="0">
                <a:latin typeface="Arial"/>
                <a:cs typeface="Arial"/>
              </a:rPr>
              <a:t>projet</a:t>
            </a:r>
            <a:r>
              <a:rPr sz="1800" i="1" spc="35" dirty="0">
                <a:latin typeface="Arial"/>
                <a:cs typeface="Arial"/>
              </a:rPr>
              <a:t> </a:t>
            </a:r>
            <a:r>
              <a:rPr sz="1800" i="1" spc="-10" dirty="0">
                <a:latin typeface="Arial"/>
                <a:cs typeface="Arial"/>
              </a:rPr>
              <a:t>(ACP).</a:t>
            </a:r>
            <a:endParaRPr sz="18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17</a:t>
            </a:fld>
            <a:endParaRPr spc="-25" dirty="0"/>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Cahier</a:t>
            </a:r>
            <a:r>
              <a:rPr lang="fr-CA" dirty="0"/>
              <a:t>s</a:t>
            </a:r>
            <a:r>
              <a:rPr spc="20" dirty="0"/>
              <a:t> </a:t>
            </a:r>
            <a:r>
              <a:rPr spc="-10" dirty="0"/>
              <a:t>financier</a:t>
            </a:r>
            <a:r>
              <a:rPr lang="fr-CA" spc="-10" dirty="0"/>
              <a:t>s du Défi de la fabrication durable (DFD)</a:t>
            </a:r>
            <a:endParaRPr spc="-1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Cahier</a:t>
            </a:r>
            <a:r>
              <a:rPr spc="-40" dirty="0"/>
              <a:t> </a:t>
            </a:r>
            <a:r>
              <a:rPr dirty="0"/>
              <a:t>financier</a:t>
            </a:r>
            <a:r>
              <a:rPr spc="-40" dirty="0"/>
              <a:t> </a:t>
            </a:r>
            <a:r>
              <a:rPr spc="140" dirty="0"/>
              <a:t>de</a:t>
            </a:r>
            <a:r>
              <a:rPr spc="-25" dirty="0"/>
              <a:t> </a:t>
            </a:r>
            <a:r>
              <a:rPr spc="105" dirty="0"/>
              <a:t>projet</a:t>
            </a:r>
            <a:r>
              <a:rPr spc="-25" dirty="0"/>
              <a:t> </a:t>
            </a:r>
            <a:r>
              <a:rPr spc="145" dirty="0"/>
              <a:t>du</a:t>
            </a:r>
            <a:r>
              <a:rPr spc="-35" dirty="0"/>
              <a:t> </a:t>
            </a:r>
            <a:r>
              <a:rPr lang="fr-CA" spc="-215" dirty="0"/>
              <a:t>DFD</a:t>
            </a:r>
            <a:r>
              <a:rPr spc="-20" dirty="0"/>
              <a:t> </a:t>
            </a:r>
            <a:r>
              <a:rPr spc="-470" dirty="0"/>
              <a:t>–</a:t>
            </a:r>
            <a:r>
              <a:rPr spc="-20" dirty="0"/>
              <a:t> </a:t>
            </a:r>
            <a:r>
              <a:rPr spc="60" dirty="0"/>
              <a:t>connexion</a:t>
            </a:r>
            <a:r>
              <a:rPr spc="-30" dirty="0"/>
              <a:t> </a:t>
            </a:r>
            <a:r>
              <a:rPr dirty="0"/>
              <a:t>au</a:t>
            </a:r>
            <a:r>
              <a:rPr spc="-30" dirty="0"/>
              <a:t> </a:t>
            </a:r>
            <a:r>
              <a:rPr spc="80" dirty="0"/>
              <a:t>portail</a:t>
            </a:r>
          </a:p>
        </p:txBody>
      </p:sp>
      <p:pic>
        <p:nvPicPr>
          <p:cNvPr id="3" name="object 3"/>
          <p:cNvPicPr/>
          <p:nvPr/>
        </p:nvPicPr>
        <p:blipFill>
          <a:blip r:embed="rId3" cstate="print"/>
          <a:stretch>
            <a:fillRect/>
          </a:stretch>
        </p:blipFill>
        <p:spPr>
          <a:xfrm>
            <a:off x="8017764" y="1806702"/>
            <a:ext cx="3176777" cy="4357864"/>
          </a:xfrm>
          <a:prstGeom prst="rect">
            <a:avLst/>
          </a:prstGeom>
        </p:spPr>
      </p:pic>
      <p:sp>
        <p:nvSpPr>
          <p:cNvPr id="4" name="object 4"/>
          <p:cNvSpPr txBox="1">
            <a:spLocks noGrp="1"/>
          </p:cNvSpPr>
          <p:nvPr>
            <p:ph type="body" idx="1"/>
          </p:nvPr>
        </p:nvSpPr>
        <p:spPr>
          <a:prstGeom prst="rect">
            <a:avLst/>
          </a:prstGeom>
        </p:spPr>
        <p:txBody>
          <a:bodyPr vert="horz" wrap="square" lIns="0" tIns="11430" rIns="0" bIns="0" rtlCol="0">
            <a:spAutoFit/>
          </a:bodyPr>
          <a:lstStyle/>
          <a:p>
            <a:pPr marL="0" indent="0" fontAlgn="base">
              <a:spcBef>
                <a:spcPts val="0"/>
              </a:spcBef>
              <a:buNone/>
            </a:pPr>
            <a:r>
              <a:rPr u="none" dirty="0">
                <a:solidFill>
                  <a:srgbClr val="000000"/>
                </a:solidFill>
              </a:rPr>
              <a:t>Publié</a:t>
            </a:r>
            <a:r>
              <a:rPr u="none" spc="20" dirty="0">
                <a:solidFill>
                  <a:srgbClr val="000000"/>
                </a:solidFill>
              </a:rPr>
              <a:t> </a:t>
            </a:r>
            <a:r>
              <a:rPr u="none" dirty="0">
                <a:solidFill>
                  <a:srgbClr val="000000"/>
                </a:solidFill>
              </a:rPr>
              <a:t>sur</a:t>
            </a:r>
            <a:r>
              <a:rPr u="none" spc="-5" dirty="0">
                <a:solidFill>
                  <a:srgbClr val="000000"/>
                </a:solidFill>
              </a:rPr>
              <a:t> </a:t>
            </a:r>
            <a:r>
              <a:rPr u="none" spc="50" dirty="0">
                <a:solidFill>
                  <a:srgbClr val="000000"/>
                </a:solidFill>
              </a:rPr>
              <a:t>le</a:t>
            </a:r>
            <a:r>
              <a:rPr u="none" dirty="0">
                <a:solidFill>
                  <a:srgbClr val="000000"/>
                </a:solidFill>
              </a:rPr>
              <a:t> site</a:t>
            </a:r>
            <a:r>
              <a:rPr u="none" spc="-15" dirty="0">
                <a:solidFill>
                  <a:srgbClr val="000000"/>
                </a:solidFill>
              </a:rPr>
              <a:t> </a:t>
            </a:r>
            <a:r>
              <a:rPr u="none" spc="75" dirty="0">
                <a:solidFill>
                  <a:srgbClr val="000000"/>
                </a:solidFill>
              </a:rPr>
              <a:t>Web</a:t>
            </a:r>
            <a:r>
              <a:rPr u="none" spc="15" dirty="0">
                <a:solidFill>
                  <a:srgbClr val="000000"/>
                </a:solidFill>
              </a:rPr>
              <a:t> </a:t>
            </a:r>
            <a:r>
              <a:rPr u="none" spc="110" dirty="0">
                <a:solidFill>
                  <a:srgbClr val="000000"/>
                </a:solidFill>
              </a:rPr>
              <a:t>de</a:t>
            </a:r>
            <a:r>
              <a:rPr u="none" spc="5" dirty="0">
                <a:solidFill>
                  <a:srgbClr val="000000"/>
                </a:solidFill>
              </a:rPr>
              <a:t> </a:t>
            </a:r>
            <a:r>
              <a:rPr u="none" spc="55" dirty="0">
                <a:solidFill>
                  <a:srgbClr val="000000"/>
                </a:solidFill>
              </a:rPr>
              <a:t>NGen</a:t>
            </a:r>
            <a:r>
              <a:rPr u="none" spc="10" dirty="0">
                <a:solidFill>
                  <a:srgbClr val="000000"/>
                </a:solidFill>
              </a:rPr>
              <a:t> </a:t>
            </a:r>
            <a:r>
              <a:rPr spc="-365" dirty="0">
                <a:hlinkClick r:id="rId4"/>
              </a:rPr>
              <a:t>–</a:t>
            </a:r>
            <a:r>
              <a:rPr u="none" spc="-365" dirty="0"/>
              <a:t> </a:t>
            </a:r>
            <a:r>
              <a:rPr lang="en-CA" dirty="0">
                <a:solidFill>
                  <a:srgbClr val="0033CC"/>
                </a:solidFill>
                <a:latin typeface="Avenir Next LT Pro" panose="020B0504020202020204" pitchFamily="34" charset="0"/>
              </a:rPr>
              <a:t>https://</a:t>
            </a:r>
            <a:r>
              <a:rPr lang="en-CA" dirty="0" err="1">
                <a:solidFill>
                  <a:srgbClr val="0033CC"/>
                </a:solidFill>
                <a:latin typeface="Avenir Next LT Pro" panose="020B0504020202020204" pitchFamily="34" charset="0"/>
              </a:rPr>
              <a:t>ngencanada.my.site.com</a:t>
            </a:r>
            <a:r>
              <a:rPr lang="en-CA" dirty="0">
                <a:solidFill>
                  <a:srgbClr val="0033CC"/>
                </a:solidFill>
                <a:latin typeface="Avenir Next LT Pro" panose="020B0504020202020204" pitchFamily="34" charset="0"/>
              </a:rPr>
              <a:t>/s/login/?language=</a:t>
            </a:r>
            <a:r>
              <a:rPr lang="en-CA" dirty="0" err="1">
                <a:solidFill>
                  <a:srgbClr val="0033CC"/>
                </a:solidFill>
                <a:latin typeface="Avenir Next LT Pro" panose="020B0504020202020204" pitchFamily="34" charset="0"/>
              </a:rPr>
              <a:t>en_US</a:t>
            </a:r>
            <a:endParaRPr lang="en-CA" dirty="0">
              <a:solidFill>
                <a:srgbClr val="0033CC"/>
              </a:solidFill>
              <a:latin typeface="Avenir Next LT Pro" panose="020B0504020202020204" pitchFamily="34" charset="0"/>
            </a:endParaRPr>
          </a:p>
          <a:p>
            <a:pPr>
              <a:lnSpc>
                <a:spcPct val="100000"/>
              </a:lnSpc>
              <a:spcBef>
                <a:spcPts val="440"/>
              </a:spcBef>
            </a:pPr>
            <a:endParaRPr spc="45" dirty="0">
              <a:hlinkClick r:id="rId4"/>
            </a:endParaRPr>
          </a:p>
          <a:p>
            <a:pPr marL="12700">
              <a:lnSpc>
                <a:spcPct val="100000"/>
              </a:lnSpc>
              <a:spcBef>
                <a:spcPts val="5"/>
              </a:spcBef>
            </a:pPr>
            <a:r>
              <a:rPr u="none" spc="45" dirty="0">
                <a:solidFill>
                  <a:srgbClr val="000000"/>
                </a:solidFill>
              </a:rPr>
              <a:t>Cliquez</a:t>
            </a:r>
            <a:r>
              <a:rPr u="none" spc="-15" dirty="0">
                <a:solidFill>
                  <a:srgbClr val="000000"/>
                </a:solidFill>
              </a:rPr>
              <a:t> </a:t>
            </a:r>
            <a:r>
              <a:rPr u="none" spc="-25" dirty="0">
                <a:solidFill>
                  <a:srgbClr val="000000"/>
                </a:solidFill>
              </a:rPr>
              <a:t>sur</a:t>
            </a:r>
          </a:p>
          <a:p>
            <a:pPr>
              <a:lnSpc>
                <a:spcPct val="100000"/>
              </a:lnSpc>
              <a:spcBef>
                <a:spcPts val="1060"/>
              </a:spcBef>
            </a:pPr>
            <a:endParaRPr u="none" spc="-25" dirty="0">
              <a:solidFill>
                <a:srgbClr val="000000"/>
              </a:solidFill>
            </a:endParaRPr>
          </a:p>
          <a:p>
            <a:pPr marL="158750" marR="3691254">
              <a:lnSpc>
                <a:spcPct val="100000"/>
              </a:lnSpc>
            </a:pPr>
            <a:r>
              <a:rPr sz="1800" u="none" spc="-10" dirty="0">
                <a:solidFill>
                  <a:srgbClr val="000000"/>
                </a:solidFill>
                <a:latin typeface="Calibri"/>
                <a:cs typeface="Calibri"/>
              </a:rPr>
              <a:t>Vous</a:t>
            </a:r>
            <a:r>
              <a:rPr sz="1800" u="none" spc="-45" dirty="0">
                <a:solidFill>
                  <a:srgbClr val="000000"/>
                </a:solidFill>
                <a:latin typeface="Calibri"/>
                <a:cs typeface="Calibri"/>
              </a:rPr>
              <a:t> </a:t>
            </a:r>
            <a:r>
              <a:rPr sz="1800" u="none" dirty="0">
                <a:solidFill>
                  <a:srgbClr val="000000"/>
                </a:solidFill>
                <a:latin typeface="Calibri"/>
                <a:cs typeface="Calibri"/>
              </a:rPr>
              <a:t>aurez</a:t>
            </a:r>
            <a:r>
              <a:rPr sz="1800" u="none" spc="-45" dirty="0">
                <a:solidFill>
                  <a:srgbClr val="000000"/>
                </a:solidFill>
                <a:latin typeface="Calibri"/>
                <a:cs typeface="Calibri"/>
              </a:rPr>
              <a:t> </a:t>
            </a:r>
            <a:r>
              <a:rPr sz="1800" u="none" dirty="0">
                <a:solidFill>
                  <a:srgbClr val="000000"/>
                </a:solidFill>
                <a:latin typeface="Calibri"/>
                <a:cs typeface="Calibri"/>
              </a:rPr>
              <a:t>accès</a:t>
            </a:r>
            <a:r>
              <a:rPr sz="1800" u="none" spc="-40" dirty="0">
                <a:solidFill>
                  <a:srgbClr val="000000"/>
                </a:solidFill>
                <a:latin typeface="Calibri"/>
                <a:cs typeface="Calibri"/>
              </a:rPr>
              <a:t> </a:t>
            </a:r>
            <a:r>
              <a:rPr sz="1800" u="none" dirty="0">
                <a:solidFill>
                  <a:srgbClr val="000000"/>
                </a:solidFill>
                <a:latin typeface="Calibri"/>
                <a:cs typeface="Calibri"/>
              </a:rPr>
              <a:t>au</a:t>
            </a:r>
            <a:r>
              <a:rPr sz="1800" u="none" spc="-50" dirty="0">
                <a:solidFill>
                  <a:srgbClr val="000000"/>
                </a:solidFill>
                <a:latin typeface="Calibri"/>
                <a:cs typeface="Calibri"/>
              </a:rPr>
              <a:t> </a:t>
            </a:r>
            <a:r>
              <a:rPr sz="1800" u="none" spc="-10" dirty="0">
                <a:solidFill>
                  <a:srgbClr val="000000"/>
                </a:solidFill>
                <a:latin typeface="Calibri"/>
                <a:cs typeface="Calibri"/>
              </a:rPr>
              <a:t>processus </a:t>
            </a:r>
            <a:r>
              <a:rPr sz="1800" u="none" dirty="0">
                <a:solidFill>
                  <a:srgbClr val="000000"/>
                </a:solidFill>
                <a:latin typeface="Calibri"/>
                <a:cs typeface="Calibri"/>
              </a:rPr>
              <a:t>suivant</a:t>
            </a:r>
            <a:r>
              <a:rPr sz="1800" u="none" spc="-50" dirty="0">
                <a:solidFill>
                  <a:srgbClr val="000000"/>
                </a:solidFill>
                <a:latin typeface="Calibri"/>
                <a:cs typeface="Calibri"/>
              </a:rPr>
              <a:t> </a:t>
            </a:r>
            <a:r>
              <a:rPr sz="1800" u="none" dirty="0">
                <a:solidFill>
                  <a:srgbClr val="000000"/>
                </a:solidFill>
                <a:latin typeface="Calibri"/>
                <a:cs typeface="Calibri"/>
              </a:rPr>
              <a:t>une</a:t>
            </a:r>
            <a:r>
              <a:rPr sz="1800" u="none" spc="-40" dirty="0">
                <a:solidFill>
                  <a:srgbClr val="000000"/>
                </a:solidFill>
                <a:latin typeface="Calibri"/>
                <a:cs typeface="Calibri"/>
              </a:rPr>
              <a:t> </a:t>
            </a:r>
            <a:r>
              <a:rPr sz="1800" u="none" dirty="0">
                <a:solidFill>
                  <a:srgbClr val="000000"/>
                </a:solidFill>
                <a:latin typeface="Calibri"/>
                <a:cs typeface="Calibri"/>
              </a:rPr>
              <a:t>fois</a:t>
            </a:r>
            <a:r>
              <a:rPr sz="1800" u="none" spc="-50" dirty="0">
                <a:solidFill>
                  <a:srgbClr val="000000"/>
                </a:solidFill>
                <a:latin typeface="Calibri"/>
                <a:cs typeface="Calibri"/>
              </a:rPr>
              <a:t> </a:t>
            </a:r>
            <a:r>
              <a:rPr sz="1800" u="none" dirty="0">
                <a:solidFill>
                  <a:srgbClr val="000000"/>
                </a:solidFill>
                <a:latin typeface="Calibri"/>
                <a:cs typeface="Calibri"/>
              </a:rPr>
              <a:t>que</a:t>
            </a:r>
            <a:r>
              <a:rPr sz="1800" u="none" spc="-30" dirty="0">
                <a:solidFill>
                  <a:srgbClr val="000000"/>
                </a:solidFill>
                <a:latin typeface="Calibri"/>
                <a:cs typeface="Calibri"/>
              </a:rPr>
              <a:t> </a:t>
            </a:r>
            <a:r>
              <a:rPr sz="1800" u="none" dirty="0">
                <a:solidFill>
                  <a:srgbClr val="000000"/>
                </a:solidFill>
                <a:latin typeface="Calibri"/>
                <a:cs typeface="Calibri"/>
              </a:rPr>
              <a:t>vous</a:t>
            </a:r>
            <a:r>
              <a:rPr sz="1800" u="none" spc="-50" dirty="0">
                <a:solidFill>
                  <a:srgbClr val="000000"/>
                </a:solidFill>
                <a:latin typeface="Calibri"/>
                <a:cs typeface="Calibri"/>
              </a:rPr>
              <a:t> </a:t>
            </a:r>
            <a:r>
              <a:rPr sz="1800" u="none" dirty="0">
                <a:solidFill>
                  <a:srgbClr val="000000"/>
                </a:solidFill>
                <a:latin typeface="Calibri"/>
                <a:cs typeface="Calibri"/>
              </a:rPr>
              <a:t>vous</a:t>
            </a:r>
            <a:r>
              <a:rPr sz="1800" u="none" spc="-40" dirty="0">
                <a:solidFill>
                  <a:srgbClr val="000000"/>
                </a:solidFill>
                <a:latin typeface="Calibri"/>
                <a:cs typeface="Calibri"/>
              </a:rPr>
              <a:t> </a:t>
            </a:r>
            <a:r>
              <a:rPr sz="1800" u="none" spc="-10" dirty="0">
                <a:solidFill>
                  <a:srgbClr val="000000"/>
                </a:solidFill>
                <a:latin typeface="Calibri"/>
                <a:cs typeface="Calibri"/>
              </a:rPr>
              <a:t>serez enregistré</a:t>
            </a:r>
            <a:r>
              <a:rPr sz="1800" u="none" spc="-30" dirty="0">
                <a:solidFill>
                  <a:srgbClr val="000000"/>
                </a:solidFill>
                <a:latin typeface="Calibri"/>
                <a:cs typeface="Calibri"/>
              </a:rPr>
              <a:t> </a:t>
            </a:r>
            <a:r>
              <a:rPr sz="1800" u="none" dirty="0">
                <a:solidFill>
                  <a:srgbClr val="000000"/>
                </a:solidFill>
                <a:latin typeface="Calibri"/>
                <a:cs typeface="Calibri"/>
              </a:rPr>
              <a:t>en</a:t>
            </a:r>
            <a:r>
              <a:rPr sz="1800" u="none" spc="-30" dirty="0">
                <a:solidFill>
                  <a:srgbClr val="000000"/>
                </a:solidFill>
                <a:latin typeface="Calibri"/>
                <a:cs typeface="Calibri"/>
              </a:rPr>
              <a:t> </a:t>
            </a:r>
            <a:r>
              <a:rPr sz="1800" u="none" dirty="0">
                <a:solidFill>
                  <a:srgbClr val="000000"/>
                </a:solidFill>
                <a:latin typeface="Calibri"/>
                <a:cs typeface="Calibri"/>
              </a:rPr>
              <a:t>tant</a:t>
            </a:r>
            <a:r>
              <a:rPr sz="1800" u="none" spc="-35" dirty="0">
                <a:solidFill>
                  <a:srgbClr val="000000"/>
                </a:solidFill>
                <a:latin typeface="Calibri"/>
                <a:cs typeface="Calibri"/>
              </a:rPr>
              <a:t> </a:t>
            </a:r>
            <a:r>
              <a:rPr sz="1800" u="none" dirty="0">
                <a:solidFill>
                  <a:srgbClr val="000000"/>
                </a:solidFill>
                <a:latin typeface="Calibri"/>
                <a:cs typeface="Calibri"/>
              </a:rPr>
              <a:t>que</a:t>
            </a:r>
            <a:r>
              <a:rPr sz="1800" u="none" spc="-25" dirty="0">
                <a:solidFill>
                  <a:srgbClr val="000000"/>
                </a:solidFill>
                <a:latin typeface="Calibri"/>
                <a:cs typeface="Calibri"/>
              </a:rPr>
              <a:t> </a:t>
            </a:r>
            <a:r>
              <a:rPr sz="1800" u="none" spc="-10" dirty="0">
                <a:solidFill>
                  <a:srgbClr val="000000"/>
                </a:solidFill>
                <a:latin typeface="Calibri"/>
                <a:cs typeface="Calibri"/>
              </a:rPr>
              <a:t>partenaire, </a:t>
            </a:r>
            <a:r>
              <a:rPr sz="1800" u="none" dirty="0">
                <a:solidFill>
                  <a:srgbClr val="000000"/>
                </a:solidFill>
                <a:latin typeface="Calibri"/>
                <a:cs typeface="Calibri"/>
              </a:rPr>
              <a:t>que</a:t>
            </a:r>
            <a:r>
              <a:rPr sz="1800" u="none" spc="-35" dirty="0">
                <a:solidFill>
                  <a:srgbClr val="000000"/>
                </a:solidFill>
                <a:latin typeface="Calibri"/>
                <a:cs typeface="Calibri"/>
              </a:rPr>
              <a:t> </a:t>
            </a:r>
            <a:r>
              <a:rPr sz="1800" u="none" dirty="0">
                <a:solidFill>
                  <a:srgbClr val="000000"/>
                </a:solidFill>
                <a:latin typeface="Calibri"/>
                <a:cs typeface="Calibri"/>
              </a:rPr>
              <a:t>vous</a:t>
            </a:r>
            <a:r>
              <a:rPr sz="1800" u="none" spc="-40" dirty="0">
                <a:solidFill>
                  <a:srgbClr val="000000"/>
                </a:solidFill>
                <a:latin typeface="Calibri"/>
                <a:cs typeface="Calibri"/>
              </a:rPr>
              <a:t> </a:t>
            </a:r>
            <a:r>
              <a:rPr sz="1800" u="none" dirty="0">
                <a:solidFill>
                  <a:srgbClr val="000000"/>
                </a:solidFill>
                <a:latin typeface="Calibri"/>
                <a:cs typeface="Calibri"/>
              </a:rPr>
              <a:t>aurez</a:t>
            </a:r>
            <a:r>
              <a:rPr sz="1800" u="none" spc="-35" dirty="0">
                <a:solidFill>
                  <a:srgbClr val="000000"/>
                </a:solidFill>
                <a:latin typeface="Calibri"/>
                <a:cs typeface="Calibri"/>
              </a:rPr>
              <a:t> </a:t>
            </a:r>
            <a:r>
              <a:rPr sz="1800" u="none" dirty="0">
                <a:solidFill>
                  <a:srgbClr val="000000"/>
                </a:solidFill>
                <a:latin typeface="Calibri"/>
                <a:cs typeface="Calibri"/>
              </a:rPr>
              <a:t>créé</a:t>
            </a:r>
            <a:r>
              <a:rPr sz="1800" u="none" spc="-35" dirty="0">
                <a:solidFill>
                  <a:srgbClr val="000000"/>
                </a:solidFill>
                <a:latin typeface="Calibri"/>
                <a:cs typeface="Calibri"/>
              </a:rPr>
              <a:t> </a:t>
            </a:r>
            <a:r>
              <a:rPr sz="1800" u="none" dirty="0">
                <a:solidFill>
                  <a:srgbClr val="000000"/>
                </a:solidFill>
                <a:latin typeface="Calibri"/>
                <a:cs typeface="Calibri"/>
              </a:rPr>
              <a:t>les</a:t>
            </a:r>
            <a:r>
              <a:rPr sz="1800" u="none" spc="-35" dirty="0">
                <a:solidFill>
                  <a:srgbClr val="000000"/>
                </a:solidFill>
                <a:latin typeface="Calibri"/>
                <a:cs typeface="Calibri"/>
              </a:rPr>
              <a:t> </a:t>
            </a:r>
            <a:r>
              <a:rPr sz="1800" u="none" spc="-10" dirty="0">
                <a:solidFill>
                  <a:srgbClr val="000000"/>
                </a:solidFill>
                <a:latin typeface="Calibri"/>
                <a:cs typeface="Calibri"/>
              </a:rPr>
              <a:t>paramètres </a:t>
            </a:r>
            <a:r>
              <a:rPr sz="1800" u="none" dirty="0">
                <a:solidFill>
                  <a:srgbClr val="000000"/>
                </a:solidFill>
                <a:latin typeface="Calibri"/>
                <a:cs typeface="Calibri"/>
              </a:rPr>
              <a:t>de</a:t>
            </a:r>
            <a:r>
              <a:rPr sz="1800" u="none" spc="-35" dirty="0">
                <a:solidFill>
                  <a:srgbClr val="000000"/>
                </a:solidFill>
                <a:latin typeface="Calibri"/>
                <a:cs typeface="Calibri"/>
              </a:rPr>
              <a:t> </a:t>
            </a:r>
            <a:r>
              <a:rPr sz="1800" u="none" dirty="0">
                <a:solidFill>
                  <a:srgbClr val="000000"/>
                </a:solidFill>
                <a:latin typeface="Calibri"/>
                <a:cs typeface="Calibri"/>
              </a:rPr>
              <a:t>votre</a:t>
            </a:r>
            <a:r>
              <a:rPr sz="1800" u="none" spc="-35" dirty="0">
                <a:solidFill>
                  <a:srgbClr val="000000"/>
                </a:solidFill>
                <a:latin typeface="Calibri"/>
                <a:cs typeface="Calibri"/>
              </a:rPr>
              <a:t> </a:t>
            </a:r>
            <a:r>
              <a:rPr sz="1800" u="none" dirty="0">
                <a:solidFill>
                  <a:srgbClr val="000000"/>
                </a:solidFill>
                <a:latin typeface="Calibri"/>
                <a:cs typeface="Calibri"/>
              </a:rPr>
              <a:t>projet</a:t>
            </a:r>
            <a:r>
              <a:rPr sz="1800" u="none" spc="-40" dirty="0">
                <a:solidFill>
                  <a:srgbClr val="000000"/>
                </a:solidFill>
                <a:latin typeface="Calibri"/>
                <a:cs typeface="Calibri"/>
              </a:rPr>
              <a:t> </a:t>
            </a:r>
            <a:r>
              <a:rPr sz="1800" u="none" dirty="0">
                <a:solidFill>
                  <a:srgbClr val="000000"/>
                </a:solidFill>
                <a:latin typeface="Calibri"/>
                <a:cs typeface="Calibri"/>
              </a:rPr>
              <a:t>et</a:t>
            </a:r>
            <a:r>
              <a:rPr sz="1800" u="none" spc="-30" dirty="0">
                <a:solidFill>
                  <a:srgbClr val="000000"/>
                </a:solidFill>
                <a:latin typeface="Calibri"/>
                <a:cs typeface="Calibri"/>
              </a:rPr>
              <a:t> </a:t>
            </a:r>
            <a:r>
              <a:rPr sz="1800" u="none" dirty="0">
                <a:solidFill>
                  <a:srgbClr val="000000"/>
                </a:solidFill>
                <a:latin typeface="Calibri"/>
                <a:cs typeface="Calibri"/>
              </a:rPr>
              <a:t>que</a:t>
            </a:r>
            <a:r>
              <a:rPr sz="1800" u="none" spc="-30" dirty="0">
                <a:solidFill>
                  <a:srgbClr val="000000"/>
                </a:solidFill>
                <a:latin typeface="Calibri"/>
                <a:cs typeface="Calibri"/>
              </a:rPr>
              <a:t> </a:t>
            </a:r>
            <a:r>
              <a:rPr sz="1800" u="none" dirty="0">
                <a:solidFill>
                  <a:srgbClr val="000000"/>
                </a:solidFill>
                <a:latin typeface="Calibri"/>
                <a:cs typeface="Calibri"/>
              </a:rPr>
              <a:t>vous</a:t>
            </a:r>
            <a:r>
              <a:rPr sz="1800" u="none" spc="-45" dirty="0">
                <a:solidFill>
                  <a:srgbClr val="000000"/>
                </a:solidFill>
                <a:latin typeface="Calibri"/>
                <a:cs typeface="Calibri"/>
              </a:rPr>
              <a:t> </a:t>
            </a:r>
            <a:r>
              <a:rPr sz="1800" u="none" spc="-20" dirty="0">
                <a:solidFill>
                  <a:srgbClr val="000000"/>
                </a:solidFill>
                <a:latin typeface="Calibri"/>
                <a:cs typeface="Calibri"/>
              </a:rPr>
              <a:t>aurez </a:t>
            </a:r>
            <a:r>
              <a:rPr sz="1800" u="none" spc="-10" dirty="0">
                <a:solidFill>
                  <a:srgbClr val="000000"/>
                </a:solidFill>
                <a:latin typeface="Calibri"/>
                <a:cs typeface="Calibri"/>
              </a:rPr>
              <a:t>effectué</a:t>
            </a:r>
            <a:r>
              <a:rPr sz="1800" u="none" spc="-35" dirty="0">
                <a:solidFill>
                  <a:srgbClr val="000000"/>
                </a:solidFill>
                <a:latin typeface="Calibri"/>
                <a:cs typeface="Calibri"/>
              </a:rPr>
              <a:t> </a:t>
            </a:r>
            <a:r>
              <a:rPr sz="1800" u="none" dirty="0">
                <a:solidFill>
                  <a:srgbClr val="000000"/>
                </a:solidFill>
                <a:latin typeface="Calibri"/>
                <a:cs typeface="Calibri"/>
              </a:rPr>
              <a:t>notre</a:t>
            </a:r>
            <a:r>
              <a:rPr sz="1800" u="none" spc="-45" dirty="0">
                <a:solidFill>
                  <a:srgbClr val="000000"/>
                </a:solidFill>
                <a:latin typeface="Calibri"/>
                <a:cs typeface="Calibri"/>
              </a:rPr>
              <a:t> </a:t>
            </a:r>
            <a:r>
              <a:rPr sz="1800" u="none" spc="-10" dirty="0">
                <a:solidFill>
                  <a:srgbClr val="000000"/>
                </a:solidFill>
                <a:latin typeface="Calibri"/>
                <a:cs typeface="Calibri"/>
              </a:rPr>
              <a:t>processus</a:t>
            </a:r>
            <a:r>
              <a:rPr sz="1800" u="none" spc="-45" dirty="0">
                <a:solidFill>
                  <a:srgbClr val="000000"/>
                </a:solidFill>
                <a:latin typeface="Calibri"/>
                <a:cs typeface="Calibri"/>
              </a:rPr>
              <a:t> </a:t>
            </a:r>
            <a:r>
              <a:rPr sz="1800" u="none" spc="-25" dirty="0">
                <a:solidFill>
                  <a:srgbClr val="000000"/>
                </a:solidFill>
                <a:latin typeface="Calibri"/>
                <a:cs typeface="Calibri"/>
              </a:rPr>
              <a:t>de </a:t>
            </a:r>
            <a:r>
              <a:rPr sz="1800" u="none" spc="-10" dirty="0">
                <a:solidFill>
                  <a:srgbClr val="000000"/>
                </a:solidFill>
                <a:latin typeface="Calibri"/>
                <a:cs typeface="Calibri"/>
              </a:rPr>
              <a:t>sélection.</a:t>
            </a:r>
            <a:endParaRPr sz="1800" dirty="0">
              <a:latin typeface="Calibri"/>
              <a:cs typeface="Calibri"/>
            </a:endParaRPr>
          </a:p>
          <a:p>
            <a:pPr marL="158750">
              <a:lnSpc>
                <a:spcPct val="100000"/>
              </a:lnSpc>
            </a:pPr>
            <a:r>
              <a:rPr sz="1800" u="none" spc="-20" dirty="0">
                <a:solidFill>
                  <a:srgbClr val="000000"/>
                </a:solidFill>
                <a:latin typeface="Calibri"/>
                <a:cs typeface="Calibri"/>
              </a:rPr>
              <a:t>Connectez-</a:t>
            </a:r>
            <a:r>
              <a:rPr sz="1800" u="none" dirty="0">
                <a:solidFill>
                  <a:srgbClr val="000000"/>
                </a:solidFill>
                <a:latin typeface="Calibri"/>
                <a:cs typeface="Calibri"/>
              </a:rPr>
              <a:t>vous</a:t>
            </a:r>
            <a:r>
              <a:rPr sz="1800" u="none" spc="-5" dirty="0">
                <a:solidFill>
                  <a:srgbClr val="000000"/>
                </a:solidFill>
                <a:latin typeface="Calibri"/>
                <a:cs typeface="Calibri"/>
              </a:rPr>
              <a:t> </a:t>
            </a:r>
            <a:r>
              <a:rPr sz="1800" u="none" dirty="0">
                <a:solidFill>
                  <a:srgbClr val="000000"/>
                </a:solidFill>
                <a:latin typeface="Calibri"/>
                <a:cs typeface="Calibri"/>
              </a:rPr>
              <a:t>au</a:t>
            </a:r>
            <a:r>
              <a:rPr sz="1800" u="none" spc="-20" dirty="0">
                <a:solidFill>
                  <a:srgbClr val="000000"/>
                </a:solidFill>
                <a:latin typeface="Calibri"/>
                <a:cs typeface="Calibri"/>
              </a:rPr>
              <a:t> </a:t>
            </a:r>
            <a:r>
              <a:rPr sz="1800" u="none" dirty="0">
                <a:solidFill>
                  <a:srgbClr val="000000"/>
                </a:solidFill>
                <a:latin typeface="Calibri"/>
                <a:cs typeface="Calibri"/>
              </a:rPr>
              <a:t>portail</a:t>
            </a:r>
            <a:r>
              <a:rPr sz="1800" u="none" spc="-20" dirty="0">
                <a:solidFill>
                  <a:srgbClr val="000000"/>
                </a:solidFill>
                <a:latin typeface="Calibri"/>
                <a:cs typeface="Calibri"/>
              </a:rPr>
              <a:t> </a:t>
            </a:r>
            <a:r>
              <a:rPr sz="1800" u="none" dirty="0">
                <a:solidFill>
                  <a:srgbClr val="000000"/>
                </a:solidFill>
                <a:latin typeface="Calibri"/>
                <a:cs typeface="Calibri"/>
              </a:rPr>
              <a:t>NGen</a:t>
            </a:r>
            <a:r>
              <a:rPr sz="1800" u="none" spc="-5" dirty="0">
                <a:solidFill>
                  <a:srgbClr val="000000"/>
                </a:solidFill>
                <a:latin typeface="Calibri"/>
                <a:cs typeface="Calibri"/>
              </a:rPr>
              <a:t> </a:t>
            </a:r>
            <a:r>
              <a:rPr sz="1800" u="none" spc="-50" dirty="0">
                <a:solidFill>
                  <a:srgbClr val="000000"/>
                </a:solidFill>
                <a:latin typeface="Calibri"/>
                <a:cs typeface="Calibri"/>
              </a:rPr>
              <a:t>:</a:t>
            </a:r>
            <a:endParaRPr sz="1800" dirty="0">
              <a:latin typeface="Calibri"/>
              <a:cs typeface="Calibri"/>
            </a:endParaRPr>
          </a:p>
        </p:txBody>
      </p:sp>
      <p:grpSp>
        <p:nvGrpSpPr>
          <p:cNvPr id="5" name="object 5"/>
          <p:cNvGrpSpPr/>
          <p:nvPr/>
        </p:nvGrpSpPr>
        <p:grpSpPr>
          <a:xfrm>
            <a:off x="3983354" y="5196199"/>
            <a:ext cx="4226560" cy="127000"/>
            <a:chOff x="3983354" y="5196199"/>
            <a:chExt cx="4226560" cy="127000"/>
          </a:xfrm>
        </p:grpSpPr>
        <p:sp>
          <p:nvSpPr>
            <p:cNvPr id="6" name="object 6"/>
            <p:cNvSpPr/>
            <p:nvPr/>
          </p:nvSpPr>
          <p:spPr>
            <a:xfrm>
              <a:off x="3983354" y="5259704"/>
              <a:ext cx="4112260" cy="0"/>
            </a:xfrm>
            <a:custGeom>
              <a:avLst/>
              <a:gdLst/>
              <a:ahLst/>
              <a:cxnLst/>
              <a:rect l="l" t="t" r="r" b="b"/>
              <a:pathLst>
                <a:path w="4112259">
                  <a:moveTo>
                    <a:pt x="0" y="0"/>
                  </a:moveTo>
                  <a:lnTo>
                    <a:pt x="4112005" y="0"/>
                  </a:lnTo>
                </a:path>
              </a:pathLst>
            </a:custGeom>
            <a:ln w="19050">
              <a:solidFill>
                <a:srgbClr val="000000"/>
              </a:solidFill>
            </a:ln>
          </p:spPr>
          <p:txBody>
            <a:bodyPr wrap="square" lIns="0" tIns="0" rIns="0" bIns="0" rtlCol="0"/>
            <a:lstStyle/>
            <a:p>
              <a:endParaRPr/>
            </a:p>
          </p:txBody>
        </p:sp>
        <p:sp>
          <p:nvSpPr>
            <p:cNvPr id="7" name="object 7"/>
            <p:cNvSpPr/>
            <p:nvPr/>
          </p:nvSpPr>
          <p:spPr>
            <a:xfrm>
              <a:off x="8082669" y="5196199"/>
              <a:ext cx="127000" cy="127000"/>
            </a:xfrm>
            <a:custGeom>
              <a:avLst/>
              <a:gdLst/>
              <a:ahLst/>
              <a:cxnLst/>
              <a:rect l="l" t="t" r="r" b="b"/>
              <a:pathLst>
                <a:path w="127000" h="127000">
                  <a:moveTo>
                    <a:pt x="0" y="0"/>
                  </a:moveTo>
                  <a:lnTo>
                    <a:pt x="0" y="127000"/>
                  </a:lnTo>
                  <a:lnTo>
                    <a:pt x="127000" y="63500"/>
                  </a:lnTo>
                  <a:lnTo>
                    <a:pt x="0" y="0"/>
                  </a:lnTo>
                  <a:close/>
                </a:path>
              </a:pathLst>
            </a:custGeom>
            <a:solidFill>
              <a:srgbClr val="000000"/>
            </a:solidFill>
          </p:spPr>
          <p:txBody>
            <a:bodyPr wrap="square" lIns="0" tIns="0" rIns="0" bIns="0" rtlCol="0"/>
            <a:lstStyle/>
            <a:p>
              <a:endParaRPr/>
            </a:p>
          </p:txBody>
        </p:sp>
      </p:grpSp>
      <p:pic>
        <p:nvPicPr>
          <p:cNvPr id="8" name="object 8"/>
          <p:cNvPicPr/>
          <p:nvPr/>
        </p:nvPicPr>
        <p:blipFill>
          <a:blip r:embed="rId5" cstate="print"/>
          <a:stretch>
            <a:fillRect/>
          </a:stretch>
        </p:blipFill>
        <p:spPr>
          <a:xfrm>
            <a:off x="2286762" y="2253995"/>
            <a:ext cx="666737" cy="486155"/>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18</a:t>
            </a:fld>
            <a:endParaRPr spc="-25"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96988"/>
            <a:ext cx="11502540" cy="474489"/>
          </a:xfrm>
          <a:prstGeom prst="rect">
            <a:avLst/>
          </a:prstGeom>
        </p:spPr>
        <p:txBody>
          <a:bodyPr vert="horz" wrap="square" lIns="0" tIns="12700" rIns="0" bIns="0" rtlCol="0">
            <a:spAutoFit/>
          </a:bodyPr>
          <a:lstStyle/>
          <a:p>
            <a:pPr marL="12700">
              <a:lnSpc>
                <a:spcPct val="100000"/>
              </a:lnSpc>
              <a:spcBef>
                <a:spcPts val="100"/>
              </a:spcBef>
            </a:pPr>
            <a:r>
              <a:rPr spc="80" dirty="0"/>
              <a:t>Guide</a:t>
            </a:r>
            <a:r>
              <a:rPr spc="-15" dirty="0"/>
              <a:t> </a:t>
            </a:r>
            <a:r>
              <a:rPr dirty="0"/>
              <a:t>financier</a:t>
            </a:r>
            <a:r>
              <a:rPr spc="-25" dirty="0"/>
              <a:t> </a:t>
            </a:r>
            <a:r>
              <a:rPr spc="140" dirty="0"/>
              <a:t>de</a:t>
            </a:r>
            <a:r>
              <a:rPr spc="-10" dirty="0"/>
              <a:t> </a:t>
            </a:r>
            <a:r>
              <a:rPr spc="105" dirty="0" err="1"/>
              <a:t>projet</a:t>
            </a:r>
            <a:r>
              <a:rPr spc="-5" dirty="0"/>
              <a:t> </a:t>
            </a:r>
            <a:r>
              <a:rPr lang="fr-CA" spc="-5" dirty="0"/>
              <a:t>du Défi de la fabrication durable </a:t>
            </a:r>
            <a:endParaRPr spc="-125" dirty="0"/>
          </a:p>
        </p:txBody>
      </p:sp>
      <p:sp>
        <p:nvSpPr>
          <p:cNvPr id="3" name="object 3"/>
          <p:cNvSpPr txBox="1"/>
          <p:nvPr/>
        </p:nvSpPr>
        <p:spPr>
          <a:xfrm>
            <a:off x="279260" y="1183173"/>
            <a:ext cx="344995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Sélectionnez</a:t>
            </a:r>
            <a:r>
              <a:rPr sz="1800" spc="-30" dirty="0">
                <a:latin typeface="Calibri"/>
                <a:cs typeface="Calibri"/>
              </a:rPr>
              <a:t> </a:t>
            </a:r>
            <a:r>
              <a:rPr sz="1800" dirty="0">
                <a:latin typeface="Calibri"/>
                <a:cs typeface="Calibri"/>
              </a:rPr>
              <a:t>le</a:t>
            </a:r>
            <a:r>
              <a:rPr sz="1800" spc="-45" dirty="0">
                <a:latin typeface="Calibri"/>
                <a:cs typeface="Calibri"/>
              </a:rPr>
              <a:t> </a:t>
            </a:r>
            <a:r>
              <a:rPr sz="1800" dirty="0">
                <a:latin typeface="Calibri"/>
                <a:cs typeface="Calibri"/>
              </a:rPr>
              <a:t>projet</a:t>
            </a:r>
            <a:r>
              <a:rPr sz="1800" spc="-45" dirty="0">
                <a:latin typeface="Calibri"/>
                <a:cs typeface="Calibri"/>
              </a:rPr>
              <a:t> </a:t>
            </a:r>
            <a:r>
              <a:rPr sz="1800" dirty="0">
                <a:latin typeface="Calibri"/>
                <a:cs typeface="Calibri"/>
              </a:rPr>
              <a:t>dans</a:t>
            </a:r>
            <a:r>
              <a:rPr sz="1800" spc="-45" dirty="0">
                <a:latin typeface="Calibri"/>
                <a:cs typeface="Calibri"/>
              </a:rPr>
              <a:t> </a:t>
            </a:r>
            <a:r>
              <a:rPr sz="1800" dirty="0">
                <a:latin typeface="Calibri"/>
                <a:cs typeface="Calibri"/>
              </a:rPr>
              <a:t>le</a:t>
            </a:r>
            <a:r>
              <a:rPr sz="1800" spc="-40" dirty="0">
                <a:latin typeface="Calibri"/>
                <a:cs typeface="Calibri"/>
              </a:rPr>
              <a:t> </a:t>
            </a:r>
            <a:r>
              <a:rPr sz="1800" dirty="0">
                <a:latin typeface="Calibri"/>
                <a:cs typeface="Calibri"/>
              </a:rPr>
              <a:t>menu</a:t>
            </a:r>
            <a:r>
              <a:rPr sz="1800" spc="-35" dirty="0">
                <a:latin typeface="Calibri"/>
                <a:cs typeface="Calibri"/>
              </a:rPr>
              <a:t> </a:t>
            </a:r>
            <a:r>
              <a:rPr sz="1800" spc="-50" dirty="0">
                <a:latin typeface="Calibri"/>
                <a:cs typeface="Calibri"/>
              </a:rPr>
              <a:t>:</a:t>
            </a:r>
            <a:endParaRPr sz="1800">
              <a:latin typeface="Calibri"/>
              <a:cs typeface="Calibri"/>
            </a:endParaRPr>
          </a:p>
        </p:txBody>
      </p:sp>
      <p:grpSp>
        <p:nvGrpSpPr>
          <p:cNvPr id="4" name="object 4"/>
          <p:cNvGrpSpPr/>
          <p:nvPr/>
        </p:nvGrpSpPr>
        <p:grpSpPr>
          <a:xfrm>
            <a:off x="3835527" y="1197102"/>
            <a:ext cx="8256270" cy="3152140"/>
            <a:chOff x="3835527" y="1197102"/>
            <a:chExt cx="8256270" cy="3152140"/>
          </a:xfrm>
        </p:grpSpPr>
        <p:pic>
          <p:nvPicPr>
            <p:cNvPr id="5" name="object 5"/>
            <p:cNvPicPr/>
            <p:nvPr/>
          </p:nvPicPr>
          <p:blipFill>
            <a:blip r:embed="rId3" cstate="print"/>
            <a:stretch>
              <a:fillRect/>
            </a:stretch>
          </p:blipFill>
          <p:spPr>
            <a:xfrm>
              <a:off x="4335780" y="1197102"/>
              <a:ext cx="7755635" cy="3151631"/>
            </a:xfrm>
            <a:prstGeom prst="rect">
              <a:avLst/>
            </a:prstGeom>
          </p:spPr>
        </p:pic>
        <p:sp>
          <p:nvSpPr>
            <p:cNvPr id="6" name="object 6"/>
            <p:cNvSpPr/>
            <p:nvPr/>
          </p:nvSpPr>
          <p:spPr>
            <a:xfrm>
              <a:off x="3835527" y="1349882"/>
              <a:ext cx="2650490" cy="0"/>
            </a:xfrm>
            <a:custGeom>
              <a:avLst/>
              <a:gdLst/>
              <a:ahLst/>
              <a:cxnLst/>
              <a:rect l="l" t="t" r="r" b="b"/>
              <a:pathLst>
                <a:path w="2650490">
                  <a:moveTo>
                    <a:pt x="0" y="0"/>
                  </a:moveTo>
                  <a:lnTo>
                    <a:pt x="2650045" y="0"/>
                  </a:lnTo>
                </a:path>
              </a:pathLst>
            </a:custGeom>
            <a:ln w="19050">
              <a:solidFill>
                <a:srgbClr val="000000"/>
              </a:solidFill>
            </a:ln>
          </p:spPr>
          <p:txBody>
            <a:bodyPr wrap="square" lIns="0" tIns="0" rIns="0" bIns="0" rtlCol="0"/>
            <a:lstStyle/>
            <a:p>
              <a:endParaRPr/>
            </a:p>
          </p:txBody>
        </p:sp>
        <p:sp>
          <p:nvSpPr>
            <p:cNvPr id="7" name="object 7"/>
            <p:cNvSpPr/>
            <p:nvPr/>
          </p:nvSpPr>
          <p:spPr>
            <a:xfrm>
              <a:off x="6472878" y="1286377"/>
              <a:ext cx="127000" cy="127000"/>
            </a:xfrm>
            <a:custGeom>
              <a:avLst/>
              <a:gdLst/>
              <a:ahLst/>
              <a:cxnLst/>
              <a:rect l="l" t="t" r="r" b="b"/>
              <a:pathLst>
                <a:path w="127000" h="127000">
                  <a:moveTo>
                    <a:pt x="0" y="0"/>
                  </a:moveTo>
                  <a:lnTo>
                    <a:pt x="0" y="127000"/>
                  </a:lnTo>
                  <a:lnTo>
                    <a:pt x="127000" y="63500"/>
                  </a:lnTo>
                  <a:lnTo>
                    <a:pt x="0" y="0"/>
                  </a:lnTo>
                  <a:close/>
                </a:path>
              </a:pathLst>
            </a:custGeom>
            <a:solidFill>
              <a:srgbClr val="000000"/>
            </a:solidFill>
          </p:spPr>
          <p:txBody>
            <a:bodyPr wrap="square" lIns="0" tIns="0" rIns="0" bIns="0" rtlCol="0"/>
            <a:lstStyle/>
            <a:p>
              <a:endParaRPr/>
            </a:p>
          </p:txBody>
        </p:sp>
      </p:grpSp>
      <p:grpSp>
        <p:nvGrpSpPr>
          <p:cNvPr id="8" name="object 8"/>
          <p:cNvGrpSpPr/>
          <p:nvPr/>
        </p:nvGrpSpPr>
        <p:grpSpPr>
          <a:xfrm>
            <a:off x="3091052" y="4725032"/>
            <a:ext cx="8945245" cy="721360"/>
            <a:chOff x="3091052" y="4725032"/>
            <a:chExt cx="8945245" cy="721360"/>
          </a:xfrm>
        </p:grpSpPr>
        <p:pic>
          <p:nvPicPr>
            <p:cNvPr id="9" name="object 9"/>
            <p:cNvPicPr/>
            <p:nvPr/>
          </p:nvPicPr>
          <p:blipFill>
            <a:blip r:embed="rId4" cstate="print"/>
            <a:stretch>
              <a:fillRect/>
            </a:stretch>
          </p:blipFill>
          <p:spPr>
            <a:xfrm>
              <a:off x="3270911" y="4725032"/>
              <a:ext cx="8765029" cy="720819"/>
            </a:xfrm>
            <a:prstGeom prst="rect">
              <a:avLst/>
            </a:prstGeom>
          </p:spPr>
        </p:pic>
        <p:sp>
          <p:nvSpPr>
            <p:cNvPr id="10" name="object 10"/>
            <p:cNvSpPr/>
            <p:nvPr/>
          </p:nvSpPr>
          <p:spPr>
            <a:xfrm>
              <a:off x="3091052" y="5361050"/>
              <a:ext cx="1411605" cy="0"/>
            </a:xfrm>
            <a:custGeom>
              <a:avLst/>
              <a:gdLst/>
              <a:ahLst/>
              <a:cxnLst/>
              <a:rect l="l" t="t" r="r" b="b"/>
              <a:pathLst>
                <a:path w="1411604">
                  <a:moveTo>
                    <a:pt x="0" y="0"/>
                  </a:moveTo>
                  <a:lnTo>
                    <a:pt x="1411033" y="0"/>
                  </a:lnTo>
                </a:path>
              </a:pathLst>
            </a:custGeom>
            <a:ln w="19050">
              <a:solidFill>
                <a:srgbClr val="000000"/>
              </a:solidFill>
            </a:ln>
          </p:spPr>
          <p:txBody>
            <a:bodyPr wrap="square" lIns="0" tIns="0" rIns="0" bIns="0" rtlCol="0"/>
            <a:lstStyle/>
            <a:p>
              <a:endParaRPr/>
            </a:p>
          </p:txBody>
        </p:sp>
        <p:sp>
          <p:nvSpPr>
            <p:cNvPr id="11" name="object 11"/>
            <p:cNvSpPr/>
            <p:nvPr/>
          </p:nvSpPr>
          <p:spPr>
            <a:xfrm>
              <a:off x="4489391" y="5297545"/>
              <a:ext cx="127000" cy="127000"/>
            </a:xfrm>
            <a:custGeom>
              <a:avLst/>
              <a:gdLst/>
              <a:ahLst/>
              <a:cxnLst/>
              <a:rect l="l" t="t" r="r" b="b"/>
              <a:pathLst>
                <a:path w="127000" h="127000">
                  <a:moveTo>
                    <a:pt x="0" y="0"/>
                  </a:moveTo>
                  <a:lnTo>
                    <a:pt x="0" y="127000"/>
                  </a:lnTo>
                  <a:lnTo>
                    <a:pt x="127000" y="63500"/>
                  </a:lnTo>
                  <a:lnTo>
                    <a:pt x="0" y="0"/>
                  </a:lnTo>
                  <a:close/>
                </a:path>
              </a:pathLst>
            </a:custGeom>
            <a:solidFill>
              <a:srgbClr val="000000"/>
            </a:solidFill>
          </p:spPr>
          <p:txBody>
            <a:bodyPr wrap="square" lIns="0" tIns="0" rIns="0" bIns="0" rtlCol="0"/>
            <a:lstStyle/>
            <a:p>
              <a:endParaRPr/>
            </a:p>
          </p:txBody>
        </p:sp>
      </p:grpSp>
      <p:sp>
        <p:nvSpPr>
          <p:cNvPr id="12" name="object 12"/>
          <p:cNvSpPr txBox="1"/>
          <p:nvPr/>
        </p:nvSpPr>
        <p:spPr>
          <a:xfrm>
            <a:off x="398324" y="5194479"/>
            <a:ext cx="23050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Cliquez</a:t>
            </a:r>
            <a:r>
              <a:rPr sz="1800" spc="-55" dirty="0">
                <a:latin typeface="Calibri"/>
                <a:cs typeface="Calibri"/>
              </a:rPr>
              <a:t> </a:t>
            </a:r>
            <a:r>
              <a:rPr sz="1800" dirty="0">
                <a:latin typeface="Calibri"/>
                <a:cs typeface="Calibri"/>
              </a:rPr>
              <a:t>sur</a:t>
            </a:r>
            <a:r>
              <a:rPr sz="1800" spc="-55" dirty="0">
                <a:latin typeface="Calibri"/>
                <a:cs typeface="Calibri"/>
              </a:rPr>
              <a:t> </a:t>
            </a:r>
            <a:r>
              <a:rPr sz="1800" dirty="0">
                <a:latin typeface="Calibri"/>
                <a:cs typeface="Calibri"/>
              </a:rPr>
              <a:t>votre</a:t>
            </a:r>
            <a:r>
              <a:rPr sz="1800" spc="-50" dirty="0">
                <a:latin typeface="Calibri"/>
                <a:cs typeface="Calibri"/>
              </a:rPr>
              <a:t> </a:t>
            </a:r>
            <a:r>
              <a:rPr sz="1800" dirty="0">
                <a:latin typeface="Calibri"/>
                <a:cs typeface="Calibri"/>
              </a:rPr>
              <a:t>projet</a:t>
            </a:r>
            <a:r>
              <a:rPr sz="1800" spc="-55" dirty="0">
                <a:latin typeface="Calibri"/>
                <a:cs typeface="Calibri"/>
              </a:rPr>
              <a:t> </a:t>
            </a:r>
            <a:r>
              <a:rPr sz="1800" spc="-50" dirty="0">
                <a:latin typeface="Calibri"/>
                <a:cs typeface="Calibri"/>
              </a:rPr>
              <a:t>:</a:t>
            </a:r>
            <a:endParaRPr sz="180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19</a:t>
            </a:fld>
            <a:endParaRPr spc="-25"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5" dirty="0"/>
              <a:t>Objectifs</a:t>
            </a:r>
            <a:r>
              <a:rPr spc="-70" dirty="0"/>
              <a:t> </a:t>
            </a:r>
            <a:r>
              <a:rPr spc="140" dirty="0"/>
              <a:t>de</a:t>
            </a:r>
            <a:r>
              <a:rPr spc="-70" dirty="0"/>
              <a:t> </a:t>
            </a:r>
            <a:r>
              <a:rPr dirty="0"/>
              <a:t>la</a:t>
            </a:r>
            <a:r>
              <a:rPr spc="-85" dirty="0"/>
              <a:t> </a:t>
            </a:r>
            <a:r>
              <a:rPr spc="40" dirty="0"/>
              <a:t>présentation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a:t>
            </a:fld>
            <a:endParaRPr spc="-25" dirty="0"/>
          </a:p>
        </p:txBody>
      </p:sp>
      <p:sp>
        <p:nvSpPr>
          <p:cNvPr id="3" name="object 3"/>
          <p:cNvSpPr txBox="1"/>
          <p:nvPr/>
        </p:nvSpPr>
        <p:spPr>
          <a:xfrm>
            <a:off x="407450" y="1509151"/>
            <a:ext cx="11327130" cy="3868420"/>
          </a:xfrm>
          <a:prstGeom prst="rect">
            <a:avLst/>
          </a:prstGeom>
        </p:spPr>
        <p:txBody>
          <a:bodyPr vert="horz" wrap="square" lIns="0" tIns="49530" rIns="0" bIns="0" rtlCol="0">
            <a:spAutoFit/>
          </a:bodyPr>
          <a:lstStyle/>
          <a:p>
            <a:pPr marL="469900" marR="135890" indent="-457200">
              <a:lnSpc>
                <a:spcPts val="2300"/>
              </a:lnSpc>
              <a:spcBef>
                <a:spcPts val="390"/>
              </a:spcBef>
              <a:buAutoNum type="arabicPeriod"/>
              <a:tabLst>
                <a:tab pos="469900" algn="l"/>
              </a:tabLst>
            </a:pPr>
            <a:r>
              <a:rPr sz="2100" spc="85" dirty="0">
                <a:latin typeface="Arial"/>
                <a:cs typeface="Arial"/>
              </a:rPr>
              <a:t>Aider</a:t>
            </a:r>
            <a:r>
              <a:rPr sz="2100" spc="-10" dirty="0">
                <a:latin typeface="Arial"/>
                <a:cs typeface="Arial"/>
              </a:rPr>
              <a:t> </a:t>
            </a:r>
            <a:r>
              <a:rPr sz="2100" dirty="0">
                <a:latin typeface="Arial"/>
                <a:cs typeface="Arial"/>
              </a:rPr>
              <a:t>les</a:t>
            </a:r>
            <a:r>
              <a:rPr sz="2100" spc="5" dirty="0">
                <a:latin typeface="Arial"/>
                <a:cs typeface="Arial"/>
              </a:rPr>
              <a:t> </a:t>
            </a:r>
            <a:r>
              <a:rPr sz="2100" spc="60" dirty="0">
                <a:latin typeface="Arial"/>
                <a:cs typeface="Arial"/>
              </a:rPr>
              <a:t>demandeurs</a:t>
            </a:r>
            <a:r>
              <a:rPr sz="2100" spc="15" dirty="0">
                <a:latin typeface="Arial"/>
                <a:cs typeface="Arial"/>
              </a:rPr>
              <a:t> </a:t>
            </a:r>
            <a:r>
              <a:rPr sz="2100" dirty="0">
                <a:latin typeface="Arial"/>
                <a:cs typeface="Arial"/>
              </a:rPr>
              <a:t>à</a:t>
            </a:r>
            <a:r>
              <a:rPr sz="2100" spc="-15" dirty="0">
                <a:latin typeface="Arial"/>
                <a:cs typeface="Arial"/>
              </a:rPr>
              <a:t> </a:t>
            </a:r>
            <a:r>
              <a:rPr sz="2100" u="sng" spc="-45" dirty="0">
                <a:uFill>
                  <a:solidFill>
                    <a:srgbClr val="000000"/>
                  </a:solidFill>
                </a:uFill>
                <a:latin typeface="Arial"/>
                <a:cs typeface="Arial"/>
              </a:rPr>
              <a:t>COMPRENDRE</a:t>
            </a:r>
            <a:r>
              <a:rPr sz="2100" spc="-25" dirty="0">
                <a:latin typeface="Arial"/>
                <a:cs typeface="Arial"/>
              </a:rPr>
              <a:t> </a:t>
            </a:r>
            <a:r>
              <a:rPr sz="2100" spc="60" dirty="0">
                <a:latin typeface="Arial"/>
                <a:cs typeface="Arial"/>
              </a:rPr>
              <a:t>et</a:t>
            </a:r>
            <a:r>
              <a:rPr sz="2100" spc="5" dirty="0">
                <a:latin typeface="Arial"/>
                <a:cs typeface="Arial"/>
              </a:rPr>
              <a:t> </a:t>
            </a:r>
            <a:r>
              <a:rPr sz="2100" dirty="0">
                <a:latin typeface="Arial"/>
                <a:cs typeface="Arial"/>
              </a:rPr>
              <a:t>à</a:t>
            </a:r>
            <a:r>
              <a:rPr sz="2100" spc="-15" dirty="0">
                <a:latin typeface="Arial"/>
                <a:cs typeface="Arial"/>
              </a:rPr>
              <a:t> </a:t>
            </a:r>
            <a:r>
              <a:rPr sz="2100" u="sng" spc="-85" dirty="0">
                <a:uFill>
                  <a:solidFill>
                    <a:srgbClr val="000000"/>
                  </a:solidFill>
                </a:uFill>
                <a:latin typeface="Arial"/>
                <a:cs typeface="Arial"/>
              </a:rPr>
              <a:t>CONSULTER</a:t>
            </a:r>
            <a:r>
              <a:rPr sz="2100" spc="-15" dirty="0">
                <a:latin typeface="Arial"/>
                <a:cs typeface="Arial"/>
              </a:rPr>
              <a:t> </a:t>
            </a:r>
            <a:r>
              <a:rPr sz="2100" dirty="0">
                <a:latin typeface="Arial"/>
                <a:cs typeface="Arial"/>
              </a:rPr>
              <a:t>les</a:t>
            </a:r>
            <a:r>
              <a:rPr sz="2100" spc="5" dirty="0">
                <a:latin typeface="Arial"/>
                <a:cs typeface="Arial"/>
              </a:rPr>
              <a:t> </a:t>
            </a:r>
            <a:r>
              <a:rPr sz="2100" dirty="0">
                <a:latin typeface="Arial"/>
                <a:cs typeface="Arial"/>
              </a:rPr>
              <a:t>règles</a:t>
            </a:r>
            <a:r>
              <a:rPr sz="2100" spc="5" dirty="0">
                <a:latin typeface="Arial"/>
                <a:cs typeface="Arial"/>
              </a:rPr>
              <a:t> </a:t>
            </a:r>
            <a:r>
              <a:rPr sz="2100" spc="60" dirty="0">
                <a:latin typeface="Arial"/>
                <a:cs typeface="Arial"/>
              </a:rPr>
              <a:t>et</a:t>
            </a:r>
            <a:r>
              <a:rPr sz="2100" spc="5" dirty="0">
                <a:latin typeface="Arial"/>
                <a:cs typeface="Arial"/>
              </a:rPr>
              <a:t> </a:t>
            </a:r>
            <a:r>
              <a:rPr sz="2100" dirty="0">
                <a:latin typeface="Arial"/>
                <a:cs typeface="Arial"/>
              </a:rPr>
              <a:t>les processus</a:t>
            </a:r>
            <a:r>
              <a:rPr sz="2100" spc="-10" dirty="0">
                <a:latin typeface="Arial"/>
                <a:cs typeface="Arial"/>
              </a:rPr>
              <a:t> </a:t>
            </a:r>
            <a:r>
              <a:rPr sz="2100" spc="85" dirty="0">
                <a:latin typeface="Arial"/>
                <a:cs typeface="Arial"/>
              </a:rPr>
              <a:t>de </a:t>
            </a:r>
            <a:r>
              <a:rPr sz="2100" spc="35" dirty="0">
                <a:latin typeface="Arial"/>
                <a:cs typeface="Arial"/>
              </a:rPr>
              <a:t>financement.</a:t>
            </a:r>
            <a:endParaRPr sz="2100" dirty="0">
              <a:latin typeface="Arial"/>
              <a:cs typeface="Arial"/>
            </a:endParaRPr>
          </a:p>
          <a:p>
            <a:pPr marL="469900" indent="-457200">
              <a:lnSpc>
                <a:spcPct val="100000"/>
              </a:lnSpc>
              <a:spcBef>
                <a:spcPts val="1145"/>
              </a:spcBef>
              <a:buAutoNum type="arabicPeriod"/>
              <a:tabLst>
                <a:tab pos="469900" algn="l"/>
              </a:tabLst>
            </a:pPr>
            <a:r>
              <a:rPr sz="2100" dirty="0">
                <a:latin typeface="Arial"/>
                <a:cs typeface="Arial"/>
              </a:rPr>
              <a:t>Faire</a:t>
            </a:r>
            <a:r>
              <a:rPr sz="2100" spc="-5" dirty="0">
                <a:latin typeface="Arial"/>
                <a:cs typeface="Arial"/>
              </a:rPr>
              <a:t> </a:t>
            </a:r>
            <a:r>
              <a:rPr sz="2100" spc="55" dirty="0">
                <a:latin typeface="Arial"/>
                <a:cs typeface="Arial"/>
              </a:rPr>
              <a:t>en</a:t>
            </a:r>
            <a:r>
              <a:rPr sz="2100" spc="-5" dirty="0">
                <a:latin typeface="Arial"/>
                <a:cs typeface="Arial"/>
              </a:rPr>
              <a:t> </a:t>
            </a:r>
            <a:r>
              <a:rPr sz="2100" dirty="0">
                <a:latin typeface="Arial"/>
                <a:cs typeface="Arial"/>
              </a:rPr>
              <a:t>sorte</a:t>
            </a:r>
            <a:r>
              <a:rPr sz="2100" spc="-5" dirty="0">
                <a:latin typeface="Arial"/>
                <a:cs typeface="Arial"/>
              </a:rPr>
              <a:t> </a:t>
            </a:r>
            <a:r>
              <a:rPr sz="2100" spc="75" dirty="0">
                <a:latin typeface="Arial"/>
                <a:cs typeface="Arial"/>
              </a:rPr>
              <a:t>qu’il</a:t>
            </a:r>
            <a:r>
              <a:rPr sz="2100" spc="-5" dirty="0">
                <a:latin typeface="Arial"/>
                <a:cs typeface="Arial"/>
              </a:rPr>
              <a:t> </a:t>
            </a:r>
            <a:r>
              <a:rPr sz="2100" dirty="0">
                <a:latin typeface="Arial"/>
                <a:cs typeface="Arial"/>
              </a:rPr>
              <a:t>soit</a:t>
            </a:r>
            <a:r>
              <a:rPr sz="2100" spc="-10" dirty="0">
                <a:latin typeface="Arial"/>
                <a:cs typeface="Arial"/>
              </a:rPr>
              <a:t> aussi</a:t>
            </a:r>
            <a:r>
              <a:rPr sz="2100" dirty="0">
                <a:latin typeface="Arial"/>
                <a:cs typeface="Arial"/>
              </a:rPr>
              <a:t> facile</a:t>
            </a:r>
            <a:r>
              <a:rPr sz="2100" spc="-5" dirty="0">
                <a:latin typeface="Arial"/>
                <a:cs typeface="Arial"/>
              </a:rPr>
              <a:t> </a:t>
            </a:r>
            <a:r>
              <a:rPr sz="2100" spc="100" dirty="0">
                <a:latin typeface="Arial"/>
                <a:cs typeface="Arial"/>
              </a:rPr>
              <a:t>que</a:t>
            </a:r>
            <a:r>
              <a:rPr sz="2100" dirty="0">
                <a:latin typeface="Arial"/>
                <a:cs typeface="Arial"/>
              </a:rPr>
              <a:t> </a:t>
            </a:r>
            <a:r>
              <a:rPr sz="2100" spc="55" dirty="0">
                <a:latin typeface="Arial"/>
                <a:cs typeface="Arial"/>
              </a:rPr>
              <a:t>possible</a:t>
            </a:r>
            <a:r>
              <a:rPr sz="2100" spc="10" dirty="0">
                <a:latin typeface="Arial"/>
                <a:cs typeface="Arial"/>
              </a:rPr>
              <a:t> </a:t>
            </a:r>
            <a:r>
              <a:rPr sz="2100" spc="75" dirty="0">
                <a:latin typeface="Arial"/>
                <a:cs typeface="Arial"/>
              </a:rPr>
              <a:t>d’obtenir</a:t>
            </a:r>
            <a:r>
              <a:rPr sz="2100" spc="20" dirty="0">
                <a:latin typeface="Arial"/>
                <a:cs typeface="Arial"/>
              </a:rPr>
              <a:t> </a:t>
            </a:r>
            <a:r>
              <a:rPr sz="2100" spc="125" dirty="0">
                <a:latin typeface="Arial"/>
                <a:cs typeface="Arial"/>
              </a:rPr>
              <a:t>du</a:t>
            </a:r>
            <a:r>
              <a:rPr sz="2100" spc="-5" dirty="0">
                <a:latin typeface="Arial"/>
                <a:cs typeface="Arial"/>
              </a:rPr>
              <a:t> </a:t>
            </a:r>
            <a:r>
              <a:rPr sz="2100" spc="50" dirty="0">
                <a:latin typeface="Arial"/>
                <a:cs typeface="Arial"/>
              </a:rPr>
              <a:t>financement</a:t>
            </a:r>
            <a:r>
              <a:rPr sz="2100" spc="15" dirty="0">
                <a:latin typeface="Arial"/>
                <a:cs typeface="Arial"/>
              </a:rPr>
              <a:t> </a:t>
            </a:r>
            <a:r>
              <a:rPr sz="2100" u="sng" spc="-10" dirty="0">
                <a:uFill>
                  <a:solidFill>
                    <a:srgbClr val="000000"/>
                  </a:solidFill>
                </a:uFill>
                <a:latin typeface="Arial"/>
                <a:cs typeface="Arial"/>
              </a:rPr>
              <a:t>RAPIDEMENT</a:t>
            </a:r>
            <a:r>
              <a:rPr sz="2100" spc="-10" dirty="0">
                <a:latin typeface="Arial"/>
                <a:cs typeface="Arial"/>
              </a:rPr>
              <a:t>.</a:t>
            </a:r>
            <a:endParaRPr sz="2100" dirty="0">
              <a:latin typeface="Arial"/>
              <a:cs typeface="Arial"/>
            </a:endParaRPr>
          </a:p>
          <a:p>
            <a:pPr marL="469900" marR="1350645" indent="-457200">
              <a:lnSpc>
                <a:spcPts val="2300"/>
              </a:lnSpc>
              <a:spcBef>
                <a:spcPts val="1440"/>
              </a:spcBef>
              <a:buAutoNum type="arabicPeriod"/>
              <a:tabLst>
                <a:tab pos="469900" algn="l"/>
              </a:tabLst>
            </a:pPr>
            <a:r>
              <a:rPr sz="2100" spc="85" dirty="0">
                <a:latin typeface="Arial"/>
                <a:cs typeface="Arial"/>
              </a:rPr>
              <a:t>Aider</a:t>
            </a:r>
            <a:r>
              <a:rPr sz="2100" spc="50" dirty="0">
                <a:latin typeface="Arial"/>
                <a:cs typeface="Arial"/>
              </a:rPr>
              <a:t> </a:t>
            </a:r>
            <a:r>
              <a:rPr sz="2100" dirty="0">
                <a:latin typeface="Arial"/>
                <a:cs typeface="Arial"/>
              </a:rPr>
              <a:t>les</a:t>
            </a:r>
            <a:r>
              <a:rPr sz="2100" spc="65" dirty="0">
                <a:latin typeface="Arial"/>
                <a:cs typeface="Arial"/>
              </a:rPr>
              <a:t> </a:t>
            </a:r>
            <a:r>
              <a:rPr sz="2100" dirty="0">
                <a:latin typeface="Arial"/>
                <a:cs typeface="Arial"/>
              </a:rPr>
              <a:t>entreprises</a:t>
            </a:r>
            <a:r>
              <a:rPr sz="2100" spc="75" dirty="0">
                <a:latin typeface="Arial"/>
                <a:cs typeface="Arial"/>
              </a:rPr>
              <a:t> </a:t>
            </a:r>
            <a:r>
              <a:rPr sz="2100" dirty="0">
                <a:latin typeface="Arial"/>
                <a:cs typeface="Arial"/>
              </a:rPr>
              <a:t>à</a:t>
            </a:r>
            <a:r>
              <a:rPr sz="2100" spc="45" dirty="0">
                <a:latin typeface="Arial"/>
                <a:cs typeface="Arial"/>
              </a:rPr>
              <a:t> </a:t>
            </a:r>
            <a:r>
              <a:rPr sz="2100" spc="65" dirty="0">
                <a:latin typeface="Arial"/>
                <a:cs typeface="Arial"/>
              </a:rPr>
              <a:t>élaborer</a:t>
            </a:r>
            <a:r>
              <a:rPr sz="2100" spc="60" dirty="0">
                <a:latin typeface="Arial"/>
                <a:cs typeface="Arial"/>
              </a:rPr>
              <a:t> </a:t>
            </a:r>
            <a:r>
              <a:rPr sz="2100" spc="65" dirty="0">
                <a:latin typeface="Arial"/>
                <a:cs typeface="Arial"/>
              </a:rPr>
              <a:t>un</a:t>
            </a:r>
            <a:r>
              <a:rPr sz="2100" spc="45" dirty="0">
                <a:latin typeface="Arial"/>
                <a:cs typeface="Arial"/>
              </a:rPr>
              <a:t> </a:t>
            </a:r>
            <a:r>
              <a:rPr sz="2100" spc="70" dirty="0">
                <a:latin typeface="Arial"/>
                <a:cs typeface="Arial"/>
              </a:rPr>
              <a:t>plan</a:t>
            </a:r>
            <a:r>
              <a:rPr sz="2100" spc="45" dirty="0">
                <a:latin typeface="Arial"/>
                <a:cs typeface="Arial"/>
              </a:rPr>
              <a:t> </a:t>
            </a:r>
            <a:r>
              <a:rPr sz="2100" spc="110" dirty="0">
                <a:latin typeface="Arial"/>
                <a:cs typeface="Arial"/>
              </a:rPr>
              <a:t>de</a:t>
            </a:r>
            <a:r>
              <a:rPr sz="2100" spc="60" dirty="0">
                <a:latin typeface="Arial"/>
                <a:cs typeface="Arial"/>
              </a:rPr>
              <a:t> </a:t>
            </a:r>
            <a:r>
              <a:rPr sz="2100" spc="85" dirty="0">
                <a:latin typeface="Arial"/>
                <a:cs typeface="Arial"/>
              </a:rPr>
              <a:t>projet</a:t>
            </a:r>
            <a:r>
              <a:rPr sz="2100" spc="45" dirty="0">
                <a:latin typeface="Arial"/>
                <a:cs typeface="Arial"/>
              </a:rPr>
              <a:t> </a:t>
            </a:r>
            <a:r>
              <a:rPr sz="2100" dirty="0">
                <a:latin typeface="Arial"/>
                <a:cs typeface="Arial"/>
              </a:rPr>
              <a:t>financier</a:t>
            </a:r>
            <a:r>
              <a:rPr sz="2100" spc="45" dirty="0">
                <a:latin typeface="Arial"/>
                <a:cs typeface="Arial"/>
              </a:rPr>
              <a:t> </a:t>
            </a:r>
            <a:r>
              <a:rPr sz="2100" spc="105" dirty="0">
                <a:latin typeface="Arial"/>
                <a:cs typeface="Arial"/>
              </a:rPr>
              <a:t>qui</a:t>
            </a:r>
            <a:r>
              <a:rPr sz="2100" spc="55" dirty="0">
                <a:latin typeface="Arial"/>
                <a:cs typeface="Arial"/>
              </a:rPr>
              <a:t> </a:t>
            </a:r>
            <a:r>
              <a:rPr sz="2100" dirty="0">
                <a:latin typeface="Arial"/>
                <a:cs typeface="Arial"/>
              </a:rPr>
              <a:t>soit</a:t>
            </a:r>
            <a:r>
              <a:rPr sz="2100" spc="45" dirty="0">
                <a:latin typeface="Arial"/>
                <a:cs typeface="Arial"/>
              </a:rPr>
              <a:t> </a:t>
            </a:r>
            <a:r>
              <a:rPr sz="2100" dirty="0">
                <a:latin typeface="Arial"/>
                <a:cs typeface="Arial"/>
              </a:rPr>
              <a:t>efficace</a:t>
            </a:r>
            <a:r>
              <a:rPr sz="2100" spc="35" dirty="0">
                <a:latin typeface="Arial"/>
                <a:cs typeface="Arial"/>
              </a:rPr>
              <a:t> et </a:t>
            </a:r>
            <a:r>
              <a:rPr sz="2100" dirty="0">
                <a:latin typeface="Arial"/>
                <a:cs typeface="Arial"/>
              </a:rPr>
              <a:t>admissible</a:t>
            </a:r>
            <a:r>
              <a:rPr sz="2100" spc="250" dirty="0">
                <a:latin typeface="Arial"/>
                <a:cs typeface="Arial"/>
              </a:rPr>
              <a:t> </a:t>
            </a:r>
            <a:r>
              <a:rPr sz="2100" dirty="0">
                <a:latin typeface="Arial"/>
                <a:cs typeface="Arial"/>
              </a:rPr>
              <a:t>au</a:t>
            </a:r>
            <a:r>
              <a:rPr sz="2100" spc="195" dirty="0">
                <a:latin typeface="Arial"/>
                <a:cs typeface="Arial"/>
              </a:rPr>
              <a:t> </a:t>
            </a:r>
            <a:r>
              <a:rPr sz="2100" spc="-10" dirty="0">
                <a:latin typeface="Arial"/>
                <a:cs typeface="Arial"/>
              </a:rPr>
              <a:t>financement.</a:t>
            </a:r>
            <a:endParaRPr sz="2100" dirty="0">
              <a:latin typeface="Arial"/>
              <a:cs typeface="Arial"/>
            </a:endParaRPr>
          </a:p>
          <a:p>
            <a:pPr marL="469900" indent="-457200">
              <a:lnSpc>
                <a:spcPct val="100000"/>
              </a:lnSpc>
              <a:spcBef>
                <a:spcPts val="1155"/>
              </a:spcBef>
              <a:buAutoNum type="arabicPeriod"/>
              <a:tabLst>
                <a:tab pos="469900" algn="l"/>
              </a:tabLst>
            </a:pPr>
            <a:r>
              <a:rPr sz="2100" spc="55" dirty="0">
                <a:latin typeface="Arial"/>
                <a:cs typeface="Arial"/>
              </a:rPr>
              <a:t>Répondre</a:t>
            </a:r>
            <a:r>
              <a:rPr sz="2100" dirty="0">
                <a:latin typeface="Arial"/>
                <a:cs typeface="Arial"/>
              </a:rPr>
              <a:t> à</a:t>
            </a:r>
            <a:r>
              <a:rPr sz="2100" spc="-5" dirty="0">
                <a:latin typeface="Arial"/>
                <a:cs typeface="Arial"/>
              </a:rPr>
              <a:t> </a:t>
            </a:r>
            <a:r>
              <a:rPr sz="2100" dirty="0">
                <a:latin typeface="Arial"/>
                <a:cs typeface="Arial"/>
              </a:rPr>
              <a:t>toutes</a:t>
            </a:r>
            <a:r>
              <a:rPr sz="2100" spc="15" dirty="0">
                <a:latin typeface="Arial"/>
                <a:cs typeface="Arial"/>
              </a:rPr>
              <a:t> </a:t>
            </a:r>
            <a:r>
              <a:rPr sz="2100" dirty="0">
                <a:latin typeface="Arial"/>
                <a:cs typeface="Arial"/>
              </a:rPr>
              <a:t>les</a:t>
            </a:r>
            <a:r>
              <a:rPr sz="2100" spc="15" dirty="0">
                <a:latin typeface="Arial"/>
                <a:cs typeface="Arial"/>
              </a:rPr>
              <a:t> </a:t>
            </a:r>
            <a:r>
              <a:rPr sz="2100" spc="45" dirty="0">
                <a:latin typeface="Arial"/>
                <a:cs typeface="Arial"/>
              </a:rPr>
              <a:t>questions</a:t>
            </a:r>
            <a:r>
              <a:rPr sz="2100" spc="20" dirty="0">
                <a:latin typeface="Arial"/>
                <a:cs typeface="Arial"/>
              </a:rPr>
              <a:t> </a:t>
            </a:r>
            <a:r>
              <a:rPr sz="2100" u="sng" spc="-90" dirty="0">
                <a:uFill>
                  <a:solidFill>
                    <a:srgbClr val="000000"/>
                  </a:solidFill>
                </a:uFill>
                <a:latin typeface="Arial"/>
                <a:cs typeface="Arial"/>
              </a:rPr>
              <a:t>DÈS</a:t>
            </a:r>
            <a:r>
              <a:rPr sz="2100" u="sng" spc="-10" dirty="0">
                <a:uFill>
                  <a:solidFill>
                    <a:srgbClr val="000000"/>
                  </a:solidFill>
                </a:uFill>
                <a:latin typeface="Arial"/>
                <a:cs typeface="Arial"/>
              </a:rPr>
              <a:t> </a:t>
            </a:r>
            <a:r>
              <a:rPr sz="2100" u="sng" spc="-114" dirty="0">
                <a:uFill>
                  <a:solidFill>
                    <a:srgbClr val="000000"/>
                  </a:solidFill>
                </a:uFill>
                <a:latin typeface="Arial"/>
                <a:cs typeface="Arial"/>
              </a:rPr>
              <a:t>LE</a:t>
            </a:r>
            <a:r>
              <a:rPr sz="2100" u="sng" spc="5" dirty="0">
                <a:uFill>
                  <a:solidFill>
                    <a:srgbClr val="000000"/>
                  </a:solidFill>
                </a:uFill>
                <a:latin typeface="Arial"/>
                <a:cs typeface="Arial"/>
              </a:rPr>
              <a:t> </a:t>
            </a:r>
            <a:r>
              <a:rPr sz="2100" u="sng" spc="-10" dirty="0">
                <a:uFill>
                  <a:solidFill>
                    <a:srgbClr val="000000"/>
                  </a:solidFill>
                </a:uFill>
                <a:latin typeface="Arial"/>
                <a:cs typeface="Arial"/>
              </a:rPr>
              <a:t>DÉPART</a:t>
            </a:r>
            <a:r>
              <a:rPr sz="2100" spc="-10" dirty="0">
                <a:latin typeface="Arial"/>
                <a:cs typeface="Arial"/>
              </a:rPr>
              <a:t>.</a:t>
            </a:r>
            <a:endParaRPr sz="2100" dirty="0">
              <a:latin typeface="Arial"/>
              <a:cs typeface="Arial"/>
            </a:endParaRPr>
          </a:p>
          <a:p>
            <a:pPr marL="469265" indent="-456565">
              <a:lnSpc>
                <a:spcPct val="100000"/>
              </a:lnSpc>
              <a:spcBef>
                <a:spcPts val="1180"/>
              </a:spcBef>
              <a:buAutoNum type="arabicPeriod"/>
              <a:tabLst>
                <a:tab pos="469265" algn="l"/>
              </a:tabLst>
            </a:pPr>
            <a:r>
              <a:rPr sz="2100" u="sng" spc="-185" dirty="0">
                <a:uFill>
                  <a:solidFill>
                    <a:srgbClr val="000000"/>
                  </a:solidFill>
                </a:uFill>
                <a:latin typeface="Arial"/>
                <a:cs typeface="Arial"/>
              </a:rPr>
              <a:t>PRÉPARER</a:t>
            </a:r>
            <a:r>
              <a:rPr sz="2100" spc="30" dirty="0">
                <a:latin typeface="Arial"/>
                <a:cs typeface="Arial"/>
              </a:rPr>
              <a:t> </a:t>
            </a:r>
            <a:r>
              <a:rPr sz="2100" dirty="0">
                <a:latin typeface="Arial"/>
                <a:cs typeface="Arial"/>
              </a:rPr>
              <a:t>les</a:t>
            </a:r>
            <a:r>
              <a:rPr sz="2100" spc="65" dirty="0">
                <a:latin typeface="Arial"/>
                <a:cs typeface="Arial"/>
              </a:rPr>
              <a:t> </a:t>
            </a:r>
            <a:r>
              <a:rPr sz="2100" dirty="0">
                <a:latin typeface="Arial"/>
                <a:cs typeface="Arial"/>
              </a:rPr>
              <a:t>entreprises</a:t>
            </a:r>
            <a:r>
              <a:rPr sz="2100" spc="70" dirty="0">
                <a:latin typeface="Arial"/>
                <a:cs typeface="Arial"/>
              </a:rPr>
              <a:t> </a:t>
            </a:r>
            <a:r>
              <a:rPr sz="2100" spc="60" dirty="0">
                <a:latin typeface="Arial"/>
                <a:cs typeface="Arial"/>
              </a:rPr>
              <a:t>et</a:t>
            </a:r>
            <a:r>
              <a:rPr sz="2100" spc="45" dirty="0">
                <a:latin typeface="Arial"/>
                <a:cs typeface="Arial"/>
              </a:rPr>
              <a:t> </a:t>
            </a:r>
            <a:r>
              <a:rPr sz="2100" spc="55" dirty="0">
                <a:latin typeface="Arial"/>
                <a:cs typeface="Arial"/>
              </a:rPr>
              <a:t>NGen</a:t>
            </a:r>
            <a:r>
              <a:rPr sz="2100" spc="60" dirty="0">
                <a:latin typeface="Arial"/>
                <a:cs typeface="Arial"/>
              </a:rPr>
              <a:t> </a:t>
            </a:r>
            <a:r>
              <a:rPr sz="2100" dirty="0">
                <a:latin typeface="Arial"/>
                <a:cs typeface="Arial"/>
              </a:rPr>
              <a:t>à</a:t>
            </a:r>
            <a:r>
              <a:rPr sz="2100" spc="40" dirty="0">
                <a:latin typeface="Arial"/>
                <a:cs typeface="Arial"/>
              </a:rPr>
              <a:t> </a:t>
            </a:r>
            <a:r>
              <a:rPr sz="2100" dirty="0">
                <a:latin typeface="Arial"/>
                <a:cs typeface="Arial"/>
              </a:rPr>
              <a:t>la</a:t>
            </a:r>
            <a:r>
              <a:rPr sz="2100" spc="45" dirty="0">
                <a:latin typeface="Arial"/>
                <a:cs typeface="Arial"/>
              </a:rPr>
              <a:t> </a:t>
            </a:r>
            <a:r>
              <a:rPr sz="2100" spc="60" dirty="0">
                <a:latin typeface="Arial"/>
                <a:cs typeface="Arial"/>
              </a:rPr>
              <a:t>possibilité</a:t>
            </a:r>
            <a:r>
              <a:rPr sz="2100" spc="80" dirty="0">
                <a:latin typeface="Arial"/>
                <a:cs typeface="Arial"/>
              </a:rPr>
              <a:t> </a:t>
            </a:r>
            <a:r>
              <a:rPr sz="2100" spc="110" dirty="0">
                <a:latin typeface="Arial"/>
                <a:cs typeface="Arial"/>
              </a:rPr>
              <a:t>de</a:t>
            </a:r>
            <a:r>
              <a:rPr sz="2100" spc="50" dirty="0">
                <a:latin typeface="Arial"/>
                <a:cs typeface="Arial"/>
              </a:rPr>
              <a:t> </a:t>
            </a:r>
            <a:r>
              <a:rPr sz="2100" dirty="0">
                <a:latin typeface="Arial"/>
                <a:cs typeface="Arial"/>
              </a:rPr>
              <a:t>futurs</a:t>
            </a:r>
            <a:r>
              <a:rPr sz="2100" spc="55" dirty="0">
                <a:latin typeface="Arial"/>
                <a:cs typeface="Arial"/>
              </a:rPr>
              <a:t> </a:t>
            </a:r>
            <a:r>
              <a:rPr sz="2100" dirty="0">
                <a:latin typeface="Arial"/>
                <a:cs typeface="Arial"/>
              </a:rPr>
              <a:t>audits</a:t>
            </a:r>
            <a:r>
              <a:rPr sz="2100" spc="65" dirty="0">
                <a:latin typeface="Arial"/>
                <a:cs typeface="Arial"/>
              </a:rPr>
              <a:t> </a:t>
            </a:r>
            <a:r>
              <a:rPr sz="2100" spc="40" dirty="0">
                <a:latin typeface="Arial"/>
                <a:cs typeface="Arial"/>
              </a:rPr>
              <a:t>gouvernementaux.</a:t>
            </a:r>
            <a:endParaRPr sz="2100" dirty="0">
              <a:latin typeface="Arial"/>
              <a:cs typeface="Arial"/>
            </a:endParaRPr>
          </a:p>
          <a:p>
            <a:pPr marL="469900" marR="210185">
              <a:lnSpc>
                <a:spcPct val="90900"/>
              </a:lnSpc>
              <a:spcBef>
                <a:spcPts val="1410"/>
              </a:spcBef>
            </a:pPr>
            <a:r>
              <a:rPr sz="2100" i="1" dirty="0">
                <a:solidFill>
                  <a:srgbClr val="0033CC"/>
                </a:solidFill>
                <a:latin typeface="Arial"/>
                <a:cs typeface="Arial"/>
              </a:rPr>
              <a:t>Remarque</a:t>
            </a:r>
            <a:r>
              <a:rPr sz="2100" i="1" spc="5" dirty="0">
                <a:solidFill>
                  <a:srgbClr val="0033CC"/>
                </a:solidFill>
                <a:latin typeface="Arial"/>
                <a:cs typeface="Arial"/>
              </a:rPr>
              <a:t> </a:t>
            </a:r>
            <a:r>
              <a:rPr sz="2100" i="1" dirty="0">
                <a:solidFill>
                  <a:srgbClr val="0033CC"/>
                </a:solidFill>
                <a:latin typeface="Arial"/>
                <a:cs typeface="Arial"/>
              </a:rPr>
              <a:t>:</a:t>
            </a:r>
            <a:r>
              <a:rPr sz="2100" i="1" spc="-5" dirty="0">
                <a:solidFill>
                  <a:srgbClr val="0033CC"/>
                </a:solidFill>
                <a:latin typeface="Arial"/>
                <a:cs typeface="Arial"/>
              </a:rPr>
              <a:t> </a:t>
            </a:r>
            <a:r>
              <a:rPr sz="2100" i="1" dirty="0">
                <a:solidFill>
                  <a:srgbClr val="0033CC"/>
                </a:solidFill>
                <a:latin typeface="Arial"/>
                <a:cs typeface="Arial"/>
              </a:rPr>
              <a:t>ce</a:t>
            </a:r>
            <a:r>
              <a:rPr sz="2100" i="1" spc="10" dirty="0">
                <a:solidFill>
                  <a:srgbClr val="0033CC"/>
                </a:solidFill>
                <a:latin typeface="Arial"/>
                <a:cs typeface="Arial"/>
              </a:rPr>
              <a:t> </a:t>
            </a:r>
            <a:r>
              <a:rPr sz="2100" i="1" dirty="0">
                <a:solidFill>
                  <a:srgbClr val="0033CC"/>
                </a:solidFill>
                <a:latin typeface="Arial"/>
                <a:cs typeface="Arial"/>
              </a:rPr>
              <a:t>financement</a:t>
            </a:r>
            <a:r>
              <a:rPr sz="2100" i="1" spc="-10" dirty="0">
                <a:solidFill>
                  <a:srgbClr val="0033CC"/>
                </a:solidFill>
                <a:latin typeface="Arial"/>
                <a:cs typeface="Arial"/>
              </a:rPr>
              <a:t> </a:t>
            </a:r>
            <a:r>
              <a:rPr sz="2100" i="1" dirty="0">
                <a:solidFill>
                  <a:srgbClr val="0033CC"/>
                </a:solidFill>
                <a:latin typeface="Arial"/>
                <a:cs typeface="Arial"/>
              </a:rPr>
              <a:t>est</a:t>
            </a:r>
            <a:r>
              <a:rPr sz="2100" i="1" spc="5" dirty="0">
                <a:solidFill>
                  <a:srgbClr val="0033CC"/>
                </a:solidFill>
                <a:latin typeface="Arial"/>
                <a:cs typeface="Arial"/>
              </a:rPr>
              <a:t> </a:t>
            </a:r>
            <a:r>
              <a:rPr sz="2100" i="1" spc="75" dirty="0">
                <a:solidFill>
                  <a:srgbClr val="0033CC"/>
                </a:solidFill>
                <a:latin typeface="Arial"/>
                <a:cs typeface="Arial"/>
              </a:rPr>
              <a:t>fondé</a:t>
            </a:r>
            <a:r>
              <a:rPr sz="2100" i="1" dirty="0">
                <a:solidFill>
                  <a:srgbClr val="0033CC"/>
                </a:solidFill>
                <a:latin typeface="Arial"/>
                <a:cs typeface="Arial"/>
              </a:rPr>
              <a:t> sur </a:t>
            </a:r>
            <a:r>
              <a:rPr sz="2100" i="1" spc="55" dirty="0">
                <a:solidFill>
                  <a:srgbClr val="0033CC"/>
                </a:solidFill>
                <a:latin typeface="Arial"/>
                <a:cs typeface="Arial"/>
              </a:rPr>
              <a:t>un</a:t>
            </a:r>
            <a:r>
              <a:rPr sz="2100" i="1" spc="-10" dirty="0">
                <a:solidFill>
                  <a:srgbClr val="0033CC"/>
                </a:solidFill>
                <a:latin typeface="Arial"/>
                <a:cs typeface="Arial"/>
              </a:rPr>
              <a:t> </a:t>
            </a:r>
            <a:r>
              <a:rPr sz="2100" i="1" spc="80" dirty="0">
                <a:solidFill>
                  <a:srgbClr val="0033CC"/>
                </a:solidFill>
                <a:latin typeface="Arial"/>
                <a:cs typeface="Arial"/>
              </a:rPr>
              <a:t>modèle</a:t>
            </a:r>
            <a:r>
              <a:rPr sz="2100" i="1" spc="25" dirty="0">
                <a:solidFill>
                  <a:srgbClr val="0033CC"/>
                </a:solidFill>
                <a:latin typeface="Arial"/>
                <a:cs typeface="Arial"/>
              </a:rPr>
              <a:t> </a:t>
            </a:r>
            <a:r>
              <a:rPr sz="2100" i="1" spc="90" dirty="0">
                <a:solidFill>
                  <a:srgbClr val="0033CC"/>
                </a:solidFill>
                <a:latin typeface="Arial"/>
                <a:cs typeface="Arial"/>
              </a:rPr>
              <a:t>de</a:t>
            </a:r>
            <a:r>
              <a:rPr sz="2100" i="1" spc="10" dirty="0">
                <a:solidFill>
                  <a:srgbClr val="0033CC"/>
                </a:solidFill>
                <a:latin typeface="Arial"/>
                <a:cs typeface="Arial"/>
              </a:rPr>
              <a:t> </a:t>
            </a:r>
            <a:r>
              <a:rPr sz="2100" i="1" spc="50" dirty="0">
                <a:solidFill>
                  <a:srgbClr val="0033CC"/>
                </a:solidFill>
                <a:latin typeface="Arial"/>
                <a:cs typeface="Arial"/>
              </a:rPr>
              <a:t>remboursement</a:t>
            </a:r>
            <a:r>
              <a:rPr sz="2100" i="1" dirty="0">
                <a:solidFill>
                  <a:srgbClr val="0033CC"/>
                </a:solidFill>
                <a:latin typeface="Arial"/>
                <a:cs typeface="Arial"/>
              </a:rPr>
              <a:t> </a:t>
            </a:r>
            <a:r>
              <a:rPr sz="2100" i="1" spc="50" dirty="0">
                <a:solidFill>
                  <a:srgbClr val="0033CC"/>
                </a:solidFill>
                <a:latin typeface="Arial"/>
                <a:cs typeface="Arial"/>
              </a:rPr>
              <a:t>et</a:t>
            </a:r>
            <a:r>
              <a:rPr sz="2100" i="1" spc="10" dirty="0">
                <a:solidFill>
                  <a:srgbClr val="0033CC"/>
                </a:solidFill>
                <a:latin typeface="Arial"/>
                <a:cs typeface="Arial"/>
              </a:rPr>
              <a:t> </a:t>
            </a:r>
            <a:r>
              <a:rPr sz="2100" i="1" spc="70" dirty="0">
                <a:solidFill>
                  <a:srgbClr val="0033CC"/>
                </a:solidFill>
                <a:latin typeface="Arial"/>
                <a:cs typeface="Arial"/>
              </a:rPr>
              <a:t>non</a:t>
            </a:r>
            <a:r>
              <a:rPr sz="2100" i="1" dirty="0">
                <a:solidFill>
                  <a:srgbClr val="0033CC"/>
                </a:solidFill>
                <a:latin typeface="Arial"/>
                <a:cs typeface="Arial"/>
              </a:rPr>
              <a:t> sur</a:t>
            </a:r>
            <a:r>
              <a:rPr sz="2100" i="1" spc="-5" dirty="0">
                <a:solidFill>
                  <a:srgbClr val="0033CC"/>
                </a:solidFill>
                <a:latin typeface="Arial"/>
                <a:cs typeface="Arial"/>
              </a:rPr>
              <a:t> </a:t>
            </a:r>
            <a:r>
              <a:rPr sz="2100" i="1" spc="30" dirty="0">
                <a:solidFill>
                  <a:srgbClr val="0033CC"/>
                </a:solidFill>
                <a:latin typeface="Arial"/>
                <a:cs typeface="Arial"/>
              </a:rPr>
              <a:t>une </a:t>
            </a:r>
            <a:r>
              <a:rPr sz="2100" i="1" dirty="0">
                <a:solidFill>
                  <a:srgbClr val="0033CC"/>
                </a:solidFill>
                <a:latin typeface="Arial"/>
                <a:cs typeface="Arial"/>
              </a:rPr>
              <a:t>subvention.</a:t>
            </a:r>
            <a:r>
              <a:rPr sz="2100" i="1" spc="-95" dirty="0">
                <a:solidFill>
                  <a:srgbClr val="0033CC"/>
                </a:solidFill>
                <a:latin typeface="Arial"/>
                <a:cs typeface="Arial"/>
              </a:rPr>
              <a:t> </a:t>
            </a:r>
            <a:r>
              <a:rPr sz="2100" i="1" dirty="0">
                <a:solidFill>
                  <a:srgbClr val="0033CC"/>
                </a:solidFill>
                <a:latin typeface="Arial"/>
                <a:cs typeface="Arial"/>
              </a:rPr>
              <a:t>Le</a:t>
            </a:r>
            <a:r>
              <a:rPr sz="2100" i="1" spc="-20" dirty="0">
                <a:solidFill>
                  <a:srgbClr val="0033CC"/>
                </a:solidFill>
                <a:latin typeface="Arial"/>
                <a:cs typeface="Arial"/>
              </a:rPr>
              <a:t> </a:t>
            </a:r>
            <a:r>
              <a:rPr sz="2100" i="1" spc="55" dirty="0">
                <a:solidFill>
                  <a:srgbClr val="0033CC"/>
                </a:solidFill>
                <a:latin typeface="Arial"/>
                <a:cs typeface="Arial"/>
              </a:rPr>
              <a:t>participant</a:t>
            </a:r>
            <a:r>
              <a:rPr sz="2100" i="1" spc="-35" dirty="0">
                <a:solidFill>
                  <a:srgbClr val="0033CC"/>
                </a:solidFill>
                <a:latin typeface="Arial"/>
                <a:cs typeface="Arial"/>
              </a:rPr>
              <a:t> </a:t>
            </a:r>
            <a:r>
              <a:rPr sz="2100" i="1" spc="95" dirty="0">
                <a:solidFill>
                  <a:srgbClr val="0033CC"/>
                </a:solidFill>
                <a:latin typeface="Arial"/>
                <a:cs typeface="Arial"/>
              </a:rPr>
              <a:t>doit</a:t>
            </a:r>
            <a:r>
              <a:rPr sz="2100" i="1" spc="-40" dirty="0">
                <a:solidFill>
                  <a:srgbClr val="0033CC"/>
                </a:solidFill>
                <a:latin typeface="Arial"/>
                <a:cs typeface="Arial"/>
              </a:rPr>
              <a:t> </a:t>
            </a:r>
            <a:r>
              <a:rPr sz="2100" i="1" spc="60" dirty="0">
                <a:solidFill>
                  <a:srgbClr val="0033CC"/>
                </a:solidFill>
                <a:latin typeface="Arial"/>
                <a:cs typeface="Arial"/>
              </a:rPr>
              <a:t>d’abord</a:t>
            </a:r>
            <a:r>
              <a:rPr sz="2100" i="1" spc="-35" dirty="0">
                <a:solidFill>
                  <a:srgbClr val="0033CC"/>
                </a:solidFill>
                <a:latin typeface="Arial"/>
                <a:cs typeface="Arial"/>
              </a:rPr>
              <a:t> </a:t>
            </a:r>
            <a:r>
              <a:rPr sz="2100" i="1" dirty="0">
                <a:solidFill>
                  <a:srgbClr val="0033CC"/>
                </a:solidFill>
                <a:latin typeface="Arial"/>
                <a:cs typeface="Arial"/>
              </a:rPr>
              <a:t>se</a:t>
            </a:r>
            <a:r>
              <a:rPr sz="2100" i="1" spc="-10" dirty="0">
                <a:solidFill>
                  <a:srgbClr val="0033CC"/>
                </a:solidFill>
                <a:latin typeface="Arial"/>
                <a:cs typeface="Arial"/>
              </a:rPr>
              <a:t> </a:t>
            </a:r>
            <a:r>
              <a:rPr sz="2100" i="1" spc="50" dirty="0">
                <a:solidFill>
                  <a:srgbClr val="0033CC"/>
                </a:solidFill>
                <a:latin typeface="Arial"/>
                <a:cs typeface="Arial"/>
              </a:rPr>
              <a:t>procurer</a:t>
            </a:r>
            <a:r>
              <a:rPr sz="2100" i="1" spc="-45" dirty="0">
                <a:solidFill>
                  <a:srgbClr val="0033CC"/>
                </a:solidFill>
                <a:latin typeface="Arial"/>
                <a:cs typeface="Arial"/>
              </a:rPr>
              <a:t> </a:t>
            </a:r>
            <a:r>
              <a:rPr sz="2100" i="1" spc="50" dirty="0">
                <a:solidFill>
                  <a:srgbClr val="0033CC"/>
                </a:solidFill>
                <a:latin typeface="Arial"/>
                <a:cs typeface="Arial"/>
              </a:rPr>
              <a:t>le</a:t>
            </a:r>
            <a:r>
              <a:rPr sz="2100" i="1" spc="-10" dirty="0">
                <a:solidFill>
                  <a:srgbClr val="0033CC"/>
                </a:solidFill>
                <a:latin typeface="Arial"/>
                <a:cs typeface="Arial"/>
              </a:rPr>
              <a:t> </a:t>
            </a:r>
            <a:r>
              <a:rPr sz="2100" i="1" spc="80" dirty="0">
                <a:solidFill>
                  <a:srgbClr val="0033CC"/>
                </a:solidFill>
                <a:latin typeface="Arial"/>
                <a:cs typeface="Arial"/>
              </a:rPr>
              <a:t>bien</a:t>
            </a:r>
            <a:r>
              <a:rPr sz="2100" i="1" spc="-20" dirty="0">
                <a:solidFill>
                  <a:srgbClr val="0033CC"/>
                </a:solidFill>
                <a:latin typeface="Arial"/>
                <a:cs typeface="Arial"/>
              </a:rPr>
              <a:t> </a:t>
            </a:r>
            <a:r>
              <a:rPr sz="2100" i="1" spc="80" dirty="0">
                <a:solidFill>
                  <a:srgbClr val="0033CC"/>
                </a:solidFill>
                <a:latin typeface="Arial"/>
                <a:cs typeface="Arial"/>
              </a:rPr>
              <a:t>ou</a:t>
            </a:r>
            <a:r>
              <a:rPr sz="2100" i="1" spc="-25" dirty="0">
                <a:solidFill>
                  <a:srgbClr val="0033CC"/>
                </a:solidFill>
                <a:latin typeface="Arial"/>
                <a:cs typeface="Arial"/>
              </a:rPr>
              <a:t> </a:t>
            </a:r>
            <a:r>
              <a:rPr sz="2100" i="1" spc="50" dirty="0">
                <a:solidFill>
                  <a:srgbClr val="0033CC"/>
                </a:solidFill>
                <a:latin typeface="Arial"/>
                <a:cs typeface="Arial"/>
              </a:rPr>
              <a:t>le</a:t>
            </a:r>
            <a:r>
              <a:rPr sz="2100" i="1" spc="-10" dirty="0">
                <a:solidFill>
                  <a:srgbClr val="0033CC"/>
                </a:solidFill>
                <a:latin typeface="Arial"/>
                <a:cs typeface="Arial"/>
              </a:rPr>
              <a:t> </a:t>
            </a:r>
            <a:r>
              <a:rPr sz="2100" i="1" dirty="0">
                <a:solidFill>
                  <a:srgbClr val="0033CC"/>
                </a:solidFill>
                <a:latin typeface="Arial"/>
                <a:cs typeface="Arial"/>
              </a:rPr>
              <a:t>service,</a:t>
            </a:r>
            <a:r>
              <a:rPr sz="2100" i="1" spc="-80" dirty="0">
                <a:solidFill>
                  <a:srgbClr val="0033CC"/>
                </a:solidFill>
                <a:latin typeface="Arial"/>
                <a:cs typeface="Arial"/>
              </a:rPr>
              <a:t> </a:t>
            </a:r>
            <a:r>
              <a:rPr lang="fr-CA" sz="2100" i="1" spc="50" dirty="0">
                <a:solidFill>
                  <a:srgbClr val="0033CC"/>
                </a:solidFill>
                <a:latin typeface="Arial"/>
                <a:cs typeface="Arial"/>
              </a:rPr>
              <a:t>pour ensuite </a:t>
            </a:r>
            <a:r>
              <a:rPr sz="2100" i="1" dirty="0" err="1">
                <a:solidFill>
                  <a:srgbClr val="0033CC"/>
                </a:solidFill>
                <a:latin typeface="Arial"/>
                <a:cs typeface="Arial"/>
              </a:rPr>
              <a:t>recevoir</a:t>
            </a:r>
            <a:r>
              <a:rPr sz="2100" i="1" spc="50" dirty="0">
                <a:solidFill>
                  <a:srgbClr val="0033CC"/>
                </a:solidFill>
                <a:latin typeface="Arial"/>
                <a:cs typeface="Arial"/>
              </a:rPr>
              <a:t> </a:t>
            </a:r>
            <a:r>
              <a:rPr sz="2100" i="1" spc="55" dirty="0">
                <a:solidFill>
                  <a:srgbClr val="0033CC"/>
                </a:solidFill>
                <a:latin typeface="Arial"/>
                <a:cs typeface="Arial"/>
              </a:rPr>
              <a:t>un</a:t>
            </a:r>
            <a:r>
              <a:rPr sz="2100" i="1" spc="45" dirty="0">
                <a:solidFill>
                  <a:srgbClr val="0033CC"/>
                </a:solidFill>
                <a:latin typeface="Arial"/>
                <a:cs typeface="Arial"/>
              </a:rPr>
              <a:t> </a:t>
            </a:r>
            <a:r>
              <a:rPr sz="2100" i="1" spc="50" dirty="0">
                <a:solidFill>
                  <a:srgbClr val="0033CC"/>
                </a:solidFill>
                <a:latin typeface="Arial"/>
                <a:cs typeface="Arial"/>
              </a:rPr>
              <a:t>remboursement partiel</a:t>
            </a:r>
            <a:r>
              <a:rPr sz="2100" i="1" spc="45" dirty="0">
                <a:solidFill>
                  <a:srgbClr val="0033CC"/>
                </a:solidFill>
                <a:latin typeface="Arial"/>
                <a:cs typeface="Arial"/>
              </a:rPr>
              <a:t> </a:t>
            </a:r>
            <a:r>
              <a:rPr sz="2100" i="1" dirty="0">
                <a:solidFill>
                  <a:srgbClr val="0033CC"/>
                </a:solidFill>
                <a:latin typeface="Arial"/>
                <a:cs typeface="Arial"/>
              </a:rPr>
              <a:t>selon</a:t>
            </a:r>
            <a:r>
              <a:rPr sz="2100" i="1" spc="55" dirty="0">
                <a:solidFill>
                  <a:srgbClr val="0033CC"/>
                </a:solidFill>
                <a:latin typeface="Arial"/>
                <a:cs typeface="Arial"/>
              </a:rPr>
              <a:t> </a:t>
            </a:r>
            <a:r>
              <a:rPr sz="2100" i="1" dirty="0">
                <a:solidFill>
                  <a:srgbClr val="0033CC"/>
                </a:solidFill>
                <a:latin typeface="Arial"/>
                <a:cs typeface="Arial"/>
              </a:rPr>
              <a:t>son</a:t>
            </a:r>
            <a:r>
              <a:rPr sz="2100" i="1" spc="55" dirty="0">
                <a:solidFill>
                  <a:srgbClr val="0033CC"/>
                </a:solidFill>
                <a:latin typeface="Arial"/>
                <a:cs typeface="Arial"/>
              </a:rPr>
              <a:t> </a:t>
            </a:r>
            <a:r>
              <a:rPr sz="2100" i="1" spc="-10" dirty="0">
                <a:solidFill>
                  <a:srgbClr val="0033CC"/>
                </a:solidFill>
                <a:latin typeface="Arial"/>
                <a:cs typeface="Arial"/>
              </a:rPr>
              <a:t>admissibilité.</a:t>
            </a:r>
            <a:endParaRPr sz="2100" dirty="0">
              <a:latin typeface="Arial"/>
              <a:cs typeface="Aria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Détails</a:t>
            </a:r>
            <a:r>
              <a:rPr spc="-10" dirty="0"/>
              <a:t> </a:t>
            </a:r>
            <a:r>
              <a:rPr dirty="0"/>
              <a:t>financiers</a:t>
            </a:r>
            <a:r>
              <a:rPr spc="-30" dirty="0"/>
              <a:t> </a:t>
            </a:r>
            <a:r>
              <a:rPr spc="145" dirty="0"/>
              <a:t>du</a:t>
            </a:r>
            <a:r>
              <a:rPr spc="-25" dirty="0"/>
              <a:t> </a:t>
            </a:r>
            <a:r>
              <a:rPr lang="fr-CA" spc="-25" dirty="0"/>
              <a:t>DFD</a:t>
            </a:r>
            <a:r>
              <a:rPr spc="-20" dirty="0"/>
              <a:t> </a:t>
            </a:r>
            <a:r>
              <a:rPr spc="-470" dirty="0"/>
              <a:t>–</a:t>
            </a:r>
            <a:r>
              <a:rPr spc="-15" dirty="0"/>
              <a:t> </a:t>
            </a:r>
            <a:r>
              <a:rPr dirty="0"/>
              <a:t>cahiers</a:t>
            </a:r>
            <a:r>
              <a:rPr spc="-20" dirty="0"/>
              <a:t> </a:t>
            </a:r>
            <a:r>
              <a:rPr spc="-10" dirty="0"/>
              <a:t>financiers</a:t>
            </a:r>
          </a:p>
        </p:txBody>
      </p:sp>
      <p:sp>
        <p:nvSpPr>
          <p:cNvPr id="3" name="object 3"/>
          <p:cNvSpPr txBox="1"/>
          <p:nvPr/>
        </p:nvSpPr>
        <p:spPr>
          <a:xfrm>
            <a:off x="802280" y="3624246"/>
            <a:ext cx="4226920" cy="574040"/>
          </a:xfrm>
          <a:prstGeom prst="rect">
            <a:avLst/>
          </a:prstGeom>
        </p:spPr>
        <p:txBody>
          <a:bodyPr vert="horz" wrap="square" lIns="0" tIns="12700" rIns="0" bIns="0" rtlCol="0">
            <a:spAutoFit/>
          </a:bodyPr>
          <a:lstStyle/>
          <a:p>
            <a:pPr algn="ctr">
              <a:lnSpc>
                <a:spcPct val="100000"/>
              </a:lnSpc>
              <a:spcBef>
                <a:spcPts val="100"/>
              </a:spcBef>
            </a:pPr>
            <a:r>
              <a:rPr sz="1800" u="sng" dirty="0">
                <a:solidFill>
                  <a:srgbClr val="FF0000"/>
                </a:solidFill>
                <a:uFill>
                  <a:solidFill>
                    <a:srgbClr val="FF0000"/>
                  </a:solidFill>
                </a:uFill>
                <a:latin typeface="Arial"/>
                <a:cs typeface="Arial"/>
              </a:rPr>
              <a:t>Cliquez</a:t>
            </a:r>
            <a:r>
              <a:rPr sz="1800" u="sng" spc="5" dirty="0">
                <a:solidFill>
                  <a:srgbClr val="FF0000"/>
                </a:solidFill>
                <a:uFill>
                  <a:solidFill>
                    <a:srgbClr val="FF0000"/>
                  </a:solidFill>
                </a:uFill>
                <a:latin typeface="Arial"/>
                <a:cs typeface="Arial"/>
              </a:rPr>
              <a:t> </a:t>
            </a:r>
            <a:r>
              <a:rPr sz="1800" u="sng" dirty="0">
                <a:solidFill>
                  <a:srgbClr val="FF0000"/>
                </a:solidFill>
                <a:uFill>
                  <a:solidFill>
                    <a:srgbClr val="FF0000"/>
                  </a:solidFill>
                </a:uFill>
                <a:latin typeface="Arial"/>
                <a:cs typeface="Arial"/>
              </a:rPr>
              <a:t>sur </a:t>
            </a:r>
            <a:r>
              <a:rPr sz="1800" u="sng" spc="-100" dirty="0">
                <a:solidFill>
                  <a:srgbClr val="FF0000"/>
                </a:solidFill>
                <a:uFill>
                  <a:solidFill>
                    <a:srgbClr val="FF0000"/>
                  </a:solidFill>
                </a:uFill>
                <a:latin typeface="Arial"/>
                <a:cs typeface="Arial"/>
              </a:rPr>
              <a:t>«</a:t>
            </a:r>
            <a:r>
              <a:rPr sz="1800" u="sng" spc="5" dirty="0">
                <a:solidFill>
                  <a:srgbClr val="FF0000"/>
                </a:solidFill>
                <a:uFill>
                  <a:solidFill>
                    <a:srgbClr val="FF0000"/>
                  </a:solidFill>
                </a:uFill>
                <a:latin typeface="Arial"/>
                <a:cs typeface="Arial"/>
              </a:rPr>
              <a:t> </a:t>
            </a:r>
            <a:r>
              <a:rPr sz="1800" u="sng" dirty="0">
                <a:solidFill>
                  <a:srgbClr val="FF0000"/>
                </a:solidFill>
                <a:uFill>
                  <a:solidFill>
                    <a:srgbClr val="FF0000"/>
                  </a:solidFill>
                </a:uFill>
                <a:latin typeface="Arial"/>
                <a:cs typeface="Arial"/>
              </a:rPr>
              <a:t>Finance</a:t>
            </a:r>
            <a:r>
              <a:rPr sz="1800" u="sng" spc="10" dirty="0">
                <a:solidFill>
                  <a:srgbClr val="FF0000"/>
                </a:solidFill>
                <a:uFill>
                  <a:solidFill>
                    <a:srgbClr val="FF0000"/>
                  </a:solidFill>
                </a:uFill>
                <a:latin typeface="Arial"/>
                <a:cs typeface="Arial"/>
              </a:rPr>
              <a:t> </a:t>
            </a:r>
            <a:r>
              <a:rPr sz="1800" u="sng" spc="65" dirty="0">
                <a:solidFill>
                  <a:srgbClr val="FF0000"/>
                </a:solidFill>
                <a:uFill>
                  <a:solidFill>
                    <a:srgbClr val="FF0000"/>
                  </a:solidFill>
                </a:uFill>
                <a:latin typeface="Arial"/>
                <a:cs typeface="Arial"/>
              </a:rPr>
              <a:t>Workbook</a:t>
            </a:r>
            <a:r>
              <a:rPr lang="fr-CA" dirty="0">
                <a:latin typeface="Arial"/>
                <a:cs typeface="Arial"/>
              </a:rPr>
              <a:t> </a:t>
            </a:r>
            <a:r>
              <a:rPr sz="1800" u="sng" spc="-100" dirty="0">
                <a:solidFill>
                  <a:srgbClr val="FF0000"/>
                </a:solidFill>
                <a:uFill>
                  <a:solidFill>
                    <a:srgbClr val="FF0000"/>
                  </a:solidFill>
                </a:uFill>
                <a:latin typeface="Arial"/>
                <a:cs typeface="Arial"/>
              </a:rPr>
              <a:t>»</a:t>
            </a:r>
            <a:r>
              <a:rPr sz="1800" u="sng" spc="65" dirty="0">
                <a:solidFill>
                  <a:srgbClr val="FF0000"/>
                </a:solidFill>
                <a:uFill>
                  <a:solidFill>
                    <a:srgbClr val="FF0000"/>
                  </a:solidFill>
                </a:uFill>
                <a:latin typeface="Arial"/>
                <a:cs typeface="Arial"/>
              </a:rPr>
              <a:t> </a:t>
            </a:r>
            <a:br>
              <a:rPr lang="fr-CA" sz="1800" u="sng" spc="65" dirty="0">
                <a:solidFill>
                  <a:srgbClr val="FF0000"/>
                </a:solidFill>
                <a:uFill>
                  <a:solidFill>
                    <a:srgbClr val="FF0000"/>
                  </a:solidFill>
                </a:uFill>
                <a:latin typeface="Arial"/>
                <a:cs typeface="Arial"/>
              </a:rPr>
            </a:br>
            <a:r>
              <a:rPr sz="1800" u="sng" spc="80" dirty="0">
                <a:solidFill>
                  <a:srgbClr val="FF0000"/>
                </a:solidFill>
                <a:uFill>
                  <a:solidFill>
                    <a:srgbClr val="FF0000"/>
                  </a:solidFill>
                </a:uFill>
                <a:latin typeface="Arial"/>
                <a:cs typeface="Arial"/>
              </a:rPr>
              <a:t>pour</a:t>
            </a:r>
            <a:r>
              <a:rPr sz="1800" u="sng" spc="70" dirty="0">
                <a:solidFill>
                  <a:srgbClr val="FF0000"/>
                </a:solidFill>
                <a:uFill>
                  <a:solidFill>
                    <a:srgbClr val="FF0000"/>
                  </a:solidFill>
                </a:uFill>
                <a:latin typeface="Arial"/>
                <a:cs typeface="Arial"/>
              </a:rPr>
              <a:t> </a:t>
            </a:r>
            <a:r>
              <a:rPr sz="1800" u="sng" dirty="0">
                <a:solidFill>
                  <a:srgbClr val="FF0000"/>
                </a:solidFill>
                <a:uFill>
                  <a:solidFill>
                    <a:srgbClr val="FF0000"/>
                  </a:solidFill>
                </a:uFill>
                <a:latin typeface="Arial"/>
                <a:cs typeface="Arial"/>
              </a:rPr>
              <a:t>ouvrir</a:t>
            </a:r>
            <a:r>
              <a:rPr sz="1800" u="sng" spc="70" dirty="0">
                <a:solidFill>
                  <a:srgbClr val="FF0000"/>
                </a:solidFill>
                <a:uFill>
                  <a:solidFill>
                    <a:srgbClr val="FF0000"/>
                  </a:solidFill>
                </a:uFill>
                <a:latin typeface="Arial"/>
                <a:cs typeface="Arial"/>
              </a:rPr>
              <a:t> </a:t>
            </a:r>
            <a:r>
              <a:rPr sz="1800" u="sng" dirty="0">
                <a:solidFill>
                  <a:srgbClr val="FF0000"/>
                </a:solidFill>
                <a:uFill>
                  <a:solidFill>
                    <a:srgbClr val="FF0000"/>
                  </a:solidFill>
                </a:uFill>
                <a:latin typeface="Arial"/>
                <a:cs typeface="Arial"/>
              </a:rPr>
              <a:t>cette</a:t>
            </a:r>
            <a:r>
              <a:rPr sz="1800" u="sng" spc="80" dirty="0">
                <a:solidFill>
                  <a:srgbClr val="FF0000"/>
                </a:solidFill>
                <a:uFill>
                  <a:solidFill>
                    <a:srgbClr val="FF0000"/>
                  </a:solidFill>
                </a:uFill>
                <a:latin typeface="Arial"/>
                <a:cs typeface="Arial"/>
              </a:rPr>
              <a:t> </a:t>
            </a:r>
            <a:r>
              <a:rPr sz="1800" u="sng" spc="-10" dirty="0">
                <a:solidFill>
                  <a:srgbClr val="FF0000"/>
                </a:solidFill>
                <a:uFill>
                  <a:solidFill>
                    <a:srgbClr val="FF0000"/>
                  </a:solidFill>
                </a:uFill>
                <a:latin typeface="Arial"/>
                <a:cs typeface="Arial"/>
              </a:rPr>
              <a:t>section.</a:t>
            </a:r>
            <a:endParaRPr sz="1800" dirty="0">
              <a:latin typeface="Arial"/>
              <a:cs typeface="Arial"/>
            </a:endParaRPr>
          </a:p>
        </p:txBody>
      </p:sp>
      <p:grpSp>
        <p:nvGrpSpPr>
          <p:cNvPr id="4" name="object 4"/>
          <p:cNvGrpSpPr/>
          <p:nvPr/>
        </p:nvGrpSpPr>
        <p:grpSpPr>
          <a:xfrm>
            <a:off x="253597" y="1151106"/>
            <a:ext cx="5780405" cy="2783840"/>
            <a:chOff x="253597" y="1151106"/>
            <a:chExt cx="5780405" cy="2783840"/>
          </a:xfrm>
        </p:grpSpPr>
        <p:pic>
          <p:nvPicPr>
            <p:cNvPr id="5" name="object 5"/>
            <p:cNvPicPr/>
            <p:nvPr/>
          </p:nvPicPr>
          <p:blipFill>
            <a:blip r:embed="rId3" cstate="print"/>
            <a:stretch>
              <a:fillRect/>
            </a:stretch>
          </p:blipFill>
          <p:spPr>
            <a:xfrm>
              <a:off x="253597" y="1151106"/>
              <a:ext cx="5566422" cy="2274096"/>
            </a:xfrm>
            <a:prstGeom prst="rect">
              <a:avLst/>
            </a:prstGeom>
          </p:spPr>
        </p:pic>
        <p:sp>
          <p:nvSpPr>
            <p:cNvPr id="6" name="object 6"/>
            <p:cNvSpPr/>
            <p:nvPr/>
          </p:nvSpPr>
          <p:spPr>
            <a:xfrm>
              <a:off x="1487153" y="3167414"/>
              <a:ext cx="1025525" cy="437515"/>
            </a:xfrm>
            <a:custGeom>
              <a:avLst/>
              <a:gdLst/>
              <a:ahLst/>
              <a:cxnLst/>
              <a:rect l="l" t="t" r="r" b="b"/>
              <a:pathLst>
                <a:path w="1025525" h="437514">
                  <a:moveTo>
                    <a:pt x="1024928" y="437375"/>
                  </a:moveTo>
                  <a:lnTo>
                    <a:pt x="0" y="0"/>
                  </a:lnTo>
                </a:path>
              </a:pathLst>
            </a:custGeom>
            <a:ln w="12700">
              <a:solidFill>
                <a:srgbClr val="EF5122"/>
              </a:solidFill>
            </a:ln>
          </p:spPr>
          <p:txBody>
            <a:bodyPr wrap="square" lIns="0" tIns="0" rIns="0" bIns="0" rtlCol="0"/>
            <a:lstStyle/>
            <a:p>
              <a:endParaRPr/>
            </a:p>
          </p:txBody>
        </p:sp>
        <p:sp>
          <p:nvSpPr>
            <p:cNvPr id="7" name="object 7"/>
            <p:cNvSpPr/>
            <p:nvPr/>
          </p:nvSpPr>
          <p:spPr>
            <a:xfrm>
              <a:off x="1428747" y="3137362"/>
              <a:ext cx="85090" cy="70485"/>
            </a:xfrm>
            <a:custGeom>
              <a:avLst/>
              <a:gdLst/>
              <a:ahLst/>
              <a:cxnLst/>
              <a:rect l="l" t="t" r="r" b="b"/>
              <a:pathLst>
                <a:path w="85090" h="70485">
                  <a:moveTo>
                    <a:pt x="85039" y="0"/>
                  </a:moveTo>
                  <a:lnTo>
                    <a:pt x="0" y="5130"/>
                  </a:lnTo>
                  <a:lnTo>
                    <a:pt x="55130" y="70078"/>
                  </a:lnTo>
                  <a:lnTo>
                    <a:pt x="85039" y="0"/>
                  </a:lnTo>
                  <a:close/>
                </a:path>
              </a:pathLst>
            </a:custGeom>
            <a:solidFill>
              <a:srgbClr val="EF5122"/>
            </a:solidFill>
          </p:spPr>
          <p:txBody>
            <a:bodyPr wrap="square" lIns="0" tIns="0" rIns="0" bIns="0" rtlCol="0"/>
            <a:lstStyle/>
            <a:p>
              <a:endParaRPr/>
            </a:p>
          </p:txBody>
        </p:sp>
        <p:sp>
          <p:nvSpPr>
            <p:cNvPr id="8" name="object 8"/>
            <p:cNvSpPr/>
            <p:nvPr/>
          </p:nvSpPr>
          <p:spPr>
            <a:xfrm>
              <a:off x="4322063" y="3469638"/>
              <a:ext cx="1650364" cy="459105"/>
            </a:xfrm>
            <a:custGeom>
              <a:avLst/>
              <a:gdLst/>
              <a:ahLst/>
              <a:cxnLst/>
              <a:rect l="l" t="t" r="r" b="b"/>
              <a:pathLst>
                <a:path w="1650364" h="459104">
                  <a:moveTo>
                    <a:pt x="0" y="458825"/>
                  </a:moveTo>
                  <a:lnTo>
                    <a:pt x="1650149" y="0"/>
                  </a:lnTo>
                </a:path>
              </a:pathLst>
            </a:custGeom>
            <a:ln w="12700">
              <a:solidFill>
                <a:srgbClr val="EF5122"/>
              </a:solidFill>
            </a:ln>
          </p:spPr>
          <p:txBody>
            <a:bodyPr wrap="square" lIns="0" tIns="0" rIns="0" bIns="0" rtlCol="0"/>
            <a:lstStyle/>
            <a:p>
              <a:endParaRPr/>
            </a:p>
          </p:txBody>
        </p:sp>
        <p:sp>
          <p:nvSpPr>
            <p:cNvPr id="9" name="object 9"/>
            <p:cNvSpPr/>
            <p:nvPr/>
          </p:nvSpPr>
          <p:spPr>
            <a:xfrm>
              <a:off x="5949759" y="3436326"/>
              <a:ext cx="83820" cy="73660"/>
            </a:xfrm>
            <a:custGeom>
              <a:avLst/>
              <a:gdLst/>
              <a:ahLst/>
              <a:cxnLst/>
              <a:rect l="l" t="t" r="r" b="b"/>
              <a:pathLst>
                <a:path w="83820" h="73660">
                  <a:moveTo>
                    <a:pt x="0" y="0"/>
                  </a:moveTo>
                  <a:lnTo>
                    <a:pt x="20421" y="73418"/>
                  </a:lnTo>
                  <a:lnTo>
                    <a:pt x="83629" y="16294"/>
                  </a:lnTo>
                  <a:lnTo>
                    <a:pt x="0" y="0"/>
                  </a:lnTo>
                  <a:close/>
                </a:path>
              </a:pathLst>
            </a:custGeom>
            <a:solidFill>
              <a:srgbClr val="EF5122"/>
            </a:solidFill>
          </p:spPr>
          <p:txBody>
            <a:bodyPr wrap="square" lIns="0" tIns="0" rIns="0" bIns="0" rtlCol="0"/>
            <a:lstStyle/>
            <a:p>
              <a:endParaRPr/>
            </a:p>
          </p:txBody>
        </p:sp>
        <p:sp>
          <p:nvSpPr>
            <p:cNvPr id="10" name="object 10"/>
            <p:cNvSpPr/>
            <p:nvPr/>
          </p:nvSpPr>
          <p:spPr>
            <a:xfrm>
              <a:off x="1229487" y="1895474"/>
              <a:ext cx="552450" cy="294640"/>
            </a:xfrm>
            <a:custGeom>
              <a:avLst/>
              <a:gdLst/>
              <a:ahLst/>
              <a:cxnLst/>
              <a:rect l="l" t="t" r="r" b="b"/>
              <a:pathLst>
                <a:path w="552450" h="294639">
                  <a:moveTo>
                    <a:pt x="0" y="147065"/>
                  </a:moveTo>
                  <a:lnTo>
                    <a:pt x="28076" y="82392"/>
                  </a:lnTo>
                  <a:lnTo>
                    <a:pt x="60684" y="55086"/>
                  </a:lnTo>
                  <a:lnTo>
                    <a:pt x="103461" y="32310"/>
                  </a:lnTo>
                  <a:lnTo>
                    <a:pt x="154749" y="14948"/>
                  </a:lnTo>
                  <a:lnTo>
                    <a:pt x="212889" y="3884"/>
                  </a:lnTo>
                  <a:lnTo>
                    <a:pt x="276225" y="0"/>
                  </a:lnTo>
                  <a:lnTo>
                    <a:pt x="339560" y="3884"/>
                  </a:lnTo>
                  <a:lnTo>
                    <a:pt x="397700" y="14948"/>
                  </a:lnTo>
                  <a:lnTo>
                    <a:pt x="448988" y="32310"/>
                  </a:lnTo>
                  <a:lnTo>
                    <a:pt x="491765" y="55086"/>
                  </a:lnTo>
                  <a:lnTo>
                    <a:pt x="524373" y="82392"/>
                  </a:lnTo>
                  <a:lnTo>
                    <a:pt x="552450" y="147065"/>
                  </a:lnTo>
                  <a:lnTo>
                    <a:pt x="545154" y="180785"/>
                  </a:lnTo>
                  <a:lnTo>
                    <a:pt x="491765" y="239045"/>
                  </a:lnTo>
                  <a:lnTo>
                    <a:pt x="448988" y="261821"/>
                  </a:lnTo>
                  <a:lnTo>
                    <a:pt x="397700" y="279183"/>
                  </a:lnTo>
                  <a:lnTo>
                    <a:pt x="339560" y="290247"/>
                  </a:lnTo>
                  <a:lnTo>
                    <a:pt x="276225" y="294131"/>
                  </a:lnTo>
                  <a:lnTo>
                    <a:pt x="212889" y="290247"/>
                  </a:lnTo>
                  <a:lnTo>
                    <a:pt x="154749" y="279183"/>
                  </a:lnTo>
                  <a:lnTo>
                    <a:pt x="103461" y="261821"/>
                  </a:lnTo>
                  <a:lnTo>
                    <a:pt x="60684" y="239045"/>
                  </a:lnTo>
                  <a:lnTo>
                    <a:pt x="28076" y="211739"/>
                  </a:lnTo>
                  <a:lnTo>
                    <a:pt x="0" y="147065"/>
                  </a:lnTo>
                  <a:close/>
                </a:path>
              </a:pathLst>
            </a:custGeom>
            <a:ln w="25400">
              <a:solidFill>
                <a:srgbClr val="FF0000"/>
              </a:solidFill>
            </a:ln>
          </p:spPr>
          <p:txBody>
            <a:bodyPr wrap="square" lIns="0" tIns="0" rIns="0" bIns="0" rtlCol="0"/>
            <a:lstStyle/>
            <a:p>
              <a:endParaRPr/>
            </a:p>
          </p:txBody>
        </p:sp>
      </p:grpSp>
      <p:grpSp>
        <p:nvGrpSpPr>
          <p:cNvPr id="11" name="object 11"/>
          <p:cNvGrpSpPr/>
          <p:nvPr/>
        </p:nvGrpSpPr>
        <p:grpSpPr>
          <a:xfrm>
            <a:off x="6123432" y="1049274"/>
            <a:ext cx="6022975" cy="4267835"/>
            <a:chOff x="6123432" y="1049274"/>
            <a:chExt cx="6022975" cy="4267835"/>
          </a:xfrm>
        </p:grpSpPr>
        <p:pic>
          <p:nvPicPr>
            <p:cNvPr id="12" name="object 12"/>
            <p:cNvPicPr/>
            <p:nvPr/>
          </p:nvPicPr>
          <p:blipFill>
            <a:blip r:embed="rId4" cstate="print"/>
            <a:stretch>
              <a:fillRect/>
            </a:stretch>
          </p:blipFill>
          <p:spPr>
            <a:xfrm>
              <a:off x="6123432" y="1049274"/>
              <a:ext cx="5913882" cy="4267662"/>
            </a:xfrm>
            <a:prstGeom prst="rect">
              <a:avLst/>
            </a:prstGeom>
          </p:spPr>
        </p:pic>
        <p:pic>
          <p:nvPicPr>
            <p:cNvPr id="13" name="object 13"/>
            <p:cNvPicPr/>
            <p:nvPr/>
          </p:nvPicPr>
          <p:blipFill>
            <a:blip r:embed="rId5" cstate="print"/>
            <a:stretch>
              <a:fillRect/>
            </a:stretch>
          </p:blipFill>
          <p:spPr>
            <a:xfrm>
              <a:off x="9293352" y="1072896"/>
              <a:ext cx="2852927" cy="416051"/>
            </a:xfrm>
            <a:prstGeom prst="rect">
              <a:avLst/>
            </a:prstGeom>
          </p:spPr>
        </p:pic>
      </p:grpSp>
      <p:grpSp>
        <p:nvGrpSpPr>
          <p:cNvPr id="14" name="object 14"/>
          <p:cNvGrpSpPr/>
          <p:nvPr/>
        </p:nvGrpSpPr>
        <p:grpSpPr>
          <a:xfrm>
            <a:off x="161544" y="4316729"/>
            <a:ext cx="5554980" cy="1591945"/>
            <a:chOff x="161544" y="4316729"/>
            <a:chExt cx="5554980" cy="1591945"/>
          </a:xfrm>
        </p:grpSpPr>
        <p:pic>
          <p:nvPicPr>
            <p:cNvPr id="15" name="object 15"/>
            <p:cNvPicPr/>
            <p:nvPr/>
          </p:nvPicPr>
          <p:blipFill>
            <a:blip r:embed="rId6" cstate="print"/>
            <a:stretch>
              <a:fillRect/>
            </a:stretch>
          </p:blipFill>
          <p:spPr>
            <a:xfrm>
              <a:off x="161544" y="4316729"/>
              <a:ext cx="5554980" cy="1313688"/>
            </a:xfrm>
            <a:prstGeom prst="rect">
              <a:avLst/>
            </a:prstGeom>
          </p:spPr>
        </p:pic>
        <p:sp>
          <p:nvSpPr>
            <p:cNvPr id="16" name="object 16"/>
            <p:cNvSpPr/>
            <p:nvPr/>
          </p:nvSpPr>
          <p:spPr>
            <a:xfrm>
              <a:off x="762019" y="5266515"/>
              <a:ext cx="1900555" cy="635635"/>
            </a:xfrm>
            <a:custGeom>
              <a:avLst/>
              <a:gdLst/>
              <a:ahLst/>
              <a:cxnLst/>
              <a:rect l="l" t="t" r="r" b="b"/>
              <a:pathLst>
                <a:path w="1900555" h="635635">
                  <a:moveTo>
                    <a:pt x="1900034" y="635634"/>
                  </a:moveTo>
                  <a:lnTo>
                    <a:pt x="0" y="0"/>
                  </a:lnTo>
                </a:path>
              </a:pathLst>
            </a:custGeom>
            <a:ln w="12700">
              <a:solidFill>
                <a:srgbClr val="EF5122"/>
              </a:solidFill>
            </a:ln>
          </p:spPr>
          <p:txBody>
            <a:bodyPr wrap="square" lIns="0" tIns="0" rIns="0" bIns="0" rtlCol="0"/>
            <a:lstStyle/>
            <a:p>
              <a:endParaRPr/>
            </a:p>
          </p:txBody>
        </p:sp>
        <p:sp>
          <p:nvSpPr>
            <p:cNvPr id="17" name="object 17"/>
            <p:cNvSpPr/>
            <p:nvPr/>
          </p:nvSpPr>
          <p:spPr>
            <a:xfrm>
              <a:off x="701802" y="5234416"/>
              <a:ext cx="84455" cy="72390"/>
            </a:xfrm>
            <a:custGeom>
              <a:avLst/>
              <a:gdLst/>
              <a:ahLst/>
              <a:cxnLst/>
              <a:rect l="l" t="t" r="r" b="b"/>
              <a:pathLst>
                <a:path w="84454" h="72389">
                  <a:moveTo>
                    <a:pt x="84353" y="0"/>
                  </a:moveTo>
                  <a:lnTo>
                    <a:pt x="0" y="11950"/>
                  </a:lnTo>
                  <a:lnTo>
                    <a:pt x="60172" y="72263"/>
                  </a:lnTo>
                  <a:lnTo>
                    <a:pt x="84353" y="0"/>
                  </a:lnTo>
                  <a:close/>
                </a:path>
              </a:pathLst>
            </a:custGeom>
            <a:solidFill>
              <a:srgbClr val="EF5122"/>
            </a:solidFill>
          </p:spPr>
          <p:txBody>
            <a:bodyPr wrap="square" lIns="0" tIns="0" rIns="0" bIns="0" rtlCol="0"/>
            <a:lstStyle/>
            <a:p>
              <a:endParaRPr/>
            </a:p>
          </p:txBody>
        </p:sp>
      </p:grpSp>
      <p:sp>
        <p:nvSpPr>
          <p:cNvPr id="18" name="object 18"/>
          <p:cNvSpPr txBox="1"/>
          <p:nvPr/>
        </p:nvSpPr>
        <p:spPr>
          <a:xfrm>
            <a:off x="2833745" y="5736484"/>
            <a:ext cx="83972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Arial"/>
                <a:cs typeface="Arial"/>
              </a:rPr>
              <a:t>Le</a:t>
            </a:r>
            <a:r>
              <a:rPr sz="1800" spc="80" dirty="0">
                <a:solidFill>
                  <a:srgbClr val="FF0000"/>
                </a:solidFill>
                <a:latin typeface="Arial"/>
                <a:cs typeface="Arial"/>
              </a:rPr>
              <a:t> </a:t>
            </a:r>
            <a:r>
              <a:rPr sz="1800" dirty="0">
                <a:solidFill>
                  <a:srgbClr val="FF0000"/>
                </a:solidFill>
                <a:latin typeface="Arial"/>
                <a:cs typeface="Arial"/>
              </a:rPr>
              <a:t>sommaire</a:t>
            </a:r>
            <a:r>
              <a:rPr sz="1800" spc="75" dirty="0">
                <a:solidFill>
                  <a:srgbClr val="FF0000"/>
                </a:solidFill>
                <a:latin typeface="Arial"/>
                <a:cs typeface="Arial"/>
              </a:rPr>
              <a:t> </a:t>
            </a:r>
            <a:r>
              <a:rPr sz="1800" dirty="0">
                <a:solidFill>
                  <a:srgbClr val="FF0000"/>
                </a:solidFill>
                <a:latin typeface="Arial"/>
                <a:cs typeface="Arial"/>
              </a:rPr>
              <a:t>des</a:t>
            </a:r>
            <a:r>
              <a:rPr sz="1800" spc="65" dirty="0">
                <a:solidFill>
                  <a:srgbClr val="FF0000"/>
                </a:solidFill>
                <a:latin typeface="Arial"/>
                <a:cs typeface="Arial"/>
              </a:rPr>
              <a:t> </a:t>
            </a:r>
            <a:r>
              <a:rPr sz="1800" dirty="0">
                <a:solidFill>
                  <a:srgbClr val="FF0000"/>
                </a:solidFill>
                <a:latin typeface="Arial"/>
                <a:cs typeface="Arial"/>
              </a:rPr>
              <a:t>données</a:t>
            </a:r>
            <a:r>
              <a:rPr sz="1800" spc="70" dirty="0">
                <a:solidFill>
                  <a:srgbClr val="FF0000"/>
                </a:solidFill>
                <a:latin typeface="Arial"/>
                <a:cs typeface="Arial"/>
              </a:rPr>
              <a:t> </a:t>
            </a:r>
            <a:r>
              <a:rPr sz="1800" dirty="0">
                <a:solidFill>
                  <a:srgbClr val="FF0000"/>
                </a:solidFill>
                <a:latin typeface="Arial"/>
                <a:cs typeface="Arial"/>
              </a:rPr>
              <a:t>enregistrées</a:t>
            </a:r>
            <a:r>
              <a:rPr sz="1800" spc="60" dirty="0">
                <a:solidFill>
                  <a:srgbClr val="FF0000"/>
                </a:solidFill>
                <a:latin typeface="Arial"/>
                <a:cs typeface="Arial"/>
              </a:rPr>
              <a:t> </a:t>
            </a:r>
            <a:r>
              <a:rPr sz="1800" dirty="0">
                <a:solidFill>
                  <a:srgbClr val="FF0000"/>
                </a:solidFill>
                <a:latin typeface="Arial"/>
                <a:cs typeface="Arial"/>
              </a:rPr>
              <a:t>dans</a:t>
            </a:r>
            <a:r>
              <a:rPr sz="1800" spc="55" dirty="0">
                <a:solidFill>
                  <a:srgbClr val="FF0000"/>
                </a:solidFill>
                <a:latin typeface="Arial"/>
                <a:cs typeface="Arial"/>
              </a:rPr>
              <a:t> </a:t>
            </a:r>
            <a:r>
              <a:rPr sz="1800" dirty="0">
                <a:solidFill>
                  <a:srgbClr val="FF0000"/>
                </a:solidFill>
                <a:latin typeface="Arial"/>
                <a:cs typeface="Arial"/>
              </a:rPr>
              <a:t>les</a:t>
            </a:r>
            <a:r>
              <a:rPr sz="1800" spc="65" dirty="0">
                <a:solidFill>
                  <a:srgbClr val="FF0000"/>
                </a:solidFill>
                <a:latin typeface="Arial"/>
                <a:cs typeface="Arial"/>
              </a:rPr>
              <a:t> </a:t>
            </a:r>
            <a:r>
              <a:rPr sz="1800" dirty="0">
                <a:solidFill>
                  <a:srgbClr val="FF0000"/>
                </a:solidFill>
                <a:latin typeface="Arial"/>
                <a:cs typeface="Arial"/>
              </a:rPr>
              <a:t>cahiers</a:t>
            </a:r>
            <a:r>
              <a:rPr sz="1800" spc="55" dirty="0">
                <a:solidFill>
                  <a:srgbClr val="FF0000"/>
                </a:solidFill>
                <a:latin typeface="Arial"/>
                <a:cs typeface="Arial"/>
              </a:rPr>
              <a:t> </a:t>
            </a:r>
            <a:r>
              <a:rPr sz="1800" dirty="0">
                <a:solidFill>
                  <a:srgbClr val="FF0000"/>
                </a:solidFill>
                <a:latin typeface="Arial"/>
                <a:cs typeface="Arial"/>
              </a:rPr>
              <a:t>financiers</a:t>
            </a:r>
            <a:r>
              <a:rPr sz="1800" spc="60" dirty="0">
                <a:solidFill>
                  <a:srgbClr val="FF0000"/>
                </a:solidFill>
                <a:latin typeface="Arial"/>
                <a:cs typeface="Arial"/>
              </a:rPr>
              <a:t> </a:t>
            </a:r>
            <a:r>
              <a:rPr sz="1800" dirty="0">
                <a:solidFill>
                  <a:srgbClr val="FF0000"/>
                </a:solidFill>
                <a:latin typeface="Arial"/>
                <a:cs typeface="Arial"/>
              </a:rPr>
              <a:t>est</a:t>
            </a:r>
            <a:r>
              <a:rPr sz="1800" spc="70" dirty="0">
                <a:solidFill>
                  <a:srgbClr val="FF0000"/>
                </a:solidFill>
                <a:latin typeface="Arial"/>
                <a:cs typeface="Arial"/>
              </a:rPr>
              <a:t> </a:t>
            </a:r>
            <a:r>
              <a:rPr sz="1800" dirty="0">
                <a:solidFill>
                  <a:srgbClr val="FF0000"/>
                </a:solidFill>
                <a:latin typeface="Arial"/>
                <a:cs typeface="Arial"/>
              </a:rPr>
              <a:t>affiché</a:t>
            </a:r>
            <a:r>
              <a:rPr sz="1800" spc="75" dirty="0">
                <a:solidFill>
                  <a:srgbClr val="FF0000"/>
                </a:solidFill>
                <a:latin typeface="Arial"/>
                <a:cs typeface="Arial"/>
              </a:rPr>
              <a:t> </a:t>
            </a:r>
            <a:r>
              <a:rPr sz="1800" spc="-20" dirty="0">
                <a:solidFill>
                  <a:srgbClr val="FF0000"/>
                </a:solidFill>
                <a:latin typeface="Arial"/>
                <a:cs typeface="Arial"/>
              </a:rPr>
              <a:t>ici.</a:t>
            </a:r>
            <a:endParaRPr sz="1800">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20</a:t>
            </a:fld>
            <a:endParaRPr spc="-25"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1326" y="6172580"/>
            <a:ext cx="10871200" cy="0"/>
          </a:xfrm>
          <a:custGeom>
            <a:avLst/>
            <a:gdLst/>
            <a:ahLst/>
            <a:cxnLst/>
            <a:rect l="l" t="t" r="r" b="b"/>
            <a:pathLst>
              <a:path w="10871200">
                <a:moveTo>
                  <a:pt x="0" y="0"/>
                </a:moveTo>
                <a:lnTo>
                  <a:pt x="10871200" y="0"/>
                </a:lnTo>
              </a:path>
            </a:pathLst>
          </a:custGeom>
          <a:ln w="9525">
            <a:solidFill>
              <a:srgbClr val="AAAAAA"/>
            </a:solidFill>
          </a:ln>
        </p:spPr>
        <p:txBody>
          <a:bodyPr wrap="square" lIns="0" tIns="0" rIns="0" bIns="0" rtlCol="0"/>
          <a:lstStyle/>
          <a:p>
            <a:endParaRPr/>
          </a:p>
        </p:txBody>
      </p:sp>
      <p:pic>
        <p:nvPicPr>
          <p:cNvPr id="3" name="object 3"/>
          <p:cNvPicPr/>
          <p:nvPr/>
        </p:nvPicPr>
        <p:blipFill>
          <a:blip r:embed="rId3" cstate="print"/>
          <a:stretch>
            <a:fillRect/>
          </a:stretch>
        </p:blipFill>
        <p:spPr>
          <a:xfrm>
            <a:off x="694522" y="6308041"/>
            <a:ext cx="2040843" cy="265998"/>
          </a:xfrm>
          <a:prstGeom prst="rect">
            <a:avLst/>
          </a:prstGeom>
        </p:spPr>
      </p:pic>
      <p:sp>
        <p:nvSpPr>
          <p:cNvPr id="4" name="object 4"/>
          <p:cNvSpPr/>
          <p:nvPr/>
        </p:nvSpPr>
        <p:spPr>
          <a:xfrm>
            <a:off x="0" y="0"/>
            <a:ext cx="12192000" cy="990600"/>
          </a:xfrm>
          <a:custGeom>
            <a:avLst/>
            <a:gdLst/>
            <a:ahLst/>
            <a:cxnLst/>
            <a:rect l="l" t="t" r="r" b="b"/>
            <a:pathLst>
              <a:path w="12192000" h="990600">
                <a:moveTo>
                  <a:pt x="12192000" y="0"/>
                </a:moveTo>
                <a:lnTo>
                  <a:pt x="0" y="0"/>
                </a:lnTo>
                <a:lnTo>
                  <a:pt x="0" y="990600"/>
                </a:lnTo>
                <a:lnTo>
                  <a:pt x="12192000" y="990600"/>
                </a:lnTo>
                <a:lnTo>
                  <a:pt x="12192000" y="0"/>
                </a:lnTo>
                <a:close/>
              </a:path>
            </a:pathLst>
          </a:custGeom>
          <a:solidFill>
            <a:srgbClr val="FF4D00"/>
          </a:solidFill>
        </p:spPr>
        <p:txBody>
          <a:bodyPr wrap="square" lIns="0" tIns="0" rIns="0" bIns="0" rtlCol="0"/>
          <a:lstStyle/>
          <a:p>
            <a:endParaRPr/>
          </a:p>
        </p:txBody>
      </p:sp>
      <p:sp>
        <p:nvSpPr>
          <p:cNvPr id="5" name="object 5"/>
          <p:cNvSpPr txBox="1">
            <a:spLocks noGrp="1"/>
          </p:cNvSpPr>
          <p:nvPr>
            <p:ph type="ctrTitle"/>
          </p:nvPr>
        </p:nvSpPr>
        <p:spPr>
          <a:xfrm>
            <a:off x="742971" y="132397"/>
            <a:ext cx="7863205" cy="820738"/>
          </a:xfrm>
          <a:prstGeom prst="rect">
            <a:avLst/>
          </a:prstGeom>
        </p:spPr>
        <p:txBody>
          <a:bodyPr vert="horz" wrap="square" lIns="0" tIns="12700" rIns="0" bIns="0" rtlCol="0">
            <a:spAutoFit/>
          </a:bodyPr>
          <a:lstStyle/>
          <a:p>
            <a:pPr marL="12700">
              <a:lnSpc>
                <a:spcPts val="3470"/>
              </a:lnSpc>
              <a:spcBef>
                <a:spcPts val="100"/>
              </a:spcBef>
            </a:pPr>
            <a:r>
              <a:rPr dirty="0"/>
              <a:t>Détails</a:t>
            </a:r>
            <a:r>
              <a:rPr spc="-10" dirty="0"/>
              <a:t> </a:t>
            </a:r>
            <a:r>
              <a:rPr dirty="0"/>
              <a:t>financiers</a:t>
            </a:r>
            <a:r>
              <a:rPr spc="-30" dirty="0"/>
              <a:t> </a:t>
            </a:r>
            <a:r>
              <a:rPr spc="145" dirty="0"/>
              <a:t>du</a:t>
            </a:r>
            <a:r>
              <a:rPr lang="fr-CA" spc="145" dirty="0"/>
              <a:t> DFD</a:t>
            </a:r>
            <a:r>
              <a:rPr spc="-20" dirty="0"/>
              <a:t> </a:t>
            </a:r>
            <a:r>
              <a:rPr spc="-470" dirty="0"/>
              <a:t>–</a:t>
            </a:r>
            <a:r>
              <a:rPr spc="-15" dirty="0"/>
              <a:t> </a:t>
            </a:r>
            <a:r>
              <a:rPr dirty="0"/>
              <a:t>cahiers</a:t>
            </a:r>
            <a:r>
              <a:rPr spc="-20" dirty="0"/>
              <a:t> </a:t>
            </a:r>
            <a:r>
              <a:rPr spc="-10" dirty="0"/>
              <a:t>financiers</a:t>
            </a:r>
          </a:p>
          <a:p>
            <a:pPr marL="12700">
              <a:lnSpc>
                <a:spcPts val="2750"/>
              </a:lnSpc>
            </a:pPr>
            <a:r>
              <a:rPr sz="2400" spc="10" dirty="0"/>
              <a:t>Exemple</a:t>
            </a:r>
            <a:r>
              <a:rPr sz="2400" spc="125" dirty="0"/>
              <a:t> </a:t>
            </a:r>
            <a:r>
              <a:rPr sz="2400" spc="10" dirty="0"/>
              <a:t>d’enregistrement</a:t>
            </a:r>
            <a:r>
              <a:rPr sz="2400" spc="125" dirty="0"/>
              <a:t> </a:t>
            </a:r>
            <a:r>
              <a:rPr sz="2400" spc="105" dirty="0"/>
              <a:t>de</a:t>
            </a:r>
            <a:r>
              <a:rPr sz="2400" spc="114" dirty="0"/>
              <a:t> </a:t>
            </a:r>
            <a:r>
              <a:rPr sz="2400" spc="-10" dirty="0"/>
              <a:t>coûts</a:t>
            </a:r>
            <a:endParaRPr sz="2400" dirty="0"/>
          </a:p>
        </p:txBody>
      </p:sp>
      <p:sp>
        <p:nvSpPr>
          <p:cNvPr id="6" name="object 6"/>
          <p:cNvSpPr txBox="1"/>
          <p:nvPr/>
        </p:nvSpPr>
        <p:spPr>
          <a:xfrm>
            <a:off x="4944343" y="1993134"/>
            <a:ext cx="67373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Arial"/>
                <a:cs typeface="Arial"/>
              </a:rPr>
              <a:t>Cliquez</a:t>
            </a:r>
            <a:r>
              <a:rPr sz="1800" spc="5" dirty="0">
                <a:solidFill>
                  <a:srgbClr val="FF0000"/>
                </a:solidFill>
                <a:latin typeface="Arial"/>
                <a:cs typeface="Arial"/>
              </a:rPr>
              <a:t> </a:t>
            </a:r>
            <a:r>
              <a:rPr sz="1800" dirty="0">
                <a:solidFill>
                  <a:srgbClr val="FF0000"/>
                </a:solidFill>
                <a:latin typeface="Arial"/>
                <a:cs typeface="Arial"/>
              </a:rPr>
              <a:t>sur</a:t>
            </a:r>
            <a:r>
              <a:rPr sz="1800" spc="-5" dirty="0">
                <a:solidFill>
                  <a:srgbClr val="FF0000"/>
                </a:solidFill>
                <a:latin typeface="Arial"/>
                <a:cs typeface="Arial"/>
              </a:rPr>
              <a:t> </a:t>
            </a:r>
            <a:r>
              <a:rPr sz="1800" spc="-100" dirty="0">
                <a:solidFill>
                  <a:srgbClr val="FF0000"/>
                </a:solidFill>
                <a:latin typeface="Arial"/>
                <a:cs typeface="Arial"/>
              </a:rPr>
              <a:t>«</a:t>
            </a:r>
            <a:r>
              <a:rPr sz="1800" dirty="0">
                <a:solidFill>
                  <a:srgbClr val="FF0000"/>
                </a:solidFill>
                <a:latin typeface="Arial"/>
                <a:cs typeface="Arial"/>
              </a:rPr>
              <a:t> </a:t>
            </a:r>
            <a:r>
              <a:rPr sz="1800" spc="65" dirty="0">
                <a:solidFill>
                  <a:srgbClr val="FF0000"/>
                </a:solidFill>
                <a:latin typeface="Arial"/>
                <a:cs typeface="Arial"/>
              </a:rPr>
              <a:t>New</a:t>
            </a:r>
            <a:r>
              <a:rPr sz="1800" spc="5" dirty="0">
                <a:solidFill>
                  <a:srgbClr val="FF0000"/>
                </a:solidFill>
                <a:latin typeface="Arial"/>
                <a:cs typeface="Arial"/>
              </a:rPr>
              <a:t> </a:t>
            </a:r>
            <a:r>
              <a:rPr sz="1800" spc="-100" dirty="0">
                <a:solidFill>
                  <a:srgbClr val="FF0000"/>
                </a:solidFill>
                <a:latin typeface="Arial"/>
                <a:cs typeface="Arial"/>
              </a:rPr>
              <a:t>»</a:t>
            </a:r>
            <a:r>
              <a:rPr sz="1800" dirty="0">
                <a:solidFill>
                  <a:srgbClr val="FF0000"/>
                </a:solidFill>
                <a:latin typeface="Arial"/>
                <a:cs typeface="Arial"/>
              </a:rPr>
              <a:t> </a:t>
            </a:r>
            <a:r>
              <a:rPr sz="1800" spc="80" dirty="0">
                <a:solidFill>
                  <a:srgbClr val="FF0000"/>
                </a:solidFill>
                <a:latin typeface="Arial"/>
                <a:cs typeface="Arial"/>
              </a:rPr>
              <a:t>pour</a:t>
            </a:r>
            <a:r>
              <a:rPr sz="1800" dirty="0">
                <a:solidFill>
                  <a:srgbClr val="FF0000"/>
                </a:solidFill>
                <a:latin typeface="Arial"/>
                <a:cs typeface="Arial"/>
              </a:rPr>
              <a:t> </a:t>
            </a:r>
            <a:r>
              <a:rPr sz="1800" spc="65" dirty="0">
                <a:solidFill>
                  <a:srgbClr val="FF0000"/>
                </a:solidFill>
                <a:latin typeface="Arial"/>
                <a:cs typeface="Arial"/>
              </a:rPr>
              <a:t>remplir</a:t>
            </a:r>
            <a:r>
              <a:rPr sz="1800" spc="-10" dirty="0">
                <a:solidFill>
                  <a:srgbClr val="FF0000"/>
                </a:solidFill>
                <a:latin typeface="Arial"/>
                <a:cs typeface="Arial"/>
              </a:rPr>
              <a:t> </a:t>
            </a:r>
            <a:r>
              <a:rPr sz="1800" dirty="0">
                <a:solidFill>
                  <a:srgbClr val="FF0000"/>
                </a:solidFill>
                <a:latin typeface="Arial"/>
                <a:cs typeface="Arial"/>
              </a:rPr>
              <a:t>cette</a:t>
            </a:r>
            <a:r>
              <a:rPr sz="1800" spc="5" dirty="0">
                <a:solidFill>
                  <a:srgbClr val="FF0000"/>
                </a:solidFill>
                <a:latin typeface="Arial"/>
                <a:cs typeface="Arial"/>
              </a:rPr>
              <a:t> </a:t>
            </a:r>
            <a:r>
              <a:rPr sz="1800" dirty="0">
                <a:solidFill>
                  <a:srgbClr val="FF0000"/>
                </a:solidFill>
                <a:latin typeface="Arial"/>
                <a:cs typeface="Arial"/>
              </a:rPr>
              <a:t>section,</a:t>
            </a:r>
            <a:r>
              <a:rPr sz="1800" spc="-15" dirty="0">
                <a:solidFill>
                  <a:srgbClr val="FF0000"/>
                </a:solidFill>
                <a:latin typeface="Arial"/>
                <a:cs typeface="Arial"/>
              </a:rPr>
              <a:t> </a:t>
            </a:r>
            <a:r>
              <a:rPr sz="1800" dirty="0">
                <a:solidFill>
                  <a:srgbClr val="FF0000"/>
                </a:solidFill>
                <a:latin typeface="Arial"/>
                <a:cs typeface="Arial"/>
              </a:rPr>
              <a:t>puis</a:t>
            </a:r>
            <a:r>
              <a:rPr sz="1800" spc="-5" dirty="0">
                <a:solidFill>
                  <a:srgbClr val="FF0000"/>
                </a:solidFill>
                <a:latin typeface="Arial"/>
                <a:cs typeface="Arial"/>
              </a:rPr>
              <a:t> </a:t>
            </a:r>
            <a:r>
              <a:rPr sz="1800" dirty="0">
                <a:solidFill>
                  <a:srgbClr val="FF0000"/>
                </a:solidFill>
                <a:latin typeface="Arial"/>
                <a:cs typeface="Arial"/>
              </a:rPr>
              <a:t>sur</a:t>
            </a:r>
            <a:r>
              <a:rPr sz="1800" spc="5" dirty="0">
                <a:solidFill>
                  <a:srgbClr val="FF0000"/>
                </a:solidFill>
                <a:latin typeface="Arial"/>
                <a:cs typeface="Arial"/>
              </a:rPr>
              <a:t> </a:t>
            </a:r>
            <a:r>
              <a:rPr sz="1800" spc="-100" dirty="0">
                <a:solidFill>
                  <a:srgbClr val="FF0000"/>
                </a:solidFill>
                <a:latin typeface="Arial"/>
                <a:cs typeface="Arial"/>
              </a:rPr>
              <a:t>«</a:t>
            </a:r>
            <a:r>
              <a:rPr sz="1800" dirty="0">
                <a:solidFill>
                  <a:srgbClr val="FF0000"/>
                </a:solidFill>
                <a:latin typeface="Arial"/>
                <a:cs typeface="Arial"/>
              </a:rPr>
              <a:t> </a:t>
            </a:r>
            <a:r>
              <a:rPr sz="1800" spc="-45" dirty="0">
                <a:solidFill>
                  <a:srgbClr val="FF0000"/>
                </a:solidFill>
                <a:latin typeface="Arial"/>
                <a:cs typeface="Arial"/>
              </a:rPr>
              <a:t>Save</a:t>
            </a:r>
            <a:r>
              <a:rPr sz="1800" spc="10" dirty="0">
                <a:solidFill>
                  <a:srgbClr val="FF0000"/>
                </a:solidFill>
                <a:latin typeface="Arial"/>
                <a:cs typeface="Arial"/>
              </a:rPr>
              <a:t> </a:t>
            </a:r>
            <a:r>
              <a:rPr sz="1800" spc="-25" dirty="0">
                <a:solidFill>
                  <a:srgbClr val="FF0000"/>
                </a:solidFill>
                <a:latin typeface="Arial"/>
                <a:cs typeface="Arial"/>
              </a:rPr>
              <a:t>».</a:t>
            </a:r>
            <a:endParaRPr sz="1800">
              <a:latin typeface="Arial"/>
              <a:cs typeface="Arial"/>
            </a:endParaRPr>
          </a:p>
        </p:txBody>
      </p:sp>
      <p:grpSp>
        <p:nvGrpSpPr>
          <p:cNvPr id="7" name="object 7"/>
          <p:cNvGrpSpPr/>
          <p:nvPr/>
        </p:nvGrpSpPr>
        <p:grpSpPr>
          <a:xfrm>
            <a:off x="256914" y="1049147"/>
            <a:ext cx="5848985" cy="323215"/>
            <a:chOff x="256914" y="1049147"/>
            <a:chExt cx="5848985" cy="323215"/>
          </a:xfrm>
        </p:grpSpPr>
        <p:pic>
          <p:nvPicPr>
            <p:cNvPr id="8" name="object 8"/>
            <p:cNvPicPr/>
            <p:nvPr/>
          </p:nvPicPr>
          <p:blipFill>
            <a:blip r:embed="rId4" cstate="print"/>
            <a:stretch>
              <a:fillRect/>
            </a:stretch>
          </p:blipFill>
          <p:spPr>
            <a:xfrm>
              <a:off x="256914" y="1059192"/>
              <a:ext cx="5809723" cy="312855"/>
            </a:xfrm>
            <a:prstGeom prst="rect">
              <a:avLst/>
            </a:prstGeom>
          </p:spPr>
        </p:pic>
        <p:sp>
          <p:nvSpPr>
            <p:cNvPr id="9" name="object 9"/>
            <p:cNvSpPr/>
            <p:nvPr/>
          </p:nvSpPr>
          <p:spPr>
            <a:xfrm>
              <a:off x="5540121" y="1061847"/>
              <a:ext cx="552450" cy="293370"/>
            </a:xfrm>
            <a:custGeom>
              <a:avLst/>
              <a:gdLst/>
              <a:ahLst/>
              <a:cxnLst/>
              <a:rect l="l" t="t" r="r" b="b"/>
              <a:pathLst>
                <a:path w="552450" h="293369">
                  <a:moveTo>
                    <a:pt x="0" y="146685"/>
                  </a:moveTo>
                  <a:lnTo>
                    <a:pt x="28076" y="82176"/>
                  </a:lnTo>
                  <a:lnTo>
                    <a:pt x="60684" y="54940"/>
                  </a:lnTo>
                  <a:lnTo>
                    <a:pt x="103461" y="32224"/>
                  </a:lnTo>
                  <a:lnTo>
                    <a:pt x="154749" y="14908"/>
                  </a:lnTo>
                  <a:lnTo>
                    <a:pt x="212889" y="3873"/>
                  </a:lnTo>
                  <a:lnTo>
                    <a:pt x="276225" y="0"/>
                  </a:lnTo>
                  <a:lnTo>
                    <a:pt x="339560" y="3873"/>
                  </a:lnTo>
                  <a:lnTo>
                    <a:pt x="397700" y="14908"/>
                  </a:lnTo>
                  <a:lnTo>
                    <a:pt x="448988" y="32224"/>
                  </a:lnTo>
                  <a:lnTo>
                    <a:pt x="491765" y="54940"/>
                  </a:lnTo>
                  <a:lnTo>
                    <a:pt x="524373" y="82176"/>
                  </a:lnTo>
                  <a:lnTo>
                    <a:pt x="552450" y="146685"/>
                  </a:lnTo>
                  <a:lnTo>
                    <a:pt x="545154" y="180318"/>
                  </a:lnTo>
                  <a:lnTo>
                    <a:pt x="491765" y="238429"/>
                  </a:lnTo>
                  <a:lnTo>
                    <a:pt x="448988" y="261145"/>
                  </a:lnTo>
                  <a:lnTo>
                    <a:pt x="397700" y="278461"/>
                  </a:lnTo>
                  <a:lnTo>
                    <a:pt x="339560" y="289496"/>
                  </a:lnTo>
                  <a:lnTo>
                    <a:pt x="276225" y="293370"/>
                  </a:lnTo>
                  <a:lnTo>
                    <a:pt x="212889" y="289496"/>
                  </a:lnTo>
                  <a:lnTo>
                    <a:pt x="154749" y="278461"/>
                  </a:lnTo>
                  <a:lnTo>
                    <a:pt x="103461" y="261145"/>
                  </a:lnTo>
                  <a:lnTo>
                    <a:pt x="60684" y="238429"/>
                  </a:lnTo>
                  <a:lnTo>
                    <a:pt x="28076" y="211193"/>
                  </a:lnTo>
                  <a:lnTo>
                    <a:pt x="0" y="146685"/>
                  </a:lnTo>
                  <a:close/>
                </a:path>
              </a:pathLst>
            </a:custGeom>
            <a:ln w="25399">
              <a:solidFill>
                <a:srgbClr val="FF0000"/>
              </a:solidFill>
            </a:ln>
          </p:spPr>
          <p:txBody>
            <a:bodyPr wrap="square" lIns="0" tIns="0" rIns="0" bIns="0" rtlCol="0"/>
            <a:lstStyle/>
            <a:p>
              <a:endParaRPr/>
            </a:p>
          </p:txBody>
        </p:sp>
      </p:grpSp>
      <p:pic>
        <p:nvPicPr>
          <p:cNvPr id="10" name="object 10"/>
          <p:cNvPicPr/>
          <p:nvPr/>
        </p:nvPicPr>
        <p:blipFill>
          <a:blip r:embed="rId5" cstate="print"/>
          <a:stretch>
            <a:fillRect/>
          </a:stretch>
        </p:blipFill>
        <p:spPr>
          <a:xfrm>
            <a:off x="333756" y="1454170"/>
            <a:ext cx="4434065" cy="4270735"/>
          </a:xfrm>
          <a:prstGeom prst="rect">
            <a:avLst/>
          </a:prstGeom>
        </p:spPr>
      </p:pic>
      <p:grpSp>
        <p:nvGrpSpPr>
          <p:cNvPr id="11" name="object 11"/>
          <p:cNvGrpSpPr/>
          <p:nvPr/>
        </p:nvGrpSpPr>
        <p:grpSpPr>
          <a:xfrm>
            <a:off x="5516680" y="2802504"/>
            <a:ext cx="5935980" cy="2889885"/>
            <a:chOff x="5516680" y="2802504"/>
            <a:chExt cx="5935980" cy="2889885"/>
          </a:xfrm>
        </p:grpSpPr>
        <p:pic>
          <p:nvPicPr>
            <p:cNvPr id="12" name="object 12"/>
            <p:cNvPicPr/>
            <p:nvPr/>
          </p:nvPicPr>
          <p:blipFill>
            <a:blip r:embed="rId6" cstate="print"/>
            <a:stretch>
              <a:fillRect/>
            </a:stretch>
          </p:blipFill>
          <p:spPr>
            <a:xfrm>
              <a:off x="5516680" y="2802504"/>
              <a:ext cx="5935494" cy="2889808"/>
            </a:xfrm>
            <a:prstGeom prst="rect">
              <a:avLst/>
            </a:prstGeom>
          </p:spPr>
        </p:pic>
        <p:sp>
          <p:nvSpPr>
            <p:cNvPr id="13" name="object 13"/>
            <p:cNvSpPr/>
            <p:nvPr/>
          </p:nvSpPr>
          <p:spPr>
            <a:xfrm>
              <a:off x="8518779" y="3429381"/>
              <a:ext cx="797560" cy="381000"/>
            </a:xfrm>
            <a:custGeom>
              <a:avLst/>
              <a:gdLst/>
              <a:ahLst/>
              <a:cxnLst/>
              <a:rect l="l" t="t" r="r" b="b"/>
              <a:pathLst>
                <a:path w="797559" h="381000">
                  <a:moveTo>
                    <a:pt x="0" y="190500"/>
                  </a:moveTo>
                  <a:lnTo>
                    <a:pt x="20316" y="130288"/>
                  </a:lnTo>
                  <a:lnTo>
                    <a:pt x="76891" y="77994"/>
                  </a:lnTo>
                  <a:lnTo>
                    <a:pt x="116724" y="55797"/>
                  </a:lnTo>
                  <a:lnTo>
                    <a:pt x="163160" y="36756"/>
                  </a:lnTo>
                  <a:lnTo>
                    <a:pt x="215378" y="21263"/>
                  </a:lnTo>
                  <a:lnTo>
                    <a:pt x="272559" y="9712"/>
                  </a:lnTo>
                  <a:lnTo>
                    <a:pt x="333882" y="2493"/>
                  </a:lnTo>
                  <a:lnTo>
                    <a:pt x="398526" y="0"/>
                  </a:lnTo>
                  <a:lnTo>
                    <a:pt x="463169" y="2493"/>
                  </a:lnTo>
                  <a:lnTo>
                    <a:pt x="524492" y="9712"/>
                  </a:lnTo>
                  <a:lnTo>
                    <a:pt x="581673" y="21263"/>
                  </a:lnTo>
                  <a:lnTo>
                    <a:pt x="633891" y="36756"/>
                  </a:lnTo>
                  <a:lnTo>
                    <a:pt x="680327" y="55797"/>
                  </a:lnTo>
                  <a:lnTo>
                    <a:pt x="720160" y="77994"/>
                  </a:lnTo>
                  <a:lnTo>
                    <a:pt x="752569" y="102955"/>
                  </a:lnTo>
                  <a:lnTo>
                    <a:pt x="791836" y="159600"/>
                  </a:lnTo>
                  <a:lnTo>
                    <a:pt x="797052" y="190500"/>
                  </a:lnTo>
                  <a:lnTo>
                    <a:pt x="791836" y="221399"/>
                  </a:lnTo>
                  <a:lnTo>
                    <a:pt x="752569" y="278044"/>
                  </a:lnTo>
                  <a:lnTo>
                    <a:pt x="720160" y="303005"/>
                  </a:lnTo>
                  <a:lnTo>
                    <a:pt x="680327" y="325202"/>
                  </a:lnTo>
                  <a:lnTo>
                    <a:pt x="633891" y="344243"/>
                  </a:lnTo>
                  <a:lnTo>
                    <a:pt x="581673" y="359736"/>
                  </a:lnTo>
                  <a:lnTo>
                    <a:pt x="524492" y="371287"/>
                  </a:lnTo>
                  <a:lnTo>
                    <a:pt x="463169" y="378506"/>
                  </a:lnTo>
                  <a:lnTo>
                    <a:pt x="398526" y="381000"/>
                  </a:lnTo>
                  <a:lnTo>
                    <a:pt x="333882" y="378506"/>
                  </a:lnTo>
                  <a:lnTo>
                    <a:pt x="272559" y="371287"/>
                  </a:lnTo>
                  <a:lnTo>
                    <a:pt x="215378" y="359736"/>
                  </a:lnTo>
                  <a:lnTo>
                    <a:pt x="163160" y="344243"/>
                  </a:lnTo>
                  <a:lnTo>
                    <a:pt x="116724" y="325202"/>
                  </a:lnTo>
                  <a:lnTo>
                    <a:pt x="76891" y="303005"/>
                  </a:lnTo>
                  <a:lnTo>
                    <a:pt x="44482" y="278044"/>
                  </a:lnTo>
                  <a:lnTo>
                    <a:pt x="5215" y="221399"/>
                  </a:lnTo>
                  <a:lnTo>
                    <a:pt x="0" y="190500"/>
                  </a:lnTo>
                  <a:close/>
                </a:path>
              </a:pathLst>
            </a:custGeom>
            <a:ln w="25399">
              <a:solidFill>
                <a:srgbClr val="FF0000"/>
              </a:solidFill>
            </a:ln>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21</a:t>
            </a:fld>
            <a:endParaRPr spc="-25"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736" y="161038"/>
            <a:ext cx="7863205" cy="482600"/>
          </a:xfrm>
          <a:prstGeom prst="rect">
            <a:avLst/>
          </a:prstGeom>
        </p:spPr>
        <p:txBody>
          <a:bodyPr vert="horz" wrap="square" lIns="0" tIns="12700" rIns="0" bIns="0" rtlCol="0">
            <a:spAutoFit/>
          </a:bodyPr>
          <a:lstStyle/>
          <a:p>
            <a:pPr marL="12700">
              <a:lnSpc>
                <a:spcPct val="100000"/>
              </a:lnSpc>
              <a:spcBef>
                <a:spcPts val="100"/>
              </a:spcBef>
            </a:pPr>
            <a:r>
              <a:rPr dirty="0"/>
              <a:t>Détails</a:t>
            </a:r>
            <a:r>
              <a:rPr spc="-10" dirty="0"/>
              <a:t> </a:t>
            </a:r>
            <a:r>
              <a:rPr dirty="0"/>
              <a:t>financiers</a:t>
            </a:r>
            <a:r>
              <a:rPr spc="-30" dirty="0"/>
              <a:t> </a:t>
            </a:r>
            <a:r>
              <a:rPr spc="145" dirty="0"/>
              <a:t>du</a:t>
            </a:r>
            <a:r>
              <a:rPr spc="-25" dirty="0"/>
              <a:t> </a:t>
            </a:r>
            <a:r>
              <a:rPr spc="-215" dirty="0"/>
              <a:t>PFVE</a:t>
            </a:r>
            <a:r>
              <a:rPr spc="-20" dirty="0"/>
              <a:t> </a:t>
            </a:r>
            <a:r>
              <a:rPr spc="-470" dirty="0"/>
              <a:t>–</a:t>
            </a:r>
            <a:r>
              <a:rPr spc="-15" dirty="0"/>
              <a:t> </a:t>
            </a:r>
            <a:r>
              <a:rPr dirty="0"/>
              <a:t>cahiers</a:t>
            </a:r>
            <a:r>
              <a:rPr spc="-20" dirty="0"/>
              <a:t> </a:t>
            </a:r>
            <a:r>
              <a:rPr spc="-10" dirty="0"/>
              <a:t>financiers</a:t>
            </a:r>
          </a:p>
        </p:txBody>
      </p:sp>
      <p:grpSp>
        <p:nvGrpSpPr>
          <p:cNvPr id="3" name="object 3"/>
          <p:cNvGrpSpPr/>
          <p:nvPr/>
        </p:nvGrpSpPr>
        <p:grpSpPr>
          <a:xfrm>
            <a:off x="6441185" y="1922272"/>
            <a:ext cx="5626100" cy="4164329"/>
            <a:chOff x="6441185" y="1922272"/>
            <a:chExt cx="5626100" cy="4164329"/>
          </a:xfrm>
        </p:grpSpPr>
        <p:pic>
          <p:nvPicPr>
            <p:cNvPr id="4" name="object 4"/>
            <p:cNvPicPr/>
            <p:nvPr/>
          </p:nvPicPr>
          <p:blipFill>
            <a:blip r:embed="rId3" cstate="print"/>
            <a:stretch>
              <a:fillRect/>
            </a:stretch>
          </p:blipFill>
          <p:spPr>
            <a:xfrm>
              <a:off x="6441185" y="2117598"/>
              <a:ext cx="5498592" cy="3968785"/>
            </a:xfrm>
            <a:prstGeom prst="rect">
              <a:avLst/>
            </a:prstGeom>
          </p:spPr>
        </p:pic>
        <p:pic>
          <p:nvPicPr>
            <p:cNvPr id="5" name="object 5"/>
            <p:cNvPicPr/>
            <p:nvPr/>
          </p:nvPicPr>
          <p:blipFill>
            <a:blip r:embed="rId4" cstate="print"/>
            <a:stretch>
              <a:fillRect/>
            </a:stretch>
          </p:blipFill>
          <p:spPr>
            <a:xfrm>
              <a:off x="9455670" y="2117598"/>
              <a:ext cx="2611359" cy="380999"/>
            </a:xfrm>
            <a:prstGeom prst="rect">
              <a:avLst/>
            </a:prstGeom>
          </p:spPr>
        </p:pic>
        <p:sp>
          <p:nvSpPr>
            <p:cNvPr id="6" name="object 6"/>
            <p:cNvSpPr/>
            <p:nvPr/>
          </p:nvSpPr>
          <p:spPr>
            <a:xfrm>
              <a:off x="7857743" y="1928622"/>
              <a:ext cx="2654300" cy="311785"/>
            </a:xfrm>
            <a:custGeom>
              <a:avLst/>
              <a:gdLst/>
              <a:ahLst/>
              <a:cxnLst/>
              <a:rect l="l" t="t" r="r" b="b"/>
              <a:pathLst>
                <a:path w="2654300" h="311785">
                  <a:moveTo>
                    <a:pt x="0" y="0"/>
                  </a:moveTo>
                  <a:lnTo>
                    <a:pt x="2653804" y="311569"/>
                  </a:lnTo>
                </a:path>
              </a:pathLst>
            </a:custGeom>
            <a:ln w="12699">
              <a:solidFill>
                <a:srgbClr val="EF5122"/>
              </a:solidFill>
            </a:ln>
          </p:spPr>
          <p:txBody>
            <a:bodyPr wrap="square" lIns="0" tIns="0" rIns="0" bIns="0" rtlCol="0"/>
            <a:lstStyle/>
            <a:p>
              <a:endParaRPr/>
            </a:p>
          </p:txBody>
        </p:sp>
        <p:sp>
          <p:nvSpPr>
            <p:cNvPr id="7" name="object 7"/>
            <p:cNvSpPr/>
            <p:nvPr/>
          </p:nvSpPr>
          <p:spPr>
            <a:xfrm>
              <a:off x="10494491" y="2200869"/>
              <a:ext cx="80645" cy="76200"/>
            </a:xfrm>
            <a:custGeom>
              <a:avLst/>
              <a:gdLst/>
              <a:ahLst/>
              <a:cxnLst/>
              <a:rect l="l" t="t" r="r" b="b"/>
              <a:pathLst>
                <a:path w="80645" h="76200">
                  <a:moveTo>
                    <a:pt x="8890" y="0"/>
                  </a:moveTo>
                  <a:lnTo>
                    <a:pt x="0" y="75679"/>
                  </a:lnTo>
                  <a:lnTo>
                    <a:pt x="80124" y="46723"/>
                  </a:lnTo>
                  <a:lnTo>
                    <a:pt x="8890" y="0"/>
                  </a:lnTo>
                  <a:close/>
                </a:path>
              </a:pathLst>
            </a:custGeom>
            <a:solidFill>
              <a:srgbClr val="EF5122"/>
            </a:solidFill>
          </p:spPr>
          <p:txBody>
            <a:bodyPr wrap="square" lIns="0" tIns="0" rIns="0" bIns="0" rtlCol="0"/>
            <a:lstStyle/>
            <a:p>
              <a:endParaRPr/>
            </a:p>
          </p:txBody>
        </p:sp>
      </p:grpSp>
      <p:grpSp>
        <p:nvGrpSpPr>
          <p:cNvPr id="8" name="object 8"/>
          <p:cNvGrpSpPr/>
          <p:nvPr/>
        </p:nvGrpSpPr>
        <p:grpSpPr>
          <a:xfrm>
            <a:off x="373989" y="1428286"/>
            <a:ext cx="3977640" cy="3042920"/>
            <a:chOff x="373989" y="1428286"/>
            <a:chExt cx="3977640" cy="3042920"/>
          </a:xfrm>
        </p:grpSpPr>
        <p:pic>
          <p:nvPicPr>
            <p:cNvPr id="9" name="object 9"/>
            <p:cNvPicPr/>
            <p:nvPr/>
          </p:nvPicPr>
          <p:blipFill>
            <a:blip r:embed="rId5" cstate="print"/>
            <a:stretch>
              <a:fillRect/>
            </a:stretch>
          </p:blipFill>
          <p:spPr>
            <a:xfrm>
              <a:off x="373989" y="1428286"/>
              <a:ext cx="3977627" cy="2271240"/>
            </a:xfrm>
            <a:prstGeom prst="rect">
              <a:avLst/>
            </a:prstGeom>
          </p:spPr>
        </p:pic>
        <p:sp>
          <p:nvSpPr>
            <p:cNvPr id="10" name="object 10"/>
            <p:cNvSpPr/>
            <p:nvPr/>
          </p:nvSpPr>
          <p:spPr>
            <a:xfrm>
              <a:off x="2772379" y="3588266"/>
              <a:ext cx="255270" cy="876935"/>
            </a:xfrm>
            <a:custGeom>
              <a:avLst/>
              <a:gdLst/>
              <a:ahLst/>
              <a:cxnLst/>
              <a:rect l="l" t="t" r="r" b="b"/>
              <a:pathLst>
                <a:path w="255269" h="876935">
                  <a:moveTo>
                    <a:pt x="255231" y="876541"/>
                  </a:moveTo>
                  <a:lnTo>
                    <a:pt x="0" y="0"/>
                  </a:lnTo>
                </a:path>
              </a:pathLst>
            </a:custGeom>
            <a:ln w="12699">
              <a:solidFill>
                <a:srgbClr val="EF5122"/>
              </a:solidFill>
            </a:ln>
          </p:spPr>
          <p:txBody>
            <a:bodyPr wrap="square" lIns="0" tIns="0" rIns="0" bIns="0" rtlCol="0"/>
            <a:lstStyle/>
            <a:p>
              <a:endParaRPr/>
            </a:p>
          </p:txBody>
        </p:sp>
        <p:sp>
          <p:nvSpPr>
            <p:cNvPr id="11" name="object 11"/>
            <p:cNvSpPr/>
            <p:nvPr/>
          </p:nvSpPr>
          <p:spPr>
            <a:xfrm>
              <a:off x="2739348" y="3527303"/>
              <a:ext cx="73660" cy="83820"/>
            </a:xfrm>
            <a:custGeom>
              <a:avLst/>
              <a:gdLst/>
              <a:ahLst/>
              <a:cxnLst/>
              <a:rect l="l" t="t" r="r" b="b"/>
              <a:pathLst>
                <a:path w="73660" h="83820">
                  <a:moveTo>
                    <a:pt x="15278" y="0"/>
                  </a:moveTo>
                  <a:lnTo>
                    <a:pt x="0" y="83807"/>
                  </a:lnTo>
                  <a:lnTo>
                    <a:pt x="73164" y="62509"/>
                  </a:lnTo>
                  <a:lnTo>
                    <a:pt x="15278" y="0"/>
                  </a:lnTo>
                  <a:close/>
                </a:path>
              </a:pathLst>
            </a:custGeom>
            <a:solidFill>
              <a:srgbClr val="EF5122"/>
            </a:solidFill>
          </p:spPr>
          <p:txBody>
            <a:bodyPr wrap="square" lIns="0" tIns="0" rIns="0" bIns="0" rtlCol="0"/>
            <a:lstStyle/>
            <a:p>
              <a:endParaRPr/>
            </a:p>
          </p:txBody>
        </p:sp>
      </p:grpSp>
      <p:sp>
        <p:nvSpPr>
          <p:cNvPr id="12" name="object 12"/>
          <p:cNvSpPr txBox="1"/>
          <p:nvPr/>
        </p:nvSpPr>
        <p:spPr>
          <a:xfrm>
            <a:off x="495736" y="487636"/>
            <a:ext cx="11530330" cy="1385570"/>
          </a:xfrm>
          <a:prstGeom prst="rect">
            <a:avLst/>
          </a:prstGeom>
        </p:spPr>
        <p:txBody>
          <a:bodyPr vert="horz" wrap="square" lIns="0" tIns="110489" rIns="0" bIns="0" rtlCol="0">
            <a:spAutoFit/>
          </a:bodyPr>
          <a:lstStyle/>
          <a:p>
            <a:pPr marL="12700">
              <a:lnSpc>
                <a:spcPct val="100000"/>
              </a:lnSpc>
              <a:spcBef>
                <a:spcPts val="869"/>
              </a:spcBef>
            </a:pPr>
            <a:r>
              <a:rPr sz="2400" dirty="0">
                <a:solidFill>
                  <a:srgbClr val="FFFFFF"/>
                </a:solidFill>
                <a:latin typeface="Arial"/>
                <a:cs typeface="Arial"/>
              </a:rPr>
              <a:t>Données</a:t>
            </a:r>
            <a:r>
              <a:rPr sz="2400" spc="5" dirty="0">
                <a:solidFill>
                  <a:srgbClr val="FFFFFF"/>
                </a:solidFill>
                <a:latin typeface="Arial"/>
                <a:cs typeface="Arial"/>
              </a:rPr>
              <a:t> </a:t>
            </a:r>
            <a:r>
              <a:rPr sz="2400" dirty="0">
                <a:solidFill>
                  <a:srgbClr val="FFFFFF"/>
                </a:solidFill>
                <a:latin typeface="Arial"/>
                <a:cs typeface="Arial"/>
              </a:rPr>
              <a:t>financières</a:t>
            </a:r>
            <a:r>
              <a:rPr sz="2400" spc="20" dirty="0">
                <a:solidFill>
                  <a:srgbClr val="FFFFFF"/>
                </a:solidFill>
                <a:latin typeface="Arial"/>
                <a:cs typeface="Arial"/>
              </a:rPr>
              <a:t> </a:t>
            </a:r>
            <a:r>
              <a:rPr sz="2400" spc="-390" dirty="0">
                <a:solidFill>
                  <a:srgbClr val="FFFFFF"/>
                </a:solidFill>
                <a:latin typeface="Arial"/>
                <a:cs typeface="Arial"/>
              </a:rPr>
              <a:t>–</a:t>
            </a:r>
            <a:r>
              <a:rPr sz="2400" spc="-5" dirty="0">
                <a:solidFill>
                  <a:srgbClr val="FFFFFF"/>
                </a:solidFill>
                <a:latin typeface="Arial"/>
                <a:cs typeface="Arial"/>
              </a:rPr>
              <a:t> </a:t>
            </a:r>
            <a:r>
              <a:rPr lang="fr-CA" sz="2400" spc="-5" dirty="0">
                <a:solidFill>
                  <a:srgbClr val="FFFFFF"/>
                </a:solidFill>
                <a:latin typeface="Arial"/>
                <a:cs typeface="Arial"/>
              </a:rPr>
              <a:t> </a:t>
            </a:r>
            <a:r>
              <a:rPr sz="2400" dirty="0">
                <a:solidFill>
                  <a:srgbClr val="FFFFFF"/>
                </a:solidFill>
                <a:latin typeface="Arial"/>
                <a:cs typeface="Arial"/>
              </a:rPr>
              <a:t>cahiers</a:t>
            </a:r>
            <a:r>
              <a:rPr sz="2400" spc="5" dirty="0">
                <a:solidFill>
                  <a:srgbClr val="FFFFFF"/>
                </a:solidFill>
                <a:latin typeface="Arial"/>
                <a:cs typeface="Arial"/>
              </a:rPr>
              <a:t> </a:t>
            </a:r>
            <a:r>
              <a:rPr sz="2400" dirty="0">
                <a:solidFill>
                  <a:srgbClr val="FFFFFF"/>
                </a:solidFill>
                <a:latin typeface="Arial"/>
                <a:cs typeface="Arial"/>
              </a:rPr>
              <a:t>financiers</a:t>
            </a:r>
            <a:r>
              <a:rPr sz="2400" spc="20" dirty="0">
                <a:solidFill>
                  <a:srgbClr val="FFFFFF"/>
                </a:solidFill>
                <a:latin typeface="Arial"/>
                <a:cs typeface="Arial"/>
              </a:rPr>
              <a:t> </a:t>
            </a:r>
            <a:r>
              <a:rPr sz="2400" spc="114" dirty="0">
                <a:solidFill>
                  <a:srgbClr val="FFFFFF"/>
                </a:solidFill>
                <a:latin typeface="Arial"/>
                <a:cs typeface="Arial"/>
              </a:rPr>
              <a:t>du</a:t>
            </a:r>
            <a:r>
              <a:rPr sz="2400" dirty="0">
                <a:solidFill>
                  <a:srgbClr val="FFFFFF"/>
                </a:solidFill>
                <a:latin typeface="Arial"/>
                <a:cs typeface="Arial"/>
              </a:rPr>
              <a:t> </a:t>
            </a:r>
            <a:r>
              <a:rPr sz="2400" spc="70" dirty="0">
                <a:solidFill>
                  <a:srgbClr val="FFFFFF"/>
                </a:solidFill>
                <a:latin typeface="Arial"/>
                <a:cs typeface="Arial"/>
              </a:rPr>
              <a:t>projet</a:t>
            </a:r>
            <a:endParaRPr sz="2400" dirty="0">
              <a:latin typeface="Arial"/>
              <a:cs typeface="Arial"/>
            </a:endParaRPr>
          </a:p>
          <a:p>
            <a:pPr marL="3204845" marR="5080" indent="1270" algn="ctr">
              <a:lnSpc>
                <a:spcPct val="100000"/>
              </a:lnSpc>
              <a:spcBef>
                <a:spcPts val="575"/>
              </a:spcBef>
            </a:pPr>
            <a:r>
              <a:rPr sz="1800" dirty="0">
                <a:solidFill>
                  <a:srgbClr val="FF0000"/>
                </a:solidFill>
                <a:latin typeface="Arial"/>
                <a:cs typeface="Arial"/>
              </a:rPr>
              <a:t>Lorsque</a:t>
            </a:r>
            <a:r>
              <a:rPr sz="1800" spc="50" dirty="0">
                <a:solidFill>
                  <a:srgbClr val="FF0000"/>
                </a:solidFill>
                <a:latin typeface="Arial"/>
                <a:cs typeface="Arial"/>
              </a:rPr>
              <a:t> </a:t>
            </a:r>
            <a:r>
              <a:rPr sz="1800" dirty="0">
                <a:solidFill>
                  <a:srgbClr val="FF0000"/>
                </a:solidFill>
                <a:latin typeface="Arial"/>
                <a:cs typeface="Arial"/>
              </a:rPr>
              <a:t>toutes</a:t>
            </a:r>
            <a:r>
              <a:rPr sz="1800" spc="30" dirty="0">
                <a:solidFill>
                  <a:srgbClr val="FF0000"/>
                </a:solidFill>
                <a:latin typeface="Arial"/>
                <a:cs typeface="Arial"/>
              </a:rPr>
              <a:t> </a:t>
            </a:r>
            <a:r>
              <a:rPr sz="1800" dirty="0">
                <a:solidFill>
                  <a:srgbClr val="FF0000"/>
                </a:solidFill>
                <a:latin typeface="Arial"/>
                <a:cs typeface="Arial"/>
              </a:rPr>
              <a:t>les</a:t>
            </a:r>
            <a:r>
              <a:rPr sz="1800" spc="40" dirty="0">
                <a:solidFill>
                  <a:srgbClr val="FF0000"/>
                </a:solidFill>
                <a:latin typeface="Arial"/>
                <a:cs typeface="Arial"/>
              </a:rPr>
              <a:t> </a:t>
            </a:r>
            <a:r>
              <a:rPr sz="1800" dirty="0">
                <a:solidFill>
                  <a:srgbClr val="FF0000"/>
                </a:solidFill>
                <a:latin typeface="Arial"/>
                <a:cs typeface="Arial"/>
              </a:rPr>
              <a:t>sections</a:t>
            </a:r>
            <a:r>
              <a:rPr sz="1800" spc="35" dirty="0">
                <a:solidFill>
                  <a:srgbClr val="FF0000"/>
                </a:solidFill>
                <a:latin typeface="Arial"/>
                <a:cs typeface="Arial"/>
              </a:rPr>
              <a:t> </a:t>
            </a:r>
            <a:r>
              <a:rPr sz="1800" dirty="0">
                <a:solidFill>
                  <a:srgbClr val="FF0000"/>
                </a:solidFill>
                <a:latin typeface="Arial"/>
                <a:cs typeface="Arial"/>
              </a:rPr>
              <a:t>sont</a:t>
            </a:r>
            <a:r>
              <a:rPr sz="1800" spc="40" dirty="0">
                <a:solidFill>
                  <a:srgbClr val="FF0000"/>
                </a:solidFill>
                <a:latin typeface="Arial"/>
                <a:cs typeface="Arial"/>
              </a:rPr>
              <a:t> </a:t>
            </a:r>
            <a:r>
              <a:rPr sz="1800" dirty="0">
                <a:solidFill>
                  <a:srgbClr val="FF0000"/>
                </a:solidFill>
                <a:latin typeface="Arial"/>
                <a:cs typeface="Arial"/>
              </a:rPr>
              <a:t>terminées,</a:t>
            </a:r>
            <a:r>
              <a:rPr sz="1800" spc="40" dirty="0">
                <a:solidFill>
                  <a:srgbClr val="FF0000"/>
                </a:solidFill>
                <a:latin typeface="Arial"/>
                <a:cs typeface="Arial"/>
              </a:rPr>
              <a:t> </a:t>
            </a:r>
            <a:r>
              <a:rPr sz="1800" dirty="0">
                <a:solidFill>
                  <a:srgbClr val="FF0000"/>
                </a:solidFill>
                <a:latin typeface="Arial"/>
                <a:cs typeface="Arial"/>
              </a:rPr>
              <a:t>vous</a:t>
            </a:r>
            <a:r>
              <a:rPr sz="1800" spc="55" dirty="0">
                <a:solidFill>
                  <a:srgbClr val="FF0000"/>
                </a:solidFill>
                <a:latin typeface="Arial"/>
                <a:cs typeface="Arial"/>
              </a:rPr>
              <a:t> </a:t>
            </a:r>
            <a:r>
              <a:rPr sz="1800" dirty="0">
                <a:solidFill>
                  <a:srgbClr val="FF0000"/>
                </a:solidFill>
                <a:latin typeface="Arial"/>
                <a:cs typeface="Arial"/>
              </a:rPr>
              <a:t>pouvez</a:t>
            </a:r>
            <a:r>
              <a:rPr sz="1800" spc="50" dirty="0">
                <a:solidFill>
                  <a:srgbClr val="FF0000"/>
                </a:solidFill>
                <a:latin typeface="Arial"/>
                <a:cs typeface="Arial"/>
              </a:rPr>
              <a:t> </a:t>
            </a:r>
            <a:r>
              <a:rPr sz="1800" spc="45" dirty="0">
                <a:solidFill>
                  <a:srgbClr val="FF0000"/>
                </a:solidFill>
                <a:latin typeface="Arial"/>
                <a:cs typeface="Arial"/>
              </a:rPr>
              <a:t>cliquer</a:t>
            </a:r>
            <a:r>
              <a:rPr sz="1800" spc="25" dirty="0">
                <a:solidFill>
                  <a:srgbClr val="FF0000"/>
                </a:solidFill>
                <a:latin typeface="Arial"/>
                <a:cs typeface="Arial"/>
              </a:rPr>
              <a:t> </a:t>
            </a:r>
            <a:r>
              <a:rPr sz="1800" dirty="0">
                <a:solidFill>
                  <a:srgbClr val="FF0000"/>
                </a:solidFill>
                <a:latin typeface="Arial"/>
                <a:cs typeface="Arial"/>
              </a:rPr>
              <a:t>sur</a:t>
            </a:r>
            <a:r>
              <a:rPr sz="1800" spc="45" dirty="0">
                <a:solidFill>
                  <a:srgbClr val="FF0000"/>
                </a:solidFill>
                <a:latin typeface="Arial"/>
                <a:cs typeface="Arial"/>
              </a:rPr>
              <a:t> </a:t>
            </a:r>
            <a:r>
              <a:rPr sz="1800" spc="-100" dirty="0">
                <a:solidFill>
                  <a:srgbClr val="FF0000"/>
                </a:solidFill>
                <a:latin typeface="Arial"/>
                <a:cs typeface="Arial"/>
              </a:rPr>
              <a:t>«</a:t>
            </a:r>
            <a:r>
              <a:rPr sz="1800" spc="35" dirty="0">
                <a:solidFill>
                  <a:srgbClr val="FF0000"/>
                </a:solidFill>
                <a:latin typeface="Arial"/>
                <a:cs typeface="Arial"/>
              </a:rPr>
              <a:t> </a:t>
            </a:r>
            <a:r>
              <a:rPr sz="1800" spc="50" dirty="0">
                <a:solidFill>
                  <a:srgbClr val="FF0000"/>
                </a:solidFill>
                <a:latin typeface="Arial"/>
                <a:cs typeface="Arial"/>
              </a:rPr>
              <a:t>Update</a:t>
            </a:r>
            <a:r>
              <a:rPr sz="1800" spc="25" dirty="0">
                <a:solidFill>
                  <a:srgbClr val="FF0000"/>
                </a:solidFill>
                <a:latin typeface="Arial"/>
                <a:cs typeface="Arial"/>
              </a:rPr>
              <a:t> </a:t>
            </a:r>
            <a:r>
              <a:rPr sz="1800" spc="65" dirty="0">
                <a:solidFill>
                  <a:srgbClr val="FF0000"/>
                </a:solidFill>
                <a:latin typeface="Arial"/>
                <a:cs typeface="Arial"/>
              </a:rPr>
              <a:t>to </a:t>
            </a:r>
            <a:r>
              <a:rPr sz="1800" dirty="0">
                <a:solidFill>
                  <a:srgbClr val="FF0000"/>
                </a:solidFill>
                <a:latin typeface="Arial"/>
                <a:cs typeface="Arial"/>
              </a:rPr>
              <a:t>Review</a:t>
            </a:r>
            <a:r>
              <a:rPr sz="1800" spc="15" dirty="0">
                <a:solidFill>
                  <a:srgbClr val="FF0000"/>
                </a:solidFill>
                <a:latin typeface="Arial"/>
                <a:cs typeface="Arial"/>
              </a:rPr>
              <a:t> </a:t>
            </a:r>
            <a:r>
              <a:rPr sz="1800" dirty="0">
                <a:solidFill>
                  <a:srgbClr val="FF0000"/>
                </a:solidFill>
                <a:latin typeface="Arial"/>
                <a:cs typeface="Arial"/>
              </a:rPr>
              <a:t>Requested</a:t>
            </a:r>
            <a:r>
              <a:rPr sz="1800" spc="15" dirty="0">
                <a:solidFill>
                  <a:srgbClr val="FF0000"/>
                </a:solidFill>
                <a:latin typeface="Arial"/>
                <a:cs typeface="Arial"/>
              </a:rPr>
              <a:t> </a:t>
            </a:r>
            <a:r>
              <a:rPr sz="1800" spc="-100" dirty="0">
                <a:solidFill>
                  <a:srgbClr val="FF0000"/>
                </a:solidFill>
                <a:latin typeface="Arial"/>
                <a:cs typeface="Arial"/>
              </a:rPr>
              <a:t>»</a:t>
            </a:r>
            <a:r>
              <a:rPr sz="1800" spc="5" dirty="0">
                <a:solidFill>
                  <a:srgbClr val="FF0000"/>
                </a:solidFill>
                <a:latin typeface="Arial"/>
                <a:cs typeface="Arial"/>
              </a:rPr>
              <a:t> </a:t>
            </a:r>
            <a:r>
              <a:rPr sz="1600" dirty="0">
                <a:solidFill>
                  <a:srgbClr val="FF0000"/>
                </a:solidFill>
                <a:latin typeface="Arial"/>
                <a:cs typeface="Arial"/>
              </a:rPr>
              <a:t>(coin</a:t>
            </a:r>
            <a:r>
              <a:rPr sz="1600" spc="-10" dirty="0">
                <a:solidFill>
                  <a:srgbClr val="FF0000"/>
                </a:solidFill>
                <a:latin typeface="Arial"/>
                <a:cs typeface="Arial"/>
              </a:rPr>
              <a:t> </a:t>
            </a:r>
            <a:r>
              <a:rPr sz="1600" dirty="0">
                <a:solidFill>
                  <a:srgbClr val="FF0000"/>
                </a:solidFill>
                <a:latin typeface="Arial"/>
                <a:cs typeface="Arial"/>
              </a:rPr>
              <a:t>supérieur</a:t>
            </a:r>
            <a:r>
              <a:rPr sz="1600" spc="-10" dirty="0">
                <a:solidFill>
                  <a:srgbClr val="FF0000"/>
                </a:solidFill>
                <a:latin typeface="Arial"/>
                <a:cs typeface="Arial"/>
              </a:rPr>
              <a:t> </a:t>
            </a:r>
            <a:r>
              <a:rPr sz="1600" spc="75" dirty="0">
                <a:solidFill>
                  <a:srgbClr val="FF0000"/>
                </a:solidFill>
                <a:latin typeface="Arial"/>
                <a:cs typeface="Arial"/>
              </a:rPr>
              <a:t>droit</a:t>
            </a:r>
            <a:r>
              <a:rPr sz="1600" spc="-20" dirty="0">
                <a:solidFill>
                  <a:srgbClr val="FF0000"/>
                </a:solidFill>
                <a:latin typeface="Arial"/>
                <a:cs typeface="Arial"/>
              </a:rPr>
              <a:t> </a:t>
            </a:r>
            <a:r>
              <a:rPr sz="1600" spc="75" dirty="0">
                <a:solidFill>
                  <a:srgbClr val="FF0000"/>
                </a:solidFill>
                <a:latin typeface="Arial"/>
                <a:cs typeface="Arial"/>
              </a:rPr>
              <a:t>de</a:t>
            </a:r>
            <a:r>
              <a:rPr sz="1600" spc="-10" dirty="0">
                <a:solidFill>
                  <a:srgbClr val="FF0000"/>
                </a:solidFill>
                <a:latin typeface="Arial"/>
                <a:cs typeface="Arial"/>
              </a:rPr>
              <a:t> </a:t>
            </a:r>
            <a:r>
              <a:rPr sz="1600" dirty="0">
                <a:solidFill>
                  <a:srgbClr val="FF0000"/>
                </a:solidFill>
                <a:latin typeface="Arial"/>
                <a:cs typeface="Arial"/>
              </a:rPr>
              <a:t>la</a:t>
            </a:r>
            <a:r>
              <a:rPr sz="1600" spc="5" dirty="0">
                <a:solidFill>
                  <a:srgbClr val="FF0000"/>
                </a:solidFill>
                <a:latin typeface="Arial"/>
                <a:cs typeface="Arial"/>
              </a:rPr>
              <a:t> </a:t>
            </a:r>
            <a:r>
              <a:rPr sz="1600" spc="60" dirty="0">
                <a:solidFill>
                  <a:srgbClr val="FF0000"/>
                </a:solidFill>
                <a:latin typeface="Arial"/>
                <a:cs typeface="Arial"/>
              </a:rPr>
              <a:t>page</a:t>
            </a:r>
            <a:r>
              <a:rPr sz="1600" spc="-5" dirty="0">
                <a:solidFill>
                  <a:srgbClr val="FF0000"/>
                </a:solidFill>
                <a:latin typeface="Arial"/>
                <a:cs typeface="Arial"/>
              </a:rPr>
              <a:t> </a:t>
            </a:r>
            <a:r>
              <a:rPr sz="1600" dirty="0">
                <a:solidFill>
                  <a:srgbClr val="FF0000"/>
                </a:solidFill>
                <a:latin typeface="Arial"/>
                <a:cs typeface="Arial"/>
              </a:rPr>
              <a:t>des</a:t>
            </a:r>
            <a:r>
              <a:rPr sz="1600" spc="-5" dirty="0">
                <a:solidFill>
                  <a:srgbClr val="FF0000"/>
                </a:solidFill>
                <a:latin typeface="Arial"/>
                <a:cs typeface="Arial"/>
              </a:rPr>
              <a:t> </a:t>
            </a:r>
            <a:r>
              <a:rPr sz="1600" dirty="0">
                <a:solidFill>
                  <a:srgbClr val="FF0000"/>
                </a:solidFill>
                <a:latin typeface="Arial"/>
                <a:cs typeface="Arial"/>
              </a:rPr>
              <a:t>cahiers</a:t>
            </a:r>
            <a:r>
              <a:rPr sz="1600" spc="-10" dirty="0">
                <a:solidFill>
                  <a:srgbClr val="FF0000"/>
                </a:solidFill>
                <a:latin typeface="Arial"/>
                <a:cs typeface="Arial"/>
              </a:rPr>
              <a:t> </a:t>
            </a:r>
            <a:r>
              <a:rPr sz="1600" dirty="0">
                <a:solidFill>
                  <a:srgbClr val="FF0000"/>
                </a:solidFill>
                <a:latin typeface="Arial"/>
                <a:cs typeface="Arial"/>
              </a:rPr>
              <a:t>financiers)</a:t>
            </a:r>
            <a:r>
              <a:rPr sz="1800" dirty="0">
                <a:solidFill>
                  <a:srgbClr val="FF0000"/>
                </a:solidFill>
                <a:latin typeface="Arial"/>
                <a:cs typeface="Arial"/>
              </a:rPr>
              <a:t>,</a:t>
            </a:r>
            <a:r>
              <a:rPr sz="1800" spc="-20" dirty="0">
                <a:solidFill>
                  <a:srgbClr val="FF0000"/>
                </a:solidFill>
                <a:latin typeface="Arial"/>
                <a:cs typeface="Arial"/>
              </a:rPr>
              <a:t> </a:t>
            </a:r>
            <a:r>
              <a:rPr sz="1800" dirty="0">
                <a:solidFill>
                  <a:srgbClr val="FF0000"/>
                </a:solidFill>
                <a:latin typeface="Arial"/>
                <a:cs typeface="Arial"/>
              </a:rPr>
              <a:t>ce</a:t>
            </a:r>
            <a:r>
              <a:rPr sz="1800" spc="20" dirty="0">
                <a:solidFill>
                  <a:srgbClr val="FF0000"/>
                </a:solidFill>
                <a:latin typeface="Arial"/>
                <a:cs typeface="Arial"/>
              </a:rPr>
              <a:t> </a:t>
            </a:r>
            <a:r>
              <a:rPr sz="1800" spc="55" dirty="0">
                <a:solidFill>
                  <a:srgbClr val="FF0000"/>
                </a:solidFill>
                <a:latin typeface="Arial"/>
                <a:cs typeface="Arial"/>
              </a:rPr>
              <a:t>qui indiquera</a:t>
            </a:r>
            <a:r>
              <a:rPr sz="1800" spc="-35" dirty="0">
                <a:solidFill>
                  <a:srgbClr val="FF0000"/>
                </a:solidFill>
                <a:latin typeface="Arial"/>
                <a:cs typeface="Arial"/>
              </a:rPr>
              <a:t> </a:t>
            </a:r>
            <a:r>
              <a:rPr sz="1800" dirty="0">
                <a:solidFill>
                  <a:srgbClr val="FF0000"/>
                </a:solidFill>
                <a:latin typeface="Arial"/>
                <a:cs typeface="Arial"/>
              </a:rPr>
              <a:t>au</a:t>
            </a:r>
            <a:r>
              <a:rPr sz="1800" spc="-15" dirty="0">
                <a:solidFill>
                  <a:srgbClr val="FF0000"/>
                </a:solidFill>
                <a:latin typeface="Arial"/>
                <a:cs typeface="Arial"/>
              </a:rPr>
              <a:t> </a:t>
            </a:r>
            <a:r>
              <a:rPr sz="1800" spc="50" dirty="0">
                <a:solidFill>
                  <a:srgbClr val="FF0000"/>
                </a:solidFill>
                <a:latin typeface="Arial"/>
                <a:cs typeface="Arial"/>
              </a:rPr>
              <a:t>directeur</a:t>
            </a:r>
            <a:r>
              <a:rPr sz="1800" spc="-25" dirty="0">
                <a:solidFill>
                  <a:srgbClr val="FF0000"/>
                </a:solidFill>
                <a:latin typeface="Arial"/>
                <a:cs typeface="Arial"/>
              </a:rPr>
              <a:t> </a:t>
            </a:r>
            <a:r>
              <a:rPr sz="1800" dirty="0">
                <a:solidFill>
                  <a:srgbClr val="FF0000"/>
                </a:solidFill>
                <a:latin typeface="Arial"/>
                <a:cs typeface="Arial"/>
              </a:rPr>
              <a:t>des</a:t>
            </a:r>
            <a:r>
              <a:rPr sz="1800" spc="-25" dirty="0">
                <a:solidFill>
                  <a:srgbClr val="FF0000"/>
                </a:solidFill>
                <a:latin typeface="Arial"/>
                <a:cs typeface="Arial"/>
              </a:rPr>
              <a:t> </a:t>
            </a:r>
            <a:r>
              <a:rPr sz="1800" dirty="0">
                <a:solidFill>
                  <a:srgbClr val="FF0000"/>
                </a:solidFill>
                <a:latin typeface="Arial"/>
                <a:cs typeface="Arial"/>
              </a:rPr>
              <a:t>finances</a:t>
            </a:r>
            <a:r>
              <a:rPr sz="1800" spc="-10" dirty="0">
                <a:solidFill>
                  <a:srgbClr val="FF0000"/>
                </a:solidFill>
                <a:latin typeface="Arial"/>
                <a:cs typeface="Arial"/>
              </a:rPr>
              <a:t> </a:t>
            </a:r>
            <a:r>
              <a:rPr sz="1800" spc="60" dirty="0">
                <a:solidFill>
                  <a:srgbClr val="FF0000"/>
                </a:solidFill>
                <a:latin typeface="Arial"/>
                <a:cs typeface="Arial"/>
              </a:rPr>
              <a:t>que</a:t>
            </a:r>
            <a:r>
              <a:rPr sz="1800" spc="-10" dirty="0">
                <a:solidFill>
                  <a:srgbClr val="FF0000"/>
                </a:solidFill>
                <a:latin typeface="Arial"/>
                <a:cs typeface="Arial"/>
              </a:rPr>
              <a:t> </a:t>
            </a:r>
            <a:r>
              <a:rPr sz="1800" dirty="0">
                <a:solidFill>
                  <a:srgbClr val="FF0000"/>
                </a:solidFill>
                <a:latin typeface="Arial"/>
                <a:cs typeface="Arial"/>
              </a:rPr>
              <a:t>cette</a:t>
            </a:r>
            <a:r>
              <a:rPr sz="1800" spc="-15" dirty="0">
                <a:solidFill>
                  <a:srgbClr val="FF0000"/>
                </a:solidFill>
                <a:latin typeface="Arial"/>
                <a:cs typeface="Arial"/>
              </a:rPr>
              <a:t> </a:t>
            </a:r>
            <a:r>
              <a:rPr sz="1800" spc="60" dirty="0">
                <a:solidFill>
                  <a:srgbClr val="FF0000"/>
                </a:solidFill>
                <a:latin typeface="Arial"/>
                <a:cs typeface="Arial"/>
              </a:rPr>
              <a:t>demande</a:t>
            </a:r>
            <a:r>
              <a:rPr sz="1800" spc="-20" dirty="0">
                <a:solidFill>
                  <a:srgbClr val="FF0000"/>
                </a:solidFill>
                <a:latin typeface="Arial"/>
                <a:cs typeface="Arial"/>
              </a:rPr>
              <a:t> </a:t>
            </a:r>
            <a:r>
              <a:rPr sz="1800" dirty="0">
                <a:solidFill>
                  <a:srgbClr val="FF0000"/>
                </a:solidFill>
                <a:latin typeface="Arial"/>
                <a:cs typeface="Arial"/>
              </a:rPr>
              <a:t>est</a:t>
            </a:r>
            <a:r>
              <a:rPr sz="1800" spc="-15" dirty="0">
                <a:solidFill>
                  <a:srgbClr val="FF0000"/>
                </a:solidFill>
                <a:latin typeface="Arial"/>
                <a:cs typeface="Arial"/>
              </a:rPr>
              <a:t> </a:t>
            </a:r>
            <a:r>
              <a:rPr sz="1800" spc="65" dirty="0">
                <a:solidFill>
                  <a:srgbClr val="FF0000"/>
                </a:solidFill>
                <a:latin typeface="Arial"/>
                <a:cs typeface="Arial"/>
              </a:rPr>
              <a:t>prête</a:t>
            </a:r>
            <a:r>
              <a:rPr sz="1800" spc="-10" dirty="0">
                <a:solidFill>
                  <a:srgbClr val="FF0000"/>
                </a:solidFill>
                <a:latin typeface="Arial"/>
                <a:cs typeface="Arial"/>
              </a:rPr>
              <a:t> </a:t>
            </a:r>
            <a:r>
              <a:rPr sz="1800" spc="80" dirty="0">
                <a:solidFill>
                  <a:srgbClr val="FF0000"/>
                </a:solidFill>
                <a:latin typeface="Arial"/>
                <a:cs typeface="Arial"/>
              </a:rPr>
              <a:t>pour</a:t>
            </a:r>
            <a:r>
              <a:rPr sz="1800" spc="-15" dirty="0">
                <a:solidFill>
                  <a:srgbClr val="FF0000"/>
                </a:solidFill>
                <a:latin typeface="Arial"/>
                <a:cs typeface="Arial"/>
              </a:rPr>
              <a:t> </a:t>
            </a:r>
            <a:r>
              <a:rPr sz="1800" spc="-10" dirty="0">
                <a:solidFill>
                  <a:srgbClr val="FF0000"/>
                </a:solidFill>
                <a:latin typeface="Arial"/>
                <a:cs typeface="Arial"/>
              </a:rPr>
              <a:t>examen.</a:t>
            </a:r>
            <a:endParaRPr sz="1800" dirty="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22</a:t>
            </a:fld>
            <a:endParaRPr spc="-25" dirty="0"/>
          </a:p>
        </p:txBody>
      </p:sp>
      <p:sp>
        <p:nvSpPr>
          <p:cNvPr id="13" name="object 13"/>
          <p:cNvSpPr txBox="1"/>
          <p:nvPr/>
        </p:nvSpPr>
        <p:spPr>
          <a:xfrm>
            <a:off x="382385" y="4483784"/>
            <a:ext cx="5278120" cy="139700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0000"/>
                </a:solidFill>
                <a:latin typeface="Arial"/>
                <a:cs typeface="Arial"/>
              </a:rPr>
              <a:t>Vous devez</a:t>
            </a:r>
            <a:r>
              <a:rPr sz="1800" spc="30" dirty="0">
                <a:solidFill>
                  <a:srgbClr val="FF0000"/>
                </a:solidFill>
                <a:latin typeface="Arial"/>
                <a:cs typeface="Arial"/>
              </a:rPr>
              <a:t> </a:t>
            </a:r>
            <a:r>
              <a:rPr sz="1800" dirty="0">
                <a:solidFill>
                  <a:srgbClr val="FF0000"/>
                </a:solidFill>
                <a:latin typeface="Arial"/>
                <a:cs typeface="Arial"/>
              </a:rPr>
              <a:t>inscrire le</a:t>
            </a:r>
            <a:r>
              <a:rPr sz="1800" spc="15" dirty="0">
                <a:solidFill>
                  <a:srgbClr val="FF0000"/>
                </a:solidFill>
                <a:latin typeface="Arial"/>
                <a:cs typeface="Arial"/>
              </a:rPr>
              <a:t> </a:t>
            </a:r>
            <a:r>
              <a:rPr sz="1800" spc="55" dirty="0">
                <a:solidFill>
                  <a:srgbClr val="FF0000"/>
                </a:solidFill>
                <a:latin typeface="Arial"/>
                <a:cs typeface="Arial"/>
              </a:rPr>
              <a:t>montant</a:t>
            </a:r>
            <a:r>
              <a:rPr sz="1800" spc="10" dirty="0">
                <a:solidFill>
                  <a:srgbClr val="FF0000"/>
                </a:solidFill>
                <a:latin typeface="Arial"/>
                <a:cs typeface="Arial"/>
              </a:rPr>
              <a:t> </a:t>
            </a:r>
            <a:r>
              <a:rPr sz="1800" spc="85" dirty="0">
                <a:solidFill>
                  <a:srgbClr val="FF0000"/>
                </a:solidFill>
                <a:latin typeface="Arial"/>
                <a:cs typeface="Arial"/>
              </a:rPr>
              <a:t>de</a:t>
            </a:r>
            <a:r>
              <a:rPr sz="1800" spc="10" dirty="0">
                <a:solidFill>
                  <a:srgbClr val="FF0000"/>
                </a:solidFill>
                <a:latin typeface="Arial"/>
                <a:cs typeface="Arial"/>
              </a:rPr>
              <a:t> </a:t>
            </a:r>
            <a:r>
              <a:rPr sz="1800" spc="-10" dirty="0">
                <a:solidFill>
                  <a:srgbClr val="FF0000"/>
                </a:solidFill>
                <a:latin typeface="Arial"/>
                <a:cs typeface="Arial"/>
              </a:rPr>
              <a:t>financement </a:t>
            </a:r>
            <a:r>
              <a:rPr sz="1800" spc="70" dirty="0">
                <a:solidFill>
                  <a:srgbClr val="FF0000"/>
                </a:solidFill>
                <a:latin typeface="Arial"/>
                <a:cs typeface="Arial"/>
              </a:rPr>
              <a:t>que </a:t>
            </a:r>
            <a:r>
              <a:rPr sz="1800" dirty="0">
                <a:solidFill>
                  <a:srgbClr val="FF0000"/>
                </a:solidFill>
                <a:latin typeface="Arial"/>
                <a:cs typeface="Arial"/>
              </a:rPr>
              <a:t>vous</a:t>
            </a:r>
            <a:r>
              <a:rPr sz="1800" spc="60" dirty="0">
                <a:solidFill>
                  <a:srgbClr val="FF0000"/>
                </a:solidFill>
                <a:latin typeface="Arial"/>
                <a:cs typeface="Arial"/>
              </a:rPr>
              <a:t> </a:t>
            </a:r>
            <a:r>
              <a:rPr sz="1800" dirty="0">
                <a:solidFill>
                  <a:srgbClr val="FF0000"/>
                </a:solidFill>
                <a:latin typeface="Arial"/>
                <a:cs typeface="Arial"/>
              </a:rPr>
              <a:t>demandez</a:t>
            </a:r>
            <a:r>
              <a:rPr sz="1800" spc="65" dirty="0">
                <a:solidFill>
                  <a:srgbClr val="FF0000"/>
                </a:solidFill>
                <a:latin typeface="Arial"/>
                <a:cs typeface="Arial"/>
              </a:rPr>
              <a:t> </a:t>
            </a:r>
            <a:r>
              <a:rPr sz="1800" dirty="0">
                <a:solidFill>
                  <a:srgbClr val="FF0000"/>
                </a:solidFill>
                <a:latin typeface="Arial"/>
                <a:cs typeface="Arial"/>
              </a:rPr>
              <a:t>à</a:t>
            </a:r>
            <a:r>
              <a:rPr sz="1800" spc="70" dirty="0">
                <a:solidFill>
                  <a:srgbClr val="FF0000"/>
                </a:solidFill>
                <a:latin typeface="Arial"/>
                <a:cs typeface="Arial"/>
              </a:rPr>
              <a:t> </a:t>
            </a:r>
            <a:r>
              <a:rPr sz="1800" dirty="0">
                <a:solidFill>
                  <a:srgbClr val="FF0000"/>
                </a:solidFill>
                <a:latin typeface="Arial"/>
                <a:cs typeface="Arial"/>
              </a:rPr>
              <a:t>NGen.</a:t>
            </a:r>
            <a:r>
              <a:rPr sz="1800" spc="55" dirty="0">
                <a:solidFill>
                  <a:srgbClr val="FF0000"/>
                </a:solidFill>
                <a:latin typeface="Arial"/>
                <a:cs typeface="Arial"/>
              </a:rPr>
              <a:t> </a:t>
            </a:r>
            <a:r>
              <a:rPr sz="1800" dirty="0">
                <a:solidFill>
                  <a:srgbClr val="FF0000"/>
                </a:solidFill>
                <a:latin typeface="Arial"/>
                <a:cs typeface="Arial"/>
              </a:rPr>
              <a:t>Le</a:t>
            </a:r>
            <a:r>
              <a:rPr sz="1800" spc="75" dirty="0">
                <a:solidFill>
                  <a:srgbClr val="FF0000"/>
                </a:solidFill>
                <a:latin typeface="Arial"/>
                <a:cs typeface="Arial"/>
              </a:rPr>
              <a:t> </a:t>
            </a:r>
            <a:r>
              <a:rPr sz="1800" dirty="0">
                <a:solidFill>
                  <a:srgbClr val="FF0000"/>
                </a:solidFill>
                <a:latin typeface="Arial"/>
                <a:cs typeface="Arial"/>
              </a:rPr>
              <a:t>financement</a:t>
            </a:r>
            <a:r>
              <a:rPr sz="1800" spc="70" dirty="0">
                <a:solidFill>
                  <a:srgbClr val="FF0000"/>
                </a:solidFill>
                <a:latin typeface="Arial"/>
                <a:cs typeface="Arial"/>
              </a:rPr>
              <a:t> </a:t>
            </a:r>
            <a:r>
              <a:rPr sz="1800" spc="50" dirty="0">
                <a:solidFill>
                  <a:srgbClr val="FF0000"/>
                </a:solidFill>
                <a:latin typeface="Arial"/>
                <a:cs typeface="Arial"/>
              </a:rPr>
              <a:t>total </a:t>
            </a:r>
            <a:r>
              <a:rPr sz="1800" spc="85" dirty="0">
                <a:solidFill>
                  <a:srgbClr val="FF0000"/>
                </a:solidFill>
                <a:latin typeface="Arial"/>
                <a:cs typeface="Arial"/>
              </a:rPr>
              <a:t>de</a:t>
            </a:r>
            <a:r>
              <a:rPr sz="1800" spc="5" dirty="0">
                <a:solidFill>
                  <a:srgbClr val="FF0000"/>
                </a:solidFill>
                <a:latin typeface="Arial"/>
                <a:cs typeface="Arial"/>
              </a:rPr>
              <a:t> </a:t>
            </a:r>
            <a:r>
              <a:rPr sz="1800" dirty="0">
                <a:solidFill>
                  <a:srgbClr val="FF0000"/>
                </a:solidFill>
                <a:latin typeface="Arial"/>
                <a:cs typeface="Arial"/>
              </a:rPr>
              <a:t>NGen</a:t>
            </a:r>
            <a:r>
              <a:rPr sz="1800" spc="10" dirty="0">
                <a:solidFill>
                  <a:srgbClr val="FF0000"/>
                </a:solidFill>
                <a:latin typeface="Arial"/>
                <a:cs typeface="Arial"/>
              </a:rPr>
              <a:t> </a:t>
            </a:r>
            <a:r>
              <a:rPr sz="1800" dirty="0">
                <a:solidFill>
                  <a:srgbClr val="FF0000"/>
                </a:solidFill>
                <a:latin typeface="Arial"/>
                <a:cs typeface="Arial"/>
              </a:rPr>
              <a:t>est</a:t>
            </a:r>
            <a:r>
              <a:rPr sz="1800" spc="10" dirty="0">
                <a:solidFill>
                  <a:srgbClr val="FF0000"/>
                </a:solidFill>
                <a:latin typeface="Arial"/>
                <a:cs typeface="Arial"/>
              </a:rPr>
              <a:t> </a:t>
            </a:r>
            <a:r>
              <a:rPr sz="1800" spc="60" dirty="0">
                <a:solidFill>
                  <a:srgbClr val="FF0000"/>
                </a:solidFill>
                <a:latin typeface="Arial"/>
                <a:cs typeface="Arial"/>
              </a:rPr>
              <a:t>limité</a:t>
            </a:r>
            <a:r>
              <a:rPr sz="1800" spc="-5" dirty="0">
                <a:solidFill>
                  <a:srgbClr val="FF0000"/>
                </a:solidFill>
                <a:latin typeface="Arial"/>
                <a:cs typeface="Arial"/>
              </a:rPr>
              <a:t> </a:t>
            </a:r>
            <a:r>
              <a:rPr sz="1800" dirty="0">
                <a:solidFill>
                  <a:srgbClr val="FF0000"/>
                </a:solidFill>
                <a:latin typeface="Arial"/>
                <a:cs typeface="Arial"/>
              </a:rPr>
              <a:t>à</a:t>
            </a:r>
            <a:r>
              <a:rPr sz="1800" spc="5" dirty="0">
                <a:solidFill>
                  <a:srgbClr val="FF0000"/>
                </a:solidFill>
                <a:latin typeface="Arial"/>
                <a:cs typeface="Arial"/>
              </a:rPr>
              <a:t> </a:t>
            </a:r>
            <a:r>
              <a:rPr sz="1800" dirty="0">
                <a:solidFill>
                  <a:srgbClr val="FF0000"/>
                </a:solidFill>
                <a:latin typeface="Arial"/>
                <a:cs typeface="Arial"/>
              </a:rPr>
              <a:t>un</a:t>
            </a:r>
            <a:r>
              <a:rPr sz="1800" spc="10" dirty="0">
                <a:solidFill>
                  <a:srgbClr val="FF0000"/>
                </a:solidFill>
                <a:latin typeface="Arial"/>
                <a:cs typeface="Arial"/>
              </a:rPr>
              <a:t> </a:t>
            </a:r>
            <a:r>
              <a:rPr sz="1800" dirty="0">
                <a:solidFill>
                  <a:srgbClr val="FF0000"/>
                </a:solidFill>
                <a:latin typeface="Arial"/>
                <a:cs typeface="Arial"/>
              </a:rPr>
              <a:t>certain</a:t>
            </a:r>
            <a:r>
              <a:rPr sz="1800" spc="-5" dirty="0">
                <a:solidFill>
                  <a:srgbClr val="FF0000"/>
                </a:solidFill>
                <a:latin typeface="Arial"/>
                <a:cs typeface="Arial"/>
              </a:rPr>
              <a:t> </a:t>
            </a:r>
            <a:r>
              <a:rPr sz="1800" spc="50" dirty="0">
                <a:solidFill>
                  <a:srgbClr val="FF0000"/>
                </a:solidFill>
                <a:latin typeface="Arial"/>
                <a:cs typeface="Arial"/>
              </a:rPr>
              <a:t>pourcentage</a:t>
            </a:r>
            <a:r>
              <a:rPr sz="1800" dirty="0">
                <a:solidFill>
                  <a:srgbClr val="FF0000"/>
                </a:solidFill>
                <a:latin typeface="Arial"/>
                <a:cs typeface="Arial"/>
              </a:rPr>
              <a:t> </a:t>
            </a:r>
            <a:r>
              <a:rPr sz="1800" spc="65" dirty="0">
                <a:solidFill>
                  <a:srgbClr val="FF0000"/>
                </a:solidFill>
                <a:latin typeface="Arial"/>
                <a:cs typeface="Arial"/>
              </a:rPr>
              <a:t>du </a:t>
            </a:r>
            <a:r>
              <a:rPr sz="1800" spc="55" dirty="0">
                <a:solidFill>
                  <a:srgbClr val="FF0000"/>
                </a:solidFill>
                <a:latin typeface="Arial"/>
                <a:cs typeface="Arial"/>
              </a:rPr>
              <a:t>montant</a:t>
            </a:r>
            <a:r>
              <a:rPr sz="1800" spc="-35" dirty="0">
                <a:solidFill>
                  <a:srgbClr val="FF0000"/>
                </a:solidFill>
                <a:latin typeface="Arial"/>
                <a:cs typeface="Arial"/>
              </a:rPr>
              <a:t> </a:t>
            </a:r>
            <a:r>
              <a:rPr sz="1800" spc="60" dirty="0">
                <a:solidFill>
                  <a:srgbClr val="FF0000"/>
                </a:solidFill>
                <a:latin typeface="Arial"/>
                <a:cs typeface="Arial"/>
              </a:rPr>
              <a:t>total</a:t>
            </a:r>
            <a:r>
              <a:rPr sz="1800" spc="-35" dirty="0">
                <a:solidFill>
                  <a:srgbClr val="FF0000"/>
                </a:solidFill>
                <a:latin typeface="Arial"/>
                <a:cs typeface="Arial"/>
              </a:rPr>
              <a:t> </a:t>
            </a:r>
            <a:r>
              <a:rPr sz="1800" spc="90" dirty="0">
                <a:solidFill>
                  <a:srgbClr val="FF0000"/>
                </a:solidFill>
                <a:latin typeface="Arial"/>
                <a:cs typeface="Arial"/>
              </a:rPr>
              <a:t>du</a:t>
            </a:r>
            <a:r>
              <a:rPr sz="1800" spc="-15" dirty="0">
                <a:solidFill>
                  <a:srgbClr val="FF0000"/>
                </a:solidFill>
                <a:latin typeface="Arial"/>
                <a:cs typeface="Arial"/>
              </a:rPr>
              <a:t> </a:t>
            </a:r>
            <a:r>
              <a:rPr sz="1800" spc="60" dirty="0">
                <a:solidFill>
                  <a:srgbClr val="FF0000"/>
                </a:solidFill>
                <a:latin typeface="Arial"/>
                <a:cs typeface="Arial"/>
              </a:rPr>
              <a:t>projet,</a:t>
            </a:r>
            <a:r>
              <a:rPr sz="1800" spc="-40" dirty="0">
                <a:solidFill>
                  <a:srgbClr val="FF0000"/>
                </a:solidFill>
                <a:latin typeface="Arial"/>
                <a:cs typeface="Arial"/>
              </a:rPr>
              <a:t> </a:t>
            </a:r>
            <a:r>
              <a:rPr sz="1800" dirty="0">
                <a:solidFill>
                  <a:srgbClr val="FF0000"/>
                </a:solidFill>
                <a:latin typeface="Arial"/>
                <a:cs typeface="Arial"/>
              </a:rPr>
              <a:t>mais</a:t>
            </a:r>
            <a:r>
              <a:rPr sz="1800" spc="-15" dirty="0">
                <a:solidFill>
                  <a:srgbClr val="FF0000"/>
                </a:solidFill>
                <a:latin typeface="Arial"/>
                <a:cs typeface="Arial"/>
              </a:rPr>
              <a:t> </a:t>
            </a:r>
            <a:r>
              <a:rPr sz="1800" spc="60" dirty="0">
                <a:solidFill>
                  <a:srgbClr val="FF0000"/>
                </a:solidFill>
                <a:latin typeface="Arial"/>
                <a:cs typeface="Arial"/>
              </a:rPr>
              <a:t>il</a:t>
            </a:r>
            <a:r>
              <a:rPr sz="1800" spc="-30" dirty="0">
                <a:solidFill>
                  <a:srgbClr val="FF0000"/>
                </a:solidFill>
                <a:latin typeface="Arial"/>
                <a:cs typeface="Arial"/>
              </a:rPr>
              <a:t> </a:t>
            </a:r>
            <a:r>
              <a:rPr sz="1800" spc="75" dirty="0">
                <a:solidFill>
                  <a:srgbClr val="FF0000"/>
                </a:solidFill>
                <a:latin typeface="Arial"/>
                <a:cs typeface="Arial"/>
              </a:rPr>
              <a:t>peut</a:t>
            </a:r>
            <a:r>
              <a:rPr sz="1800" spc="-20" dirty="0">
                <a:solidFill>
                  <a:srgbClr val="FF0000"/>
                </a:solidFill>
                <a:latin typeface="Arial"/>
                <a:cs typeface="Arial"/>
              </a:rPr>
              <a:t> </a:t>
            </a:r>
            <a:r>
              <a:rPr sz="1800" dirty="0">
                <a:solidFill>
                  <a:srgbClr val="FF0000"/>
                </a:solidFill>
                <a:latin typeface="Arial"/>
                <a:cs typeface="Arial"/>
              </a:rPr>
              <a:t>être</a:t>
            </a:r>
            <a:r>
              <a:rPr sz="1800" spc="-15" dirty="0">
                <a:solidFill>
                  <a:srgbClr val="FF0000"/>
                </a:solidFill>
                <a:latin typeface="Arial"/>
                <a:cs typeface="Arial"/>
              </a:rPr>
              <a:t> </a:t>
            </a:r>
            <a:r>
              <a:rPr sz="1800" spc="60" dirty="0">
                <a:solidFill>
                  <a:srgbClr val="FF0000"/>
                </a:solidFill>
                <a:latin typeface="Arial"/>
                <a:cs typeface="Arial"/>
              </a:rPr>
              <a:t>pondéré différemment</a:t>
            </a:r>
            <a:r>
              <a:rPr sz="1800" spc="45" dirty="0">
                <a:solidFill>
                  <a:srgbClr val="FF0000"/>
                </a:solidFill>
                <a:latin typeface="Arial"/>
                <a:cs typeface="Arial"/>
              </a:rPr>
              <a:t> </a:t>
            </a:r>
            <a:r>
              <a:rPr sz="1800" dirty="0">
                <a:solidFill>
                  <a:srgbClr val="FF0000"/>
                </a:solidFill>
                <a:latin typeface="Arial"/>
                <a:cs typeface="Arial"/>
              </a:rPr>
              <a:t>entre</a:t>
            </a:r>
            <a:r>
              <a:rPr sz="1800" spc="35" dirty="0">
                <a:solidFill>
                  <a:srgbClr val="FF0000"/>
                </a:solidFill>
                <a:latin typeface="Arial"/>
                <a:cs typeface="Arial"/>
              </a:rPr>
              <a:t> </a:t>
            </a:r>
            <a:r>
              <a:rPr sz="1800" dirty="0">
                <a:solidFill>
                  <a:srgbClr val="FF0000"/>
                </a:solidFill>
                <a:latin typeface="Arial"/>
                <a:cs typeface="Arial"/>
              </a:rPr>
              <a:t>les</a:t>
            </a:r>
            <a:r>
              <a:rPr sz="1800" spc="30" dirty="0">
                <a:solidFill>
                  <a:srgbClr val="FF0000"/>
                </a:solidFill>
                <a:latin typeface="Arial"/>
                <a:cs typeface="Arial"/>
              </a:rPr>
              <a:t> </a:t>
            </a:r>
            <a:r>
              <a:rPr sz="1800" spc="-10" dirty="0">
                <a:solidFill>
                  <a:srgbClr val="FF0000"/>
                </a:solidFill>
                <a:latin typeface="Arial"/>
                <a:cs typeface="Arial"/>
              </a:rPr>
              <a:t>partenaires.</a:t>
            </a:r>
            <a:endParaRPr sz="1800">
              <a:latin typeface="Arial"/>
              <a:cs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022" y="-381"/>
            <a:ext cx="12192000" cy="6858000"/>
          </a:xfrm>
          <a:custGeom>
            <a:avLst/>
            <a:gdLst/>
            <a:ahLst/>
            <a:cxnLst/>
            <a:rect l="l" t="t" r="r" b="b"/>
            <a:pathLst>
              <a:path w="12192000" h="6858000">
                <a:moveTo>
                  <a:pt x="12191631" y="0"/>
                </a:moveTo>
                <a:lnTo>
                  <a:pt x="0" y="0"/>
                </a:lnTo>
                <a:lnTo>
                  <a:pt x="0" y="6857619"/>
                </a:lnTo>
                <a:lnTo>
                  <a:pt x="12191631" y="6857619"/>
                </a:lnTo>
                <a:lnTo>
                  <a:pt x="12191631" y="0"/>
                </a:lnTo>
                <a:close/>
              </a:path>
            </a:pathLst>
          </a:custGeom>
          <a:solidFill>
            <a:srgbClr val="EF5122">
              <a:alpha val="85098"/>
            </a:srgbClr>
          </a:solidFill>
        </p:spPr>
        <p:txBody>
          <a:bodyPr wrap="square" lIns="0" tIns="0" rIns="0" bIns="0" rtlCol="0"/>
          <a:lstStyle/>
          <a:p>
            <a:endParaRPr/>
          </a:p>
        </p:txBody>
      </p:sp>
      <p:grpSp>
        <p:nvGrpSpPr>
          <p:cNvPr id="3" name="object 3"/>
          <p:cNvGrpSpPr/>
          <p:nvPr/>
        </p:nvGrpSpPr>
        <p:grpSpPr>
          <a:xfrm>
            <a:off x="-5968" y="-5968"/>
            <a:ext cx="12204700" cy="6870700"/>
            <a:chOff x="-5968" y="-5968"/>
            <a:chExt cx="12204700" cy="6870700"/>
          </a:xfrm>
        </p:grpSpPr>
        <p:sp>
          <p:nvSpPr>
            <p:cNvPr id="4" name="object 4"/>
            <p:cNvSpPr/>
            <p:nvPr/>
          </p:nvSpPr>
          <p:spPr>
            <a:xfrm>
              <a:off x="381" y="381"/>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ln w="12700">
              <a:solidFill>
                <a:srgbClr val="AF391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3568446" y="3598164"/>
              <a:ext cx="5055095" cy="697991"/>
            </a:xfrm>
            <a:prstGeom prst="rect">
              <a:avLst/>
            </a:prstGeom>
          </p:spPr>
        </p:pic>
      </p:grpSp>
      <p:sp>
        <p:nvSpPr>
          <p:cNvPr id="6" name="object 6"/>
          <p:cNvSpPr txBox="1"/>
          <p:nvPr/>
        </p:nvSpPr>
        <p:spPr>
          <a:xfrm>
            <a:off x="5216079" y="1662188"/>
            <a:ext cx="1758950" cy="695960"/>
          </a:xfrm>
          <a:prstGeom prst="rect">
            <a:avLst/>
          </a:prstGeom>
        </p:spPr>
        <p:txBody>
          <a:bodyPr vert="horz" wrap="square" lIns="0" tIns="12065" rIns="0" bIns="0" rtlCol="0">
            <a:spAutoFit/>
          </a:bodyPr>
          <a:lstStyle/>
          <a:p>
            <a:pPr marL="12700">
              <a:lnSpc>
                <a:spcPct val="100000"/>
              </a:lnSpc>
              <a:spcBef>
                <a:spcPts val="95"/>
              </a:spcBef>
            </a:pPr>
            <a:r>
              <a:rPr sz="4400" b="1" spc="100" dirty="0">
                <a:solidFill>
                  <a:srgbClr val="FFFFFF"/>
                </a:solidFill>
                <a:latin typeface="Arial"/>
                <a:cs typeface="Arial"/>
              </a:rPr>
              <a:t>Merci!</a:t>
            </a:r>
            <a:endParaRPr sz="4400" dirty="0">
              <a:latin typeface="Arial"/>
              <a:cs typeface="Arial"/>
            </a:endParaRPr>
          </a:p>
        </p:txBody>
      </p:sp>
      <p:sp>
        <p:nvSpPr>
          <p:cNvPr id="7" name="object 7"/>
          <p:cNvSpPr txBox="1"/>
          <p:nvPr/>
        </p:nvSpPr>
        <p:spPr>
          <a:xfrm>
            <a:off x="3886200" y="6071924"/>
            <a:ext cx="4448619" cy="452755"/>
          </a:xfrm>
          <a:prstGeom prst="rect">
            <a:avLst/>
          </a:prstGeom>
        </p:spPr>
        <p:txBody>
          <a:bodyPr vert="horz" wrap="square" lIns="0" tIns="12700" rIns="0" bIns="0" rtlCol="0">
            <a:spAutoFit/>
          </a:bodyPr>
          <a:lstStyle/>
          <a:p>
            <a:pPr marL="12700">
              <a:lnSpc>
                <a:spcPct val="100000"/>
              </a:lnSpc>
              <a:spcBef>
                <a:spcPts val="100"/>
              </a:spcBef>
            </a:pPr>
            <a:r>
              <a:rPr lang="fr-CA" sz="2800" dirty="0">
                <a:solidFill>
                  <a:schemeClr val="bg1"/>
                </a:solidFill>
                <a:latin typeface="Arial"/>
                <a:cs typeface="Arial"/>
              </a:rPr>
              <a:t>ProjectFinance1@ngen.ca</a:t>
            </a:r>
            <a:endParaRPr sz="2800" dirty="0">
              <a:solidFill>
                <a:schemeClr val="bg1"/>
              </a:solidFill>
              <a:latin typeface="Arial"/>
              <a:cs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68630" y="6244590"/>
            <a:ext cx="2980181" cy="488441"/>
          </a:xfrm>
          <a:prstGeom prst="rect">
            <a:avLst/>
          </a:prstGeom>
        </p:spPr>
      </p:pic>
      <p:sp>
        <p:nvSpPr>
          <p:cNvPr id="3" name="object 3"/>
          <p:cNvSpPr txBox="1">
            <a:spLocks noGrp="1"/>
          </p:cNvSpPr>
          <p:nvPr>
            <p:ph type="title"/>
          </p:nvPr>
        </p:nvSpPr>
        <p:spPr>
          <a:xfrm>
            <a:off x="1127321" y="1418375"/>
            <a:ext cx="9938385" cy="3319145"/>
          </a:xfrm>
          <a:prstGeom prst="rect">
            <a:avLst/>
          </a:prstGeom>
        </p:spPr>
        <p:txBody>
          <a:bodyPr vert="horz" wrap="square" lIns="0" tIns="11430" rIns="0" bIns="0" rtlCol="0">
            <a:spAutoFit/>
          </a:bodyPr>
          <a:lstStyle/>
          <a:p>
            <a:pPr marL="12065" marR="5080" algn="ctr">
              <a:lnSpc>
                <a:spcPct val="100099"/>
              </a:lnSpc>
              <a:spcBef>
                <a:spcPts val="90"/>
              </a:spcBef>
            </a:pPr>
            <a:r>
              <a:rPr sz="7200" spc="220" dirty="0">
                <a:solidFill>
                  <a:srgbClr val="000000"/>
                </a:solidFill>
              </a:rPr>
              <a:t>Comment</a:t>
            </a:r>
            <a:r>
              <a:rPr sz="7200" spc="-175" dirty="0">
                <a:solidFill>
                  <a:srgbClr val="000000"/>
                </a:solidFill>
              </a:rPr>
              <a:t> </a:t>
            </a:r>
            <a:r>
              <a:rPr sz="7200" spc="125" dirty="0">
                <a:solidFill>
                  <a:srgbClr val="000000"/>
                </a:solidFill>
              </a:rPr>
              <a:t>construire</a:t>
            </a:r>
            <a:r>
              <a:rPr sz="7200" spc="-175" dirty="0">
                <a:solidFill>
                  <a:srgbClr val="000000"/>
                </a:solidFill>
              </a:rPr>
              <a:t> </a:t>
            </a:r>
            <a:r>
              <a:rPr sz="7200" spc="135" dirty="0">
                <a:solidFill>
                  <a:srgbClr val="000000"/>
                </a:solidFill>
              </a:rPr>
              <a:t>un </a:t>
            </a:r>
            <a:r>
              <a:rPr sz="7200" spc="170" dirty="0">
                <a:solidFill>
                  <a:srgbClr val="000000"/>
                </a:solidFill>
              </a:rPr>
              <a:t>plan</a:t>
            </a:r>
            <a:r>
              <a:rPr sz="7200" spc="-185" dirty="0">
                <a:solidFill>
                  <a:srgbClr val="000000"/>
                </a:solidFill>
              </a:rPr>
              <a:t> </a:t>
            </a:r>
            <a:r>
              <a:rPr sz="7200" spc="320" dirty="0">
                <a:solidFill>
                  <a:srgbClr val="000000"/>
                </a:solidFill>
              </a:rPr>
              <a:t>de</a:t>
            </a:r>
            <a:r>
              <a:rPr sz="7200" spc="-195" dirty="0">
                <a:solidFill>
                  <a:srgbClr val="000000"/>
                </a:solidFill>
              </a:rPr>
              <a:t> </a:t>
            </a:r>
            <a:r>
              <a:rPr sz="7200" spc="140" dirty="0">
                <a:solidFill>
                  <a:srgbClr val="000000"/>
                </a:solidFill>
              </a:rPr>
              <a:t>financement</a:t>
            </a:r>
            <a:r>
              <a:rPr sz="7200" spc="-170" dirty="0">
                <a:solidFill>
                  <a:srgbClr val="000000"/>
                </a:solidFill>
              </a:rPr>
              <a:t> </a:t>
            </a:r>
            <a:r>
              <a:rPr sz="7200" spc="295" dirty="0">
                <a:solidFill>
                  <a:srgbClr val="000000"/>
                </a:solidFill>
              </a:rPr>
              <a:t>de </a:t>
            </a:r>
            <a:r>
              <a:rPr sz="7200" spc="270" dirty="0">
                <a:solidFill>
                  <a:srgbClr val="000000"/>
                </a:solidFill>
              </a:rPr>
              <a:t>projet</a:t>
            </a:r>
            <a:r>
              <a:rPr sz="7200" spc="-190" dirty="0">
                <a:solidFill>
                  <a:srgbClr val="000000"/>
                </a:solidFill>
              </a:rPr>
              <a:t> </a:t>
            </a:r>
            <a:r>
              <a:rPr sz="7200" spc="-10" dirty="0">
                <a:solidFill>
                  <a:srgbClr val="000000"/>
                </a:solidFill>
              </a:rPr>
              <a:t>efficace.</a:t>
            </a:r>
            <a:endParaRPr sz="72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a:t>
            </a:fld>
            <a:endParaRPr spc="-25"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94522" y="6308041"/>
            <a:ext cx="2040843" cy="265998"/>
          </a:xfrm>
          <a:prstGeom prst="rect">
            <a:avLst/>
          </a:prstGeom>
        </p:spPr>
      </p:pic>
      <p:sp>
        <p:nvSpPr>
          <p:cNvPr id="3" name="object 3"/>
          <p:cNvSpPr/>
          <p:nvPr/>
        </p:nvSpPr>
        <p:spPr>
          <a:xfrm>
            <a:off x="0" y="0"/>
            <a:ext cx="12192000" cy="990600"/>
          </a:xfrm>
          <a:custGeom>
            <a:avLst/>
            <a:gdLst/>
            <a:ahLst/>
            <a:cxnLst/>
            <a:rect l="l" t="t" r="r" b="b"/>
            <a:pathLst>
              <a:path w="12192000" h="990600">
                <a:moveTo>
                  <a:pt x="12192000" y="0"/>
                </a:moveTo>
                <a:lnTo>
                  <a:pt x="0" y="0"/>
                </a:lnTo>
                <a:lnTo>
                  <a:pt x="0" y="990600"/>
                </a:lnTo>
                <a:lnTo>
                  <a:pt x="12192000" y="990600"/>
                </a:lnTo>
                <a:lnTo>
                  <a:pt x="12192000" y="0"/>
                </a:lnTo>
                <a:close/>
              </a:path>
            </a:pathLst>
          </a:custGeom>
          <a:solidFill>
            <a:srgbClr val="FF4D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t>Soyez</a:t>
            </a:r>
            <a:r>
              <a:rPr spc="-105" dirty="0"/>
              <a:t> </a:t>
            </a:r>
            <a:r>
              <a:rPr spc="105" dirty="0"/>
              <a:t>bien</a:t>
            </a:r>
            <a:r>
              <a:rPr spc="-120" dirty="0"/>
              <a:t> </a:t>
            </a:r>
            <a:r>
              <a:rPr spc="75" dirty="0"/>
              <a:t>informé</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a:t>
            </a:fld>
            <a:endParaRPr spc="-25" dirty="0"/>
          </a:p>
        </p:txBody>
      </p:sp>
      <p:sp>
        <p:nvSpPr>
          <p:cNvPr id="5" name="object 5"/>
          <p:cNvSpPr txBox="1"/>
          <p:nvPr/>
        </p:nvSpPr>
        <p:spPr>
          <a:xfrm>
            <a:off x="388757" y="809624"/>
            <a:ext cx="11600815" cy="5432256"/>
          </a:xfrm>
          <a:prstGeom prst="rect">
            <a:avLst/>
          </a:prstGeom>
        </p:spPr>
        <p:txBody>
          <a:bodyPr vert="horz" wrap="square" lIns="0" tIns="129540" rIns="0" bIns="0" rtlCol="0">
            <a:spAutoFit/>
          </a:bodyPr>
          <a:lstStyle/>
          <a:p>
            <a:pPr marL="362585" indent="-338455">
              <a:lnSpc>
                <a:spcPct val="100000"/>
              </a:lnSpc>
              <a:spcBef>
                <a:spcPts val="1020"/>
              </a:spcBef>
              <a:buAutoNum type="arabicPeriod"/>
              <a:tabLst>
                <a:tab pos="362585" algn="l"/>
              </a:tabLst>
            </a:pPr>
            <a:r>
              <a:rPr sz="2600" u="sng" spc="-65" dirty="0">
                <a:uFill>
                  <a:solidFill>
                    <a:srgbClr val="000000"/>
                  </a:solidFill>
                </a:uFill>
                <a:latin typeface="Arial"/>
                <a:cs typeface="Arial"/>
              </a:rPr>
              <a:t>Lisez</a:t>
            </a:r>
            <a:r>
              <a:rPr sz="2600" u="sng" spc="-105" dirty="0">
                <a:uFill>
                  <a:solidFill>
                    <a:srgbClr val="000000"/>
                  </a:solidFill>
                </a:uFill>
                <a:latin typeface="Arial"/>
                <a:cs typeface="Arial"/>
              </a:rPr>
              <a:t> </a:t>
            </a:r>
            <a:r>
              <a:rPr sz="2600" u="sng" spc="70" dirty="0">
                <a:uFill>
                  <a:solidFill>
                    <a:srgbClr val="000000"/>
                  </a:solidFill>
                </a:uFill>
                <a:latin typeface="Arial"/>
                <a:cs typeface="Arial"/>
              </a:rPr>
              <a:t>d’abord</a:t>
            </a:r>
            <a:r>
              <a:rPr sz="2600" u="sng" spc="-80" dirty="0">
                <a:uFill>
                  <a:solidFill>
                    <a:srgbClr val="000000"/>
                  </a:solidFill>
                </a:uFill>
                <a:latin typeface="Arial"/>
                <a:cs typeface="Arial"/>
              </a:rPr>
              <a:t> </a:t>
            </a:r>
            <a:r>
              <a:rPr sz="2600" u="sng" dirty="0">
                <a:uFill>
                  <a:solidFill>
                    <a:srgbClr val="000000"/>
                  </a:solidFill>
                </a:uFill>
                <a:latin typeface="Arial"/>
                <a:cs typeface="Arial"/>
              </a:rPr>
              <a:t>les</a:t>
            </a:r>
            <a:r>
              <a:rPr sz="2600" u="sng" spc="-105" dirty="0">
                <a:uFill>
                  <a:solidFill>
                    <a:srgbClr val="000000"/>
                  </a:solidFill>
                </a:uFill>
                <a:latin typeface="Arial"/>
                <a:cs typeface="Arial"/>
              </a:rPr>
              <a:t> </a:t>
            </a:r>
            <a:r>
              <a:rPr sz="2600" u="sng" spc="60" dirty="0">
                <a:uFill>
                  <a:solidFill>
                    <a:srgbClr val="000000"/>
                  </a:solidFill>
                </a:uFill>
                <a:latin typeface="Arial"/>
                <a:cs typeface="Arial"/>
              </a:rPr>
              <a:t>guides!</a:t>
            </a:r>
            <a:endParaRPr sz="2600" dirty="0">
              <a:latin typeface="Arial"/>
              <a:cs typeface="Arial"/>
            </a:endParaRPr>
          </a:p>
          <a:p>
            <a:pPr marL="636270" lvl="1" indent="-273685">
              <a:lnSpc>
                <a:spcPct val="100000"/>
              </a:lnSpc>
              <a:spcBef>
                <a:spcPts val="635"/>
              </a:spcBef>
              <a:buChar char="•"/>
              <a:tabLst>
                <a:tab pos="636270" algn="l"/>
              </a:tabLst>
            </a:pPr>
            <a:r>
              <a:rPr sz="1800" spc="-35" dirty="0">
                <a:latin typeface="Arial"/>
                <a:cs typeface="Arial"/>
              </a:rPr>
              <a:t>Le</a:t>
            </a:r>
            <a:r>
              <a:rPr sz="1800" spc="10" dirty="0">
                <a:latin typeface="Arial"/>
                <a:cs typeface="Arial"/>
              </a:rPr>
              <a:t> </a:t>
            </a:r>
            <a:r>
              <a:rPr sz="1800" spc="50" dirty="0">
                <a:latin typeface="Arial"/>
                <a:cs typeface="Arial"/>
              </a:rPr>
              <a:t>Guide</a:t>
            </a:r>
            <a:r>
              <a:rPr sz="1800" spc="20" dirty="0">
                <a:latin typeface="Arial"/>
                <a:cs typeface="Arial"/>
              </a:rPr>
              <a:t> </a:t>
            </a:r>
            <a:r>
              <a:rPr sz="1800" dirty="0">
                <a:latin typeface="Arial"/>
                <a:cs typeface="Arial"/>
              </a:rPr>
              <a:t>financier</a:t>
            </a:r>
            <a:r>
              <a:rPr sz="1800" spc="30" dirty="0">
                <a:latin typeface="Arial"/>
                <a:cs typeface="Arial"/>
              </a:rPr>
              <a:t> </a:t>
            </a:r>
            <a:r>
              <a:rPr sz="1800" dirty="0">
                <a:latin typeface="Arial"/>
                <a:cs typeface="Arial"/>
              </a:rPr>
              <a:t>couvre</a:t>
            </a:r>
            <a:r>
              <a:rPr sz="1800" spc="25" dirty="0">
                <a:latin typeface="Arial"/>
                <a:cs typeface="Arial"/>
              </a:rPr>
              <a:t> </a:t>
            </a:r>
            <a:r>
              <a:rPr sz="1800" dirty="0">
                <a:latin typeface="Arial"/>
                <a:cs typeface="Arial"/>
              </a:rPr>
              <a:t>presque</a:t>
            </a:r>
            <a:r>
              <a:rPr sz="1800" spc="10" dirty="0">
                <a:latin typeface="Arial"/>
                <a:cs typeface="Arial"/>
              </a:rPr>
              <a:t> </a:t>
            </a:r>
            <a:r>
              <a:rPr sz="1800" spc="65" dirty="0">
                <a:latin typeface="Arial"/>
                <a:cs typeface="Arial"/>
              </a:rPr>
              <a:t>tout</a:t>
            </a:r>
            <a:r>
              <a:rPr sz="1800" spc="45" dirty="0">
                <a:latin typeface="Arial"/>
                <a:cs typeface="Arial"/>
              </a:rPr>
              <a:t> </a:t>
            </a:r>
            <a:r>
              <a:rPr sz="1800" dirty="0">
                <a:latin typeface="Arial"/>
                <a:cs typeface="Arial"/>
              </a:rPr>
              <a:t>ce</a:t>
            </a:r>
            <a:r>
              <a:rPr sz="1800" spc="15" dirty="0">
                <a:latin typeface="Arial"/>
                <a:cs typeface="Arial"/>
              </a:rPr>
              <a:t> </a:t>
            </a:r>
            <a:r>
              <a:rPr sz="1800" spc="70" dirty="0">
                <a:latin typeface="Arial"/>
                <a:cs typeface="Arial"/>
              </a:rPr>
              <a:t>qui</a:t>
            </a:r>
            <a:r>
              <a:rPr sz="1800" spc="30" dirty="0">
                <a:latin typeface="Arial"/>
                <a:cs typeface="Arial"/>
              </a:rPr>
              <a:t> </a:t>
            </a:r>
            <a:r>
              <a:rPr sz="1800" dirty="0">
                <a:latin typeface="Arial"/>
                <a:cs typeface="Arial"/>
              </a:rPr>
              <a:t>est</a:t>
            </a:r>
            <a:r>
              <a:rPr sz="1800" spc="25" dirty="0">
                <a:latin typeface="Arial"/>
                <a:cs typeface="Arial"/>
              </a:rPr>
              <a:t> </a:t>
            </a:r>
            <a:r>
              <a:rPr sz="1800" dirty="0">
                <a:latin typeface="Arial"/>
                <a:cs typeface="Arial"/>
              </a:rPr>
              <a:t>admissible</a:t>
            </a:r>
            <a:r>
              <a:rPr sz="1800" spc="25" dirty="0">
                <a:latin typeface="Arial"/>
                <a:cs typeface="Arial"/>
              </a:rPr>
              <a:t> </a:t>
            </a:r>
            <a:r>
              <a:rPr sz="1800" dirty="0">
                <a:latin typeface="Arial"/>
                <a:cs typeface="Arial"/>
              </a:rPr>
              <a:t>et</a:t>
            </a:r>
            <a:r>
              <a:rPr sz="1800" spc="15" dirty="0">
                <a:latin typeface="Arial"/>
                <a:cs typeface="Arial"/>
              </a:rPr>
              <a:t> </a:t>
            </a:r>
            <a:r>
              <a:rPr sz="1800" spc="50" dirty="0">
                <a:latin typeface="Arial"/>
                <a:cs typeface="Arial"/>
              </a:rPr>
              <a:t>non</a:t>
            </a:r>
            <a:r>
              <a:rPr sz="1800" spc="40" dirty="0">
                <a:latin typeface="Arial"/>
                <a:cs typeface="Arial"/>
              </a:rPr>
              <a:t> </a:t>
            </a:r>
            <a:r>
              <a:rPr sz="1800" spc="-10" dirty="0">
                <a:latin typeface="Arial"/>
                <a:cs typeface="Arial"/>
              </a:rPr>
              <a:t>admissible.</a:t>
            </a:r>
            <a:endParaRPr sz="1800" dirty="0">
              <a:latin typeface="Arial"/>
              <a:cs typeface="Arial"/>
            </a:endParaRPr>
          </a:p>
          <a:p>
            <a:pPr marL="636270" lvl="1" indent="-273685">
              <a:lnSpc>
                <a:spcPct val="100000"/>
              </a:lnSpc>
              <a:buChar char="•"/>
              <a:tabLst>
                <a:tab pos="636270" algn="l"/>
              </a:tabLst>
            </a:pPr>
            <a:r>
              <a:rPr sz="1800" dirty="0">
                <a:latin typeface="Arial"/>
                <a:cs typeface="Arial"/>
              </a:rPr>
              <a:t>Il</a:t>
            </a:r>
            <a:r>
              <a:rPr sz="1800" spc="5" dirty="0">
                <a:latin typeface="Arial"/>
                <a:cs typeface="Arial"/>
              </a:rPr>
              <a:t> </a:t>
            </a:r>
            <a:r>
              <a:rPr sz="1800" spc="-20" dirty="0">
                <a:latin typeface="Arial"/>
                <a:cs typeface="Arial"/>
              </a:rPr>
              <a:t>sera</a:t>
            </a:r>
            <a:r>
              <a:rPr sz="1800" spc="15" dirty="0">
                <a:latin typeface="Arial"/>
                <a:cs typeface="Arial"/>
              </a:rPr>
              <a:t> </a:t>
            </a:r>
            <a:r>
              <a:rPr sz="1800" dirty="0">
                <a:latin typeface="Arial"/>
                <a:cs typeface="Arial"/>
              </a:rPr>
              <a:t>plus</a:t>
            </a:r>
            <a:r>
              <a:rPr sz="1800" spc="10" dirty="0">
                <a:latin typeface="Arial"/>
                <a:cs typeface="Arial"/>
              </a:rPr>
              <a:t> </a:t>
            </a:r>
            <a:r>
              <a:rPr sz="1800" dirty="0">
                <a:latin typeface="Arial"/>
                <a:cs typeface="Arial"/>
              </a:rPr>
              <a:t>facile</a:t>
            </a:r>
            <a:r>
              <a:rPr sz="1800" spc="10" dirty="0">
                <a:latin typeface="Arial"/>
                <a:cs typeface="Arial"/>
              </a:rPr>
              <a:t> </a:t>
            </a:r>
            <a:r>
              <a:rPr sz="1800" spc="80" dirty="0">
                <a:latin typeface="Arial"/>
                <a:cs typeface="Arial"/>
              </a:rPr>
              <a:t>de</a:t>
            </a:r>
            <a:r>
              <a:rPr sz="1800" spc="20" dirty="0">
                <a:latin typeface="Arial"/>
                <a:cs typeface="Arial"/>
              </a:rPr>
              <a:t> </a:t>
            </a:r>
            <a:r>
              <a:rPr sz="1800" dirty="0">
                <a:latin typeface="Arial"/>
                <a:cs typeface="Arial"/>
              </a:rPr>
              <a:t>définir</a:t>
            </a:r>
            <a:r>
              <a:rPr sz="1800" spc="20" dirty="0">
                <a:latin typeface="Arial"/>
                <a:cs typeface="Arial"/>
              </a:rPr>
              <a:t> </a:t>
            </a:r>
            <a:r>
              <a:rPr sz="1800" dirty="0">
                <a:latin typeface="Arial"/>
                <a:cs typeface="Arial"/>
              </a:rPr>
              <a:t>les attentes</a:t>
            </a:r>
            <a:r>
              <a:rPr sz="1800" spc="30" dirty="0">
                <a:latin typeface="Arial"/>
                <a:cs typeface="Arial"/>
              </a:rPr>
              <a:t> </a:t>
            </a:r>
            <a:r>
              <a:rPr sz="1800" spc="80" dirty="0">
                <a:latin typeface="Arial"/>
                <a:cs typeface="Arial"/>
              </a:rPr>
              <a:t>de</a:t>
            </a:r>
            <a:r>
              <a:rPr sz="1800" spc="20" dirty="0">
                <a:latin typeface="Arial"/>
                <a:cs typeface="Arial"/>
              </a:rPr>
              <a:t> </a:t>
            </a:r>
            <a:r>
              <a:rPr sz="1800" dirty="0">
                <a:latin typeface="Arial"/>
                <a:cs typeface="Arial"/>
              </a:rPr>
              <a:t>votre</a:t>
            </a:r>
            <a:r>
              <a:rPr sz="1800" spc="20" dirty="0">
                <a:latin typeface="Arial"/>
                <a:cs typeface="Arial"/>
              </a:rPr>
              <a:t> </a:t>
            </a:r>
            <a:r>
              <a:rPr sz="1800" dirty="0">
                <a:latin typeface="Arial"/>
                <a:cs typeface="Arial"/>
              </a:rPr>
              <a:t>haute</a:t>
            </a:r>
            <a:r>
              <a:rPr sz="1800" spc="25" dirty="0">
                <a:latin typeface="Arial"/>
                <a:cs typeface="Arial"/>
              </a:rPr>
              <a:t> </a:t>
            </a:r>
            <a:r>
              <a:rPr sz="1800" spc="50" dirty="0">
                <a:latin typeface="Arial"/>
                <a:cs typeface="Arial"/>
              </a:rPr>
              <a:t>direction</a:t>
            </a:r>
            <a:r>
              <a:rPr sz="1800" spc="20" dirty="0">
                <a:latin typeface="Arial"/>
                <a:cs typeface="Arial"/>
              </a:rPr>
              <a:t> </a:t>
            </a:r>
            <a:r>
              <a:rPr sz="1800" dirty="0">
                <a:latin typeface="Arial"/>
                <a:cs typeface="Arial"/>
              </a:rPr>
              <a:t>si</a:t>
            </a:r>
            <a:r>
              <a:rPr sz="1800" spc="25" dirty="0">
                <a:latin typeface="Arial"/>
                <a:cs typeface="Arial"/>
              </a:rPr>
              <a:t> </a:t>
            </a:r>
            <a:r>
              <a:rPr sz="1800" dirty="0">
                <a:latin typeface="Arial"/>
                <a:cs typeface="Arial"/>
              </a:rPr>
              <a:t>vous</a:t>
            </a:r>
            <a:r>
              <a:rPr sz="1800" spc="25" dirty="0">
                <a:latin typeface="Arial"/>
                <a:cs typeface="Arial"/>
              </a:rPr>
              <a:t> </a:t>
            </a:r>
            <a:r>
              <a:rPr sz="1800" dirty="0">
                <a:latin typeface="Arial"/>
                <a:cs typeface="Arial"/>
              </a:rPr>
              <a:t>comprenez</a:t>
            </a:r>
            <a:r>
              <a:rPr sz="1800" spc="10" dirty="0">
                <a:latin typeface="Arial"/>
                <a:cs typeface="Arial"/>
              </a:rPr>
              <a:t> </a:t>
            </a:r>
            <a:r>
              <a:rPr sz="1800" spc="60" dirty="0">
                <a:latin typeface="Arial"/>
                <a:cs typeface="Arial"/>
              </a:rPr>
              <a:t>bien</a:t>
            </a:r>
            <a:r>
              <a:rPr sz="1800" spc="15" dirty="0">
                <a:latin typeface="Arial"/>
                <a:cs typeface="Arial"/>
              </a:rPr>
              <a:t> </a:t>
            </a:r>
            <a:r>
              <a:rPr sz="1800" spc="-10" dirty="0" err="1">
                <a:latin typeface="Arial"/>
                <a:cs typeface="Arial"/>
              </a:rPr>
              <a:t>l’admissibilité</a:t>
            </a:r>
            <a:r>
              <a:rPr lang="fr-CA" sz="1800" spc="-10" dirty="0">
                <a:latin typeface="Arial"/>
                <a:cs typeface="Arial"/>
              </a:rPr>
              <a:t>.</a:t>
            </a:r>
            <a:endParaRPr sz="1800" dirty="0">
              <a:latin typeface="Arial"/>
              <a:cs typeface="Arial"/>
            </a:endParaRPr>
          </a:p>
          <a:p>
            <a:pPr marL="983615" marR="83820" lvl="2" indent="-457200">
              <a:lnSpc>
                <a:spcPct val="100000"/>
              </a:lnSpc>
              <a:spcBef>
                <a:spcPts val="610"/>
              </a:spcBef>
              <a:buFont typeface="Wingdings"/>
              <a:buChar char=""/>
              <a:tabLst>
                <a:tab pos="983615" algn="l"/>
              </a:tabLst>
            </a:pPr>
            <a:r>
              <a:rPr sz="1600" i="1" dirty="0">
                <a:latin typeface="Arial"/>
                <a:cs typeface="Arial"/>
              </a:rPr>
              <a:t>Aucuns</a:t>
            </a:r>
            <a:r>
              <a:rPr sz="1600" i="1" spc="5" dirty="0">
                <a:latin typeface="Arial"/>
                <a:cs typeface="Arial"/>
              </a:rPr>
              <a:t> </a:t>
            </a:r>
            <a:r>
              <a:rPr sz="1600" i="1" spc="-10" dirty="0">
                <a:latin typeface="Arial"/>
                <a:cs typeface="Arial"/>
              </a:rPr>
              <a:t>frais</a:t>
            </a:r>
            <a:r>
              <a:rPr sz="1600" i="1" dirty="0">
                <a:latin typeface="Arial"/>
                <a:cs typeface="Arial"/>
              </a:rPr>
              <a:t> généraux</a:t>
            </a:r>
            <a:r>
              <a:rPr sz="1600" i="1" spc="-5" dirty="0">
                <a:latin typeface="Arial"/>
                <a:cs typeface="Arial"/>
              </a:rPr>
              <a:t> </a:t>
            </a:r>
            <a:r>
              <a:rPr sz="1600" i="1" spc="60" dirty="0">
                <a:latin typeface="Arial"/>
                <a:cs typeface="Arial"/>
              </a:rPr>
              <a:t>de</a:t>
            </a:r>
            <a:r>
              <a:rPr sz="1600" i="1" spc="5" dirty="0">
                <a:latin typeface="Arial"/>
                <a:cs typeface="Arial"/>
              </a:rPr>
              <a:t> </a:t>
            </a:r>
            <a:r>
              <a:rPr sz="1600" i="1" dirty="0">
                <a:latin typeface="Arial"/>
                <a:cs typeface="Arial"/>
              </a:rPr>
              <a:t>main-d’œuvre</a:t>
            </a:r>
            <a:r>
              <a:rPr sz="1600" i="1" spc="5" dirty="0">
                <a:latin typeface="Arial"/>
                <a:cs typeface="Arial"/>
              </a:rPr>
              <a:t> </a:t>
            </a:r>
            <a:r>
              <a:rPr sz="1600" i="1" dirty="0">
                <a:latin typeface="Arial"/>
                <a:cs typeface="Arial"/>
              </a:rPr>
              <a:t>(main-d’œuvre</a:t>
            </a:r>
            <a:r>
              <a:rPr sz="1600" i="1" spc="-10" dirty="0">
                <a:latin typeface="Arial"/>
                <a:cs typeface="Arial"/>
              </a:rPr>
              <a:t> </a:t>
            </a:r>
            <a:r>
              <a:rPr sz="1600" i="1" dirty="0">
                <a:latin typeface="Arial"/>
                <a:cs typeface="Arial"/>
              </a:rPr>
              <a:t>appuyée</a:t>
            </a:r>
            <a:r>
              <a:rPr sz="1600" i="1" spc="-20" dirty="0">
                <a:latin typeface="Arial"/>
                <a:cs typeface="Arial"/>
              </a:rPr>
              <a:t> </a:t>
            </a:r>
            <a:r>
              <a:rPr sz="1600" i="1" dirty="0">
                <a:latin typeface="Arial"/>
                <a:cs typeface="Arial"/>
              </a:rPr>
              <a:t>par les registres</a:t>
            </a:r>
            <a:r>
              <a:rPr sz="1600" i="1" spc="-10" dirty="0">
                <a:latin typeface="Arial"/>
                <a:cs typeface="Arial"/>
              </a:rPr>
              <a:t> </a:t>
            </a:r>
            <a:r>
              <a:rPr sz="1600" i="1" spc="55" dirty="0">
                <a:latin typeface="Arial"/>
                <a:cs typeface="Arial"/>
              </a:rPr>
              <a:t>de</a:t>
            </a:r>
            <a:r>
              <a:rPr sz="1600" i="1" spc="10" dirty="0">
                <a:latin typeface="Arial"/>
                <a:cs typeface="Arial"/>
              </a:rPr>
              <a:t> </a:t>
            </a:r>
            <a:r>
              <a:rPr sz="1600" i="1" dirty="0">
                <a:latin typeface="Arial"/>
                <a:cs typeface="Arial"/>
              </a:rPr>
              <a:t>paie</a:t>
            </a:r>
            <a:r>
              <a:rPr sz="1600" i="1" spc="-20" dirty="0">
                <a:latin typeface="Arial"/>
                <a:cs typeface="Arial"/>
              </a:rPr>
              <a:t> </a:t>
            </a:r>
            <a:r>
              <a:rPr sz="1600" i="1" spc="-10" dirty="0">
                <a:latin typeface="Arial"/>
                <a:cs typeface="Arial"/>
              </a:rPr>
              <a:t>avantages </a:t>
            </a:r>
            <a:r>
              <a:rPr sz="1600" i="1" dirty="0">
                <a:latin typeface="Arial"/>
                <a:cs typeface="Arial"/>
              </a:rPr>
              <a:t>sociaux</a:t>
            </a:r>
            <a:r>
              <a:rPr sz="1600" i="1" spc="-10" dirty="0">
                <a:latin typeface="Arial"/>
                <a:cs typeface="Arial"/>
              </a:rPr>
              <a:t> prévus </a:t>
            </a:r>
            <a:r>
              <a:rPr sz="1600" i="1" dirty="0">
                <a:latin typeface="Arial"/>
                <a:cs typeface="Arial"/>
              </a:rPr>
              <a:t>par</a:t>
            </a:r>
            <a:r>
              <a:rPr sz="1600" i="1" spc="-20" dirty="0">
                <a:latin typeface="Arial"/>
                <a:cs typeface="Arial"/>
              </a:rPr>
              <a:t> </a:t>
            </a:r>
            <a:r>
              <a:rPr sz="1600" i="1" dirty="0">
                <a:latin typeface="Arial"/>
                <a:cs typeface="Arial"/>
              </a:rPr>
              <a:t>la</a:t>
            </a:r>
            <a:r>
              <a:rPr sz="1600" i="1" spc="-15" dirty="0">
                <a:latin typeface="Arial"/>
                <a:cs typeface="Arial"/>
              </a:rPr>
              <a:t> </a:t>
            </a:r>
            <a:r>
              <a:rPr sz="1600" i="1" spc="50" dirty="0">
                <a:latin typeface="Arial"/>
                <a:cs typeface="Arial"/>
              </a:rPr>
              <a:t>loi</a:t>
            </a:r>
            <a:r>
              <a:rPr sz="1600" i="1" spc="-15" dirty="0">
                <a:latin typeface="Arial"/>
                <a:cs typeface="Arial"/>
              </a:rPr>
              <a:t> </a:t>
            </a:r>
            <a:r>
              <a:rPr sz="1600" i="1" spc="-10" dirty="0">
                <a:latin typeface="Arial"/>
                <a:cs typeface="Arial"/>
              </a:rPr>
              <a:t>seulement).</a:t>
            </a:r>
            <a:endParaRPr sz="1600" dirty="0">
              <a:latin typeface="Arial"/>
              <a:cs typeface="Arial"/>
            </a:endParaRPr>
          </a:p>
          <a:p>
            <a:pPr marL="983615" lvl="2" indent="-456565">
              <a:lnSpc>
                <a:spcPct val="100000"/>
              </a:lnSpc>
              <a:buFont typeface="Wingdings"/>
              <a:buChar char=""/>
              <a:tabLst>
                <a:tab pos="983615" algn="l"/>
              </a:tabLst>
            </a:pPr>
            <a:r>
              <a:rPr sz="1600" i="1" spc="-65" dirty="0">
                <a:latin typeface="Arial"/>
                <a:cs typeface="Arial"/>
              </a:rPr>
              <a:t>Les</a:t>
            </a:r>
            <a:r>
              <a:rPr sz="1600" i="1" spc="5" dirty="0">
                <a:latin typeface="Arial"/>
                <a:cs typeface="Arial"/>
              </a:rPr>
              <a:t> </a:t>
            </a:r>
            <a:r>
              <a:rPr sz="1600" i="1" dirty="0">
                <a:latin typeface="Arial"/>
                <a:cs typeface="Arial"/>
              </a:rPr>
              <a:t>partenaires ne peuvent</a:t>
            </a:r>
            <a:r>
              <a:rPr sz="1600" i="1" spc="-10" dirty="0">
                <a:latin typeface="Arial"/>
                <a:cs typeface="Arial"/>
              </a:rPr>
              <a:t> </a:t>
            </a:r>
            <a:r>
              <a:rPr sz="1600" i="1" dirty="0">
                <a:latin typeface="Arial"/>
                <a:cs typeface="Arial"/>
              </a:rPr>
              <a:t>pas être des</a:t>
            </a:r>
            <a:r>
              <a:rPr sz="1600" i="1" spc="10" dirty="0">
                <a:latin typeface="Arial"/>
                <a:cs typeface="Arial"/>
              </a:rPr>
              <a:t> </a:t>
            </a:r>
            <a:r>
              <a:rPr sz="1600" i="1" spc="-35" dirty="0">
                <a:latin typeface="Arial"/>
                <a:cs typeface="Arial"/>
              </a:rPr>
              <a:t>sous-</a:t>
            </a:r>
            <a:r>
              <a:rPr sz="1600" i="1" spc="-10" dirty="0">
                <a:latin typeface="Arial"/>
                <a:cs typeface="Arial"/>
              </a:rPr>
              <a:t>traitants.</a:t>
            </a:r>
            <a:endParaRPr sz="1600" dirty="0">
              <a:latin typeface="Arial"/>
              <a:cs typeface="Arial"/>
            </a:endParaRPr>
          </a:p>
          <a:p>
            <a:pPr marL="983615" lvl="2" indent="-456565">
              <a:lnSpc>
                <a:spcPct val="100000"/>
              </a:lnSpc>
              <a:buFont typeface="Wingdings"/>
              <a:buChar char=""/>
              <a:tabLst>
                <a:tab pos="983615" algn="l"/>
              </a:tabLst>
            </a:pPr>
            <a:r>
              <a:rPr sz="1600" i="1" spc="-25" dirty="0">
                <a:latin typeface="Arial"/>
                <a:cs typeface="Arial"/>
              </a:rPr>
              <a:t>Seules</a:t>
            </a:r>
            <a:r>
              <a:rPr sz="1600" i="1" dirty="0">
                <a:latin typeface="Arial"/>
                <a:cs typeface="Arial"/>
              </a:rPr>
              <a:t> les</a:t>
            </a:r>
            <a:r>
              <a:rPr sz="1600" i="1" spc="15" dirty="0">
                <a:latin typeface="Arial"/>
                <a:cs typeface="Arial"/>
              </a:rPr>
              <a:t> </a:t>
            </a:r>
            <a:r>
              <a:rPr sz="1600" i="1" dirty="0">
                <a:latin typeface="Arial"/>
                <a:cs typeface="Arial"/>
              </a:rPr>
              <a:t>dépenses directes</a:t>
            </a:r>
            <a:r>
              <a:rPr sz="1600" i="1" spc="10" dirty="0">
                <a:latin typeface="Arial"/>
                <a:cs typeface="Arial"/>
              </a:rPr>
              <a:t> </a:t>
            </a:r>
            <a:r>
              <a:rPr sz="1600" i="1" spc="65" dirty="0">
                <a:latin typeface="Arial"/>
                <a:cs typeface="Arial"/>
              </a:rPr>
              <a:t>du</a:t>
            </a:r>
            <a:r>
              <a:rPr sz="1600" i="1" spc="25" dirty="0">
                <a:latin typeface="Arial"/>
                <a:cs typeface="Arial"/>
              </a:rPr>
              <a:t> </a:t>
            </a:r>
            <a:r>
              <a:rPr sz="1600" i="1" dirty="0">
                <a:latin typeface="Arial"/>
                <a:cs typeface="Arial"/>
              </a:rPr>
              <a:t>projet</a:t>
            </a:r>
            <a:r>
              <a:rPr sz="1600" i="1" spc="-5" dirty="0">
                <a:latin typeface="Arial"/>
                <a:cs typeface="Arial"/>
              </a:rPr>
              <a:t> </a:t>
            </a:r>
            <a:r>
              <a:rPr sz="1600" i="1" dirty="0">
                <a:latin typeface="Arial"/>
                <a:cs typeface="Arial"/>
              </a:rPr>
              <a:t>sont</a:t>
            </a:r>
            <a:r>
              <a:rPr sz="1600" i="1" spc="20" dirty="0">
                <a:latin typeface="Arial"/>
                <a:cs typeface="Arial"/>
              </a:rPr>
              <a:t> </a:t>
            </a:r>
            <a:r>
              <a:rPr sz="1600" i="1" spc="-10" dirty="0">
                <a:latin typeface="Arial"/>
                <a:cs typeface="Arial"/>
              </a:rPr>
              <a:t>couvertes.</a:t>
            </a:r>
            <a:endParaRPr sz="1600" dirty="0">
              <a:latin typeface="Arial"/>
              <a:cs typeface="Arial"/>
            </a:endParaRPr>
          </a:p>
          <a:p>
            <a:pPr marL="983615" lvl="2" indent="-456565">
              <a:lnSpc>
                <a:spcPct val="100000"/>
              </a:lnSpc>
              <a:buFont typeface="Wingdings"/>
              <a:buChar char=""/>
              <a:tabLst>
                <a:tab pos="983615" algn="l"/>
              </a:tabLst>
            </a:pPr>
            <a:r>
              <a:rPr sz="1600" i="1" spc="-65" dirty="0">
                <a:latin typeface="Arial"/>
                <a:cs typeface="Arial"/>
              </a:rPr>
              <a:t>Les</a:t>
            </a:r>
            <a:r>
              <a:rPr sz="1600" i="1" spc="25" dirty="0">
                <a:latin typeface="Arial"/>
                <a:cs typeface="Arial"/>
              </a:rPr>
              <a:t> </a:t>
            </a:r>
            <a:r>
              <a:rPr sz="1600" i="1" dirty="0">
                <a:latin typeface="Arial"/>
                <a:cs typeface="Arial"/>
              </a:rPr>
              <a:t>coûts</a:t>
            </a:r>
            <a:r>
              <a:rPr sz="1600" i="1" spc="25" dirty="0">
                <a:latin typeface="Arial"/>
                <a:cs typeface="Arial"/>
              </a:rPr>
              <a:t> </a:t>
            </a:r>
            <a:r>
              <a:rPr sz="1600" i="1" dirty="0">
                <a:latin typeface="Arial"/>
                <a:cs typeface="Arial"/>
              </a:rPr>
              <a:t>doivent</a:t>
            </a:r>
            <a:r>
              <a:rPr sz="1600" i="1" spc="10" dirty="0">
                <a:latin typeface="Arial"/>
                <a:cs typeface="Arial"/>
              </a:rPr>
              <a:t> </a:t>
            </a:r>
            <a:r>
              <a:rPr sz="1600" i="1" dirty="0">
                <a:latin typeface="Arial"/>
                <a:cs typeface="Arial"/>
              </a:rPr>
              <a:t>être</a:t>
            </a:r>
            <a:r>
              <a:rPr sz="1600" i="1" spc="30" dirty="0">
                <a:latin typeface="Arial"/>
                <a:cs typeface="Arial"/>
              </a:rPr>
              <a:t> </a:t>
            </a:r>
            <a:r>
              <a:rPr sz="1600" i="1" dirty="0">
                <a:latin typeface="Arial"/>
                <a:cs typeface="Arial"/>
              </a:rPr>
              <a:t>supplémentaires</a:t>
            </a:r>
            <a:r>
              <a:rPr sz="1600" i="1" spc="20" dirty="0">
                <a:latin typeface="Arial"/>
                <a:cs typeface="Arial"/>
              </a:rPr>
              <a:t> </a:t>
            </a:r>
            <a:r>
              <a:rPr sz="1600" i="1" dirty="0">
                <a:latin typeface="Arial"/>
                <a:cs typeface="Arial"/>
              </a:rPr>
              <a:t>(nouveaux</a:t>
            </a:r>
            <a:r>
              <a:rPr sz="1600" i="1" spc="20" dirty="0">
                <a:latin typeface="Arial"/>
                <a:cs typeface="Arial"/>
              </a:rPr>
              <a:t> </a:t>
            </a:r>
            <a:r>
              <a:rPr sz="1600" i="1" spc="55" dirty="0">
                <a:latin typeface="Arial"/>
                <a:cs typeface="Arial"/>
              </a:rPr>
              <a:t>pour</a:t>
            </a:r>
            <a:r>
              <a:rPr sz="1600" i="1" spc="25" dirty="0">
                <a:latin typeface="Arial"/>
                <a:cs typeface="Arial"/>
              </a:rPr>
              <a:t> </a:t>
            </a:r>
            <a:r>
              <a:rPr sz="1600" i="1" spc="-10" dirty="0">
                <a:latin typeface="Arial"/>
                <a:cs typeface="Arial"/>
              </a:rPr>
              <a:t>l’entreprise).</a:t>
            </a:r>
            <a:endParaRPr sz="1600" dirty="0">
              <a:latin typeface="Arial"/>
              <a:cs typeface="Arial"/>
            </a:endParaRPr>
          </a:p>
          <a:p>
            <a:pPr lvl="2">
              <a:lnSpc>
                <a:spcPct val="100000"/>
              </a:lnSpc>
              <a:spcBef>
                <a:spcPts val="190"/>
              </a:spcBef>
              <a:buFont typeface="Wingdings"/>
              <a:buChar char=""/>
            </a:pPr>
            <a:endParaRPr sz="1600" dirty="0">
              <a:latin typeface="Arial"/>
              <a:cs typeface="Arial"/>
            </a:endParaRPr>
          </a:p>
          <a:p>
            <a:pPr marL="362585" marR="5080" indent="-350520">
              <a:lnSpc>
                <a:spcPct val="100000"/>
              </a:lnSpc>
              <a:buSzPct val="94444"/>
              <a:buAutoNum type="arabicPeriod"/>
              <a:tabLst>
                <a:tab pos="362585" algn="l"/>
              </a:tabLst>
            </a:pPr>
            <a:r>
              <a:rPr sz="1800" spc="-35" dirty="0">
                <a:latin typeface="Arial"/>
                <a:cs typeface="Arial"/>
              </a:rPr>
              <a:t>Le</a:t>
            </a:r>
            <a:r>
              <a:rPr sz="1800" spc="-10" dirty="0">
                <a:latin typeface="Arial"/>
                <a:cs typeface="Arial"/>
              </a:rPr>
              <a:t> </a:t>
            </a:r>
            <a:r>
              <a:rPr sz="1800" dirty="0">
                <a:latin typeface="Arial"/>
                <a:cs typeface="Arial"/>
              </a:rPr>
              <a:t>personnel</a:t>
            </a:r>
            <a:r>
              <a:rPr sz="1800" spc="-5" dirty="0">
                <a:latin typeface="Arial"/>
                <a:cs typeface="Arial"/>
              </a:rPr>
              <a:t> </a:t>
            </a:r>
            <a:r>
              <a:rPr sz="1800" spc="75" dirty="0">
                <a:latin typeface="Arial"/>
                <a:cs typeface="Arial"/>
              </a:rPr>
              <a:t>de</a:t>
            </a:r>
            <a:r>
              <a:rPr sz="1800" dirty="0">
                <a:latin typeface="Arial"/>
                <a:cs typeface="Arial"/>
              </a:rPr>
              <a:t> NGen est</a:t>
            </a:r>
            <a:r>
              <a:rPr sz="1800" spc="-5" dirty="0">
                <a:latin typeface="Arial"/>
                <a:cs typeface="Arial"/>
              </a:rPr>
              <a:t> </a:t>
            </a:r>
            <a:r>
              <a:rPr sz="1800" dirty="0">
                <a:latin typeface="Arial"/>
                <a:cs typeface="Arial"/>
              </a:rPr>
              <a:t>là</a:t>
            </a:r>
            <a:r>
              <a:rPr sz="1800" spc="-10" dirty="0">
                <a:latin typeface="Arial"/>
                <a:cs typeface="Arial"/>
              </a:rPr>
              <a:t> </a:t>
            </a:r>
            <a:r>
              <a:rPr sz="1800" spc="75" dirty="0">
                <a:latin typeface="Arial"/>
                <a:cs typeface="Arial"/>
              </a:rPr>
              <a:t>pour</a:t>
            </a:r>
            <a:r>
              <a:rPr sz="1800" spc="10" dirty="0">
                <a:latin typeface="Arial"/>
                <a:cs typeface="Arial"/>
              </a:rPr>
              <a:t> </a:t>
            </a:r>
            <a:r>
              <a:rPr sz="1800" dirty="0">
                <a:latin typeface="Arial"/>
                <a:cs typeface="Arial"/>
              </a:rPr>
              <a:t>vous</a:t>
            </a:r>
            <a:r>
              <a:rPr sz="1800" spc="15" dirty="0">
                <a:latin typeface="Arial"/>
                <a:cs typeface="Arial"/>
              </a:rPr>
              <a:t> </a:t>
            </a:r>
            <a:r>
              <a:rPr sz="1800" dirty="0">
                <a:latin typeface="Arial"/>
                <a:cs typeface="Arial"/>
              </a:rPr>
              <a:t>aider</a:t>
            </a:r>
            <a:r>
              <a:rPr sz="1800" spc="5" dirty="0">
                <a:latin typeface="Arial"/>
                <a:cs typeface="Arial"/>
              </a:rPr>
              <a:t> </a:t>
            </a:r>
            <a:r>
              <a:rPr sz="1800" dirty="0">
                <a:latin typeface="Arial"/>
                <a:cs typeface="Arial"/>
              </a:rPr>
              <a:t>à</a:t>
            </a:r>
            <a:r>
              <a:rPr sz="1800" spc="-5" dirty="0">
                <a:latin typeface="Arial"/>
                <a:cs typeface="Arial"/>
              </a:rPr>
              <a:t> </a:t>
            </a:r>
            <a:r>
              <a:rPr sz="1800" spc="-30" dirty="0">
                <a:latin typeface="Arial"/>
                <a:cs typeface="Arial"/>
              </a:rPr>
              <a:t>réussir.</a:t>
            </a:r>
            <a:r>
              <a:rPr sz="1800" spc="-55" dirty="0">
                <a:latin typeface="Arial"/>
                <a:cs typeface="Arial"/>
              </a:rPr>
              <a:t> </a:t>
            </a:r>
            <a:r>
              <a:rPr sz="1800" spc="-75" dirty="0">
                <a:latin typeface="Arial"/>
                <a:cs typeface="Arial"/>
              </a:rPr>
              <a:t>Si</a:t>
            </a:r>
            <a:r>
              <a:rPr sz="1800" spc="-5" dirty="0">
                <a:latin typeface="Arial"/>
                <a:cs typeface="Arial"/>
              </a:rPr>
              <a:t> </a:t>
            </a:r>
            <a:r>
              <a:rPr sz="1800" dirty="0">
                <a:latin typeface="Arial"/>
                <a:cs typeface="Arial"/>
              </a:rPr>
              <a:t>vous</a:t>
            </a:r>
            <a:r>
              <a:rPr sz="1800" spc="5" dirty="0">
                <a:latin typeface="Arial"/>
                <a:cs typeface="Arial"/>
              </a:rPr>
              <a:t> </a:t>
            </a:r>
            <a:r>
              <a:rPr sz="1800" dirty="0">
                <a:latin typeface="Arial"/>
                <a:cs typeface="Arial"/>
              </a:rPr>
              <a:t>ne trouvez</a:t>
            </a:r>
            <a:r>
              <a:rPr sz="1800" spc="10" dirty="0">
                <a:latin typeface="Arial"/>
                <a:cs typeface="Arial"/>
              </a:rPr>
              <a:t> </a:t>
            </a:r>
            <a:r>
              <a:rPr sz="1800" dirty="0">
                <a:latin typeface="Arial"/>
                <a:cs typeface="Arial"/>
              </a:rPr>
              <a:t>pas</a:t>
            </a:r>
            <a:r>
              <a:rPr sz="1800" spc="5" dirty="0">
                <a:latin typeface="Arial"/>
                <a:cs typeface="Arial"/>
              </a:rPr>
              <a:t> </a:t>
            </a:r>
            <a:r>
              <a:rPr sz="1800" spc="75" dirty="0">
                <a:latin typeface="Arial"/>
                <a:cs typeface="Arial"/>
              </a:rPr>
              <a:t>de</a:t>
            </a:r>
            <a:r>
              <a:rPr sz="1800" spc="-5" dirty="0">
                <a:latin typeface="Arial"/>
                <a:cs typeface="Arial"/>
              </a:rPr>
              <a:t> </a:t>
            </a:r>
            <a:r>
              <a:rPr sz="1800" dirty="0">
                <a:latin typeface="Arial"/>
                <a:cs typeface="Arial"/>
              </a:rPr>
              <a:t>réponse dans</a:t>
            </a:r>
            <a:r>
              <a:rPr sz="1800" spc="15" dirty="0">
                <a:latin typeface="Arial"/>
                <a:cs typeface="Arial"/>
              </a:rPr>
              <a:t> </a:t>
            </a:r>
            <a:r>
              <a:rPr sz="1800" dirty="0">
                <a:latin typeface="Arial"/>
                <a:cs typeface="Arial"/>
              </a:rPr>
              <a:t>les</a:t>
            </a:r>
            <a:r>
              <a:rPr sz="1800" spc="-15" dirty="0">
                <a:latin typeface="Arial"/>
                <a:cs typeface="Arial"/>
              </a:rPr>
              <a:t> </a:t>
            </a:r>
            <a:r>
              <a:rPr sz="1800" dirty="0">
                <a:latin typeface="Arial"/>
                <a:cs typeface="Arial"/>
              </a:rPr>
              <a:t>guides</a:t>
            </a:r>
            <a:r>
              <a:rPr sz="1800" spc="5" dirty="0">
                <a:latin typeface="Arial"/>
                <a:cs typeface="Arial"/>
              </a:rPr>
              <a:t> </a:t>
            </a:r>
            <a:r>
              <a:rPr sz="1800" spc="40" dirty="0">
                <a:latin typeface="Arial"/>
                <a:cs typeface="Arial"/>
              </a:rPr>
              <a:t>ou </a:t>
            </a:r>
            <a:r>
              <a:rPr sz="1800" dirty="0">
                <a:latin typeface="Arial"/>
                <a:cs typeface="Arial"/>
              </a:rPr>
              <a:t>dans</a:t>
            </a:r>
            <a:r>
              <a:rPr sz="1800" spc="-15" dirty="0">
                <a:latin typeface="Arial"/>
                <a:cs typeface="Arial"/>
              </a:rPr>
              <a:t> </a:t>
            </a:r>
            <a:r>
              <a:rPr sz="1800" dirty="0">
                <a:latin typeface="Arial"/>
                <a:cs typeface="Arial"/>
              </a:rPr>
              <a:t>la</a:t>
            </a:r>
            <a:r>
              <a:rPr sz="1800" spc="-20" dirty="0">
                <a:latin typeface="Arial"/>
                <a:cs typeface="Arial"/>
              </a:rPr>
              <a:t> </a:t>
            </a:r>
            <a:r>
              <a:rPr sz="1800" spc="-30" dirty="0">
                <a:latin typeface="Arial"/>
                <a:cs typeface="Arial"/>
              </a:rPr>
              <a:t>FAQ,</a:t>
            </a:r>
            <a:r>
              <a:rPr sz="1800" spc="-90" dirty="0">
                <a:latin typeface="Arial"/>
                <a:cs typeface="Arial"/>
              </a:rPr>
              <a:t> </a:t>
            </a:r>
            <a:r>
              <a:rPr sz="1800" dirty="0">
                <a:latin typeface="Arial"/>
                <a:cs typeface="Arial"/>
              </a:rPr>
              <a:t>contactez-nous</a:t>
            </a:r>
            <a:r>
              <a:rPr sz="1800" spc="15" dirty="0">
                <a:latin typeface="Arial"/>
                <a:cs typeface="Arial"/>
              </a:rPr>
              <a:t> </a:t>
            </a:r>
            <a:r>
              <a:rPr sz="1800" spc="70" dirty="0">
                <a:latin typeface="Arial"/>
                <a:cs typeface="Arial"/>
              </a:rPr>
              <a:t>pour</a:t>
            </a:r>
            <a:r>
              <a:rPr sz="1800" spc="-10" dirty="0">
                <a:latin typeface="Arial"/>
                <a:cs typeface="Arial"/>
              </a:rPr>
              <a:t> </a:t>
            </a:r>
            <a:r>
              <a:rPr sz="1800" spc="60" dirty="0">
                <a:latin typeface="Arial"/>
                <a:cs typeface="Arial"/>
              </a:rPr>
              <a:t>obtenir</a:t>
            </a:r>
            <a:r>
              <a:rPr sz="1800" spc="-5" dirty="0">
                <a:latin typeface="Arial"/>
                <a:cs typeface="Arial"/>
              </a:rPr>
              <a:t> </a:t>
            </a:r>
            <a:r>
              <a:rPr sz="1800" dirty="0">
                <a:latin typeface="Arial"/>
                <a:cs typeface="Arial"/>
              </a:rPr>
              <a:t>des</a:t>
            </a:r>
            <a:r>
              <a:rPr sz="1800" spc="-15" dirty="0">
                <a:latin typeface="Arial"/>
                <a:cs typeface="Arial"/>
              </a:rPr>
              <a:t> </a:t>
            </a:r>
            <a:r>
              <a:rPr lang="fr-CA" sz="1800" spc="-10" dirty="0">
                <a:latin typeface="Arial"/>
                <a:cs typeface="Arial"/>
              </a:rPr>
              <a:t>précision</a:t>
            </a:r>
            <a:r>
              <a:rPr sz="1800" spc="-10" dirty="0">
                <a:latin typeface="Arial"/>
                <a:cs typeface="Arial"/>
              </a:rPr>
              <a:t>s.</a:t>
            </a:r>
            <a:endParaRPr sz="1800" dirty="0">
              <a:latin typeface="Arial"/>
              <a:cs typeface="Arial"/>
            </a:endParaRPr>
          </a:p>
          <a:p>
            <a:pPr>
              <a:lnSpc>
                <a:spcPct val="100000"/>
              </a:lnSpc>
              <a:spcBef>
                <a:spcPts val="90"/>
              </a:spcBef>
              <a:buAutoNum type="arabicPeriod"/>
            </a:pPr>
            <a:endParaRPr sz="1800" dirty="0">
              <a:latin typeface="Arial"/>
              <a:cs typeface="Arial"/>
            </a:endParaRPr>
          </a:p>
          <a:p>
            <a:pPr marL="362585" indent="-349885">
              <a:lnSpc>
                <a:spcPct val="100000"/>
              </a:lnSpc>
              <a:buAutoNum type="arabicPeriod"/>
              <a:tabLst>
                <a:tab pos="362585" algn="l"/>
              </a:tabLst>
            </a:pPr>
            <a:r>
              <a:rPr sz="1800" spc="50" dirty="0">
                <a:latin typeface="Arial"/>
                <a:cs typeface="Arial"/>
              </a:rPr>
              <a:t>Comprendre</a:t>
            </a:r>
            <a:r>
              <a:rPr sz="1800" dirty="0">
                <a:latin typeface="Arial"/>
                <a:cs typeface="Arial"/>
              </a:rPr>
              <a:t> les limites </a:t>
            </a:r>
            <a:r>
              <a:rPr sz="1800" spc="-50" dirty="0">
                <a:latin typeface="Arial"/>
                <a:cs typeface="Arial"/>
              </a:rPr>
              <a:t>:</a:t>
            </a:r>
            <a:endParaRPr sz="1800" dirty="0">
              <a:latin typeface="Arial"/>
              <a:cs typeface="Arial"/>
            </a:endParaRPr>
          </a:p>
          <a:p>
            <a:pPr marL="650240" lvl="1" indent="-287655">
              <a:lnSpc>
                <a:spcPct val="100000"/>
              </a:lnSpc>
              <a:spcBef>
                <a:spcPts val="5"/>
              </a:spcBef>
              <a:buChar char="•"/>
              <a:tabLst>
                <a:tab pos="650240" algn="l"/>
              </a:tabLst>
            </a:pPr>
            <a:r>
              <a:rPr sz="1700" spc="20" dirty="0">
                <a:latin typeface="Arial"/>
                <a:cs typeface="Arial"/>
              </a:rPr>
              <a:t>Répartition</a:t>
            </a:r>
            <a:r>
              <a:rPr sz="1700" spc="25" dirty="0">
                <a:latin typeface="Arial"/>
                <a:cs typeface="Arial"/>
              </a:rPr>
              <a:t> </a:t>
            </a:r>
            <a:r>
              <a:rPr sz="1700" spc="20" dirty="0">
                <a:latin typeface="Arial"/>
                <a:cs typeface="Arial"/>
              </a:rPr>
              <a:t>entre</a:t>
            </a:r>
            <a:r>
              <a:rPr sz="1700" spc="45" dirty="0">
                <a:latin typeface="Arial"/>
                <a:cs typeface="Arial"/>
              </a:rPr>
              <a:t> </a:t>
            </a:r>
            <a:r>
              <a:rPr sz="1700" spc="20" dirty="0">
                <a:latin typeface="Arial"/>
                <a:cs typeface="Arial"/>
              </a:rPr>
              <a:t>le</a:t>
            </a:r>
            <a:r>
              <a:rPr sz="1700" spc="30" dirty="0">
                <a:latin typeface="Arial"/>
                <a:cs typeface="Arial"/>
              </a:rPr>
              <a:t> </a:t>
            </a:r>
            <a:r>
              <a:rPr sz="1700" spc="20" dirty="0">
                <a:latin typeface="Arial"/>
                <a:cs typeface="Arial"/>
              </a:rPr>
              <a:t>remboursement/financement</a:t>
            </a:r>
            <a:r>
              <a:rPr sz="1700" spc="60" dirty="0">
                <a:latin typeface="Arial"/>
                <a:cs typeface="Arial"/>
              </a:rPr>
              <a:t> </a:t>
            </a:r>
            <a:r>
              <a:rPr sz="1700" spc="20" dirty="0">
                <a:latin typeface="Arial"/>
                <a:cs typeface="Arial"/>
              </a:rPr>
              <a:t>(indique</a:t>
            </a:r>
            <a:r>
              <a:rPr sz="1700" spc="55" dirty="0">
                <a:latin typeface="Arial"/>
                <a:cs typeface="Arial"/>
              </a:rPr>
              <a:t> </a:t>
            </a:r>
            <a:r>
              <a:rPr sz="1700" spc="20" dirty="0">
                <a:latin typeface="Arial"/>
                <a:cs typeface="Arial"/>
              </a:rPr>
              <a:t>le</a:t>
            </a:r>
            <a:r>
              <a:rPr sz="1700" spc="30" dirty="0">
                <a:latin typeface="Arial"/>
                <a:cs typeface="Arial"/>
              </a:rPr>
              <a:t> </a:t>
            </a:r>
            <a:r>
              <a:rPr sz="1700" spc="10" dirty="0">
                <a:latin typeface="Arial"/>
                <a:cs typeface="Arial"/>
              </a:rPr>
              <a:t>niveau</a:t>
            </a:r>
            <a:r>
              <a:rPr sz="1700" spc="50" dirty="0">
                <a:latin typeface="Arial"/>
                <a:cs typeface="Arial"/>
              </a:rPr>
              <a:t> </a:t>
            </a:r>
            <a:r>
              <a:rPr sz="1700" spc="65" dirty="0">
                <a:latin typeface="Arial"/>
                <a:cs typeface="Arial"/>
              </a:rPr>
              <a:t>de</a:t>
            </a:r>
            <a:r>
              <a:rPr sz="1700" spc="45" dirty="0">
                <a:latin typeface="Arial"/>
                <a:cs typeface="Arial"/>
              </a:rPr>
              <a:t> </a:t>
            </a:r>
            <a:r>
              <a:rPr sz="1700" spc="-10" dirty="0">
                <a:latin typeface="Arial"/>
                <a:cs typeface="Arial"/>
              </a:rPr>
              <a:t>collaboration).</a:t>
            </a:r>
            <a:endParaRPr sz="1700" dirty="0">
              <a:latin typeface="Arial"/>
              <a:cs typeface="Arial"/>
            </a:endParaRPr>
          </a:p>
          <a:p>
            <a:pPr marL="650240" lvl="1" indent="-287655">
              <a:lnSpc>
                <a:spcPct val="100000"/>
              </a:lnSpc>
              <a:buChar char="•"/>
              <a:tabLst>
                <a:tab pos="650240" algn="l"/>
              </a:tabLst>
            </a:pPr>
            <a:r>
              <a:rPr sz="1700" dirty="0">
                <a:latin typeface="Arial"/>
                <a:cs typeface="Arial"/>
              </a:rPr>
              <a:t>Dépenses</a:t>
            </a:r>
            <a:r>
              <a:rPr sz="1700" spc="-10" dirty="0">
                <a:latin typeface="Arial"/>
                <a:cs typeface="Arial"/>
              </a:rPr>
              <a:t> </a:t>
            </a:r>
            <a:r>
              <a:rPr sz="1700" dirty="0">
                <a:latin typeface="Arial"/>
                <a:cs typeface="Arial"/>
              </a:rPr>
              <a:t>en</a:t>
            </a:r>
            <a:r>
              <a:rPr sz="1700" spc="-5" dirty="0">
                <a:latin typeface="Arial"/>
                <a:cs typeface="Arial"/>
              </a:rPr>
              <a:t> </a:t>
            </a:r>
            <a:r>
              <a:rPr sz="1700" spc="-10" dirty="0">
                <a:latin typeface="Arial"/>
                <a:cs typeface="Arial"/>
              </a:rPr>
              <a:t>capital</a:t>
            </a:r>
            <a:endParaRPr sz="1700" dirty="0">
              <a:latin typeface="Arial"/>
              <a:cs typeface="Arial"/>
            </a:endParaRPr>
          </a:p>
          <a:p>
            <a:pPr marL="650240" lvl="1" indent="-287655">
              <a:lnSpc>
                <a:spcPct val="100000"/>
              </a:lnSpc>
              <a:buChar char="•"/>
              <a:tabLst>
                <a:tab pos="650240" algn="l"/>
              </a:tabLst>
            </a:pPr>
            <a:r>
              <a:rPr sz="1700" spc="-50" dirty="0">
                <a:latin typeface="Arial"/>
                <a:cs typeface="Arial"/>
              </a:rPr>
              <a:t>Sous-</a:t>
            </a:r>
            <a:r>
              <a:rPr sz="1700" spc="-10" dirty="0">
                <a:latin typeface="Arial"/>
                <a:cs typeface="Arial"/>
              </a:rPr>
              <a:t>traitance</a:t>
            </a:r>
            <a:endParaRPr sz="1700" dirty="0">
              <a:latin typeface="Arial"/>
              <a:cs typeface="Arial"/>
            </a:endParaRPr>
          </a:p>
          <a:p>
            <a:pPr marL="650240" lvl="1" indent="-287655">
              <a:lnSpc>
                <a:spcPct val="100000"/>
              </a:lnSpc>
              <a:buChar char="•"/>
              <a:tabLst>
                <a:tab pos="650240" algn="l"/>
              </a:tabLst>
            </a:pPr>
            <a:r>
              <a:rPr sz="1700" spc="10" dirty="0">
                <a:latin typeface="Arial"/>
                <a:cs typeface="Arial"/>
              </a:rPr>
              <a:t>Contributions</a:t>
            </a:r>
            <a:r>
              <a:rPr sz="1700" spc="150" dirty="0">
                <a:latin typeface="Arial"/>
                <a:cs typeface="Arial"/>
              </a:rPr>
              <a:t> </a:t>
            </a:r>
            <a:r>
              <a:rPr sz="1700" spc="10" dirty="0">
                <a:latin typeface="Arial"/>
                <a:cs typeface="Arial"/>
              </a:rPr>
              <a:t>en</a:t>
            </a:r>
            <a:r>
              <a:rPr sz="1700" spc="145" dirty="0">
                <a:latin typeface="Arial"/>
                <a:cs typeface="Arial"/>
              </a:rPr>
              <a:t> </a:t>
            </a:r>
            <a:r>
              <a:rPr sz="1700" spc="-10" dirty="0">
                <a:latin typeface="Arial"/>
                <a:cs typeface="Arial"/>
              </a:rPr>
              <a:t>nature</a:t>
            </a:r>
            <a:endParaRPr sz="1700" dirty="0">
              <a:latin typeface="Arial"/>
              <a:cs typeface="Arial"/>
            </a:endParaRPr>
          </a:p>
          <a:p>
            <a:pPr marL="650240" lvl="1" indent="-287655">
              <a:lnSpc>
                <a:spcPct val="100000"/>
              </a:lnSpc>
              <a:buChar char="•"/>
              <a:tabLst>
                <a:tab pos="650240" algn="l"/>
              </a:tabLst>
            </a:pPr>
            <a:r>
              <a:rPr sz="1700" dirty="0">
                <a:latin typeface="Arial"/>
                <a:cs typeface="Arial"/>
              </a:rPr>
              <a:t>Dépenses</a:t>
            </a:r>
            <a:r>
              <a:rPr sz="1700" spc="-30" dirty="0">
                <a:latin typeface="Arial"/>
                <a:cs typeface="Arial"/>
              </a:rPr>
              <a:t> </a:t>
            </a:r>
            <a:r>
              <a:rPr sz="1700" spc="65" dirty="0">
                <a:latin typeface="Arial"/>
                <a:cs typeface="Arial"/>
              </a:rPr>
              <a:t>de</a:t>
            </a:r>
            <a:r>
              <a:rPr sz="1700" spc="-20" dirty="0">
                <a:latin typeface="Arial"/>
                <a:cs typeface="Arial"/>
              </a:rPr>
              <a:t> </a:t>
            </a:r>
            <a:r>
              <a:rPr sz="1700" spc="-25" dirty="0">
                <a:latin typeface="Arial"/>
                <a:cs typeface="Arial"/>
              </a:rPr>
              <a:t>PI</a:t>
            </a:r>
            <a:endParaRPr sz="1700" dirty="0">
              <a:latin typeface="Arial"/>
              <a:cs typeface="Arial"/>
            </a:endParaRPr>
          </a:p>
          <a:p>
            <a:pPr marL="650240" lvl="1" indent="-328295">
              <a:lnSpc>
                <a:spcPct val="100000"/>
              </a:lnSpc>
              <a:spcBef>
                <a:spcPts val="5"/>
              </a:spcBef>
              <a:buChar char="•"/>
              <a:tabLst>
                <a:tab pos="650240" algn="l"/>
                <a:tab pos="11193145" algn="l"/>
              </a:tabLst>
            </a:pPr>
            <a:r>
              <a:rPr sz="1700" u="sng" dirty="0">
                <a:uFill>
                  <a:solidFill>
                    <a:srgbClr val="AAAAAA"/>
                  </a:solidFill>
                </a:uFill>
                <a:latin typeface="Arial"/>
                <a:cs typeface="Arial"/>
              </a:rPr>
              <a:t>Entrepreneurs</a:t>
            </a:r>
            <a:r>
              <a:rPr sz="1700" u="sng" spc="95" dirty="0">
                <a:uFill>
                  <a:solidFill>
                    <a:srgbClr val="AAAAAA"/>
                  </a:solidFill>
                </a:uFill>
                <a:latin typeface="Arial"/>
                <a:cs typeface="Arial"/>
              </a:rPr>
              <a:t> </a:t>
            </a:r>
            <a:r>
              <a:rPr sz="1700" u="sng" spc="-10" dirty="0">
                <a:uFill>
                  <a:solidFill>
                    <a:srgbClr val="AAAAAA"/>
                  </a:solidFill>
                </a:uFill>
                <a:latin typeface="Arial"/>
                <a:cs typeface="Arial"/>
              </a:rPr>
              <a:t>étrangers</a:t>
            </a:r>
            <a:r>
              <a:rPr sz="1700" u="sng" dirty="0">
                <a:uFill>
                  <a:solidFill>
                    <a:srgbClr val="AAAAAA"/>
                  </a:solidFill>
                </a:uFill>
                <a:latin typeface="Arial"/>
                <a:cs typeface="Arial"/>
              </a:rPr>
              <a:t>	</a:t>
            </a:r>
            <a:endParaRPr sz="1700" dirty="0">
              <a:latin typeface="Arial"/>
              <a:cs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Coûts</a:t>
            </a:r>
            <a:r>
              <a:rPr spc="10" dirty="0"/>
              <a:t> </a:t>
            </a:r>
            <a:r>
              <a:rPr spc="-10" dirty="0"/>
              <a:t>étrangers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a:t>
            </a:fld>
            <a:endParaRPr spc="-25" dirty="0"/>
          </a:p>
        </p:txBody>
      </p:sp>
      <p:sp>
        <p:nvSpPr>
          <p:cNvPr id="3" name="object 3"/>
          <p:cNvSpPr txBox="1"/>
          <p:nvPr/>
        </p:nvSpPr>
        <p:spPr>
          <a:xfrm>
            <a:off x="596900" y="857360"/>
            <a:ext cx="11299190" cy="4940300"/>
          </a:xfrm>
          <a:prstGeom prst="rect">
            <a:avLst/>
          </a:prstGeom>
        </p:spPr>
        <p:txBody>
          <a:bodyPr vert="horz" wrap="square" lIns="0" tIns="220979" rIns="0" bIns="0" rtlCol="0">
            <a:spAutoFit/>
          </a:bodyPr>
          <a:lstStyle/>
          <a:p>
            <a:pPr marL="12700">
              <a:lnSpc>
                <a:spcPct val="100000"/>
              </a:lnSpc>
              <a:spcBef>
                <a:spcPts val="1739"/>
              </a:spcBef>
            </a:pPr>
            <a:r>
              <a:rPr sz="2400" u="sng" dirty="0">
                <a:uFill>
                  <a:solidFill>
                    <a:srgbClr val="000000"/>
                  </a:solidFill>
                </a:uFill>
                <a:latin typeface="Arial"/>
                <a:cs typeface="Arial"/>
              </a:rPr>
              <a:t>Limitations</a:t>
            </a:r>
            <a:r>
              <a:rPr sz="2400" u="sng" spc="80" dirty="0">
                <a:uFill>
                  <a:solidFill>
                    <a:srgbClr val="000000"/>
                  </a:solidFill>
                </a:uFill>
                <a:latin typeface="Arial"/>
                <a:cs typeface="Arial"/>
              </a:rPr>
              <a:t> </a:t>
            </a:r>
            <a:r>
              <a:rPr sz="2400" u="sng" dirty="0">
                <a:uFill>
                  <a:solidFill>
                    <a:srgbClr val="000000"/>
                  </a:solidFill>
                </a:uFill>
                <a:latin typeface="Arial"/>
                <a:cs typeface="Arial"/>
              </a:rPr>
              <a:t>imposées</a:t>
            </a:r>
            <a:r>
              <a:rPr sz="2400" u="sng" spc="70" dirty="0">
                <a:uFill>
                  <a:solidFill>
                    <a:srgbClr val="000000"/>
                  </a:solidFill>
                </a:uFill>
                <a:latin typeface="Arial"/>
                <a:cs typeface="Arial"/>
              </a:rPr>
              <a:t> </a:t>
            </a:r>
            <a:r>
              <a:rPr sz="2400" u="sng" dirty="0">
                <a:uFill>
                  <a:solidFill>
                    <a:srgbClr val="000000"/>
                  </a:solidFill>
                </a:uFill>
                <a:latin typeface="Arial"/>
                <a:cs typeface="Arial"/>
              </a:rPr>
              <a:t>à</a:t>
            </a:r>
            <a:r>
              <a:rPr sz="2400" u="sng" spc="80" dirty="0">
                <a:uFill>
                  <a:solidFill>
                    <a:srgbClr val="000000"/>
                  </a:solidFill>
                </a:uFill>
                <a:latin typeface="Arial"/>
                <a:cs typeface="Arial"/>
              </a:rPr>
              <a:t> </a:t>
            </a:r>
            <a:r>
              <a:rPr sz="2400" u="sng" dirty="0">
                <a:uFill>
                  <a:solidFill>
                    <a:srgbClr val="000000"/>
                  </a:solidFill>
                </a:uFill>
                <a:latin typeface="Arial"/>
                <a:cs typeface="Arial"/>
              </a:rPr>
              <a:t>la</a:t>
            </a:r>
            <a:r>
              <a:rPr sz="2400" u="sng" spc="60" dirty="0">
                <a:uFill>
                  <a:solidFill>
                    <a:srgbClr val="000000"/>
                  </a:solidFill>
                </a:uFill>
                <a:latin typeface="Arial"/>
                <a:cs typeface="Arial"/>
              </a:rPr>
              <a:t> </a:t>
            </a:r>
            <a:r>
              <a:rPr sz="2400" u="sng" dirty="0">
                <a:uFill>
                  <a:solidFill>
                    <a:srgbClr val="000000"/>
                  </a:solidFill>
                </a:uFill>
                <a:latin typeface="Arial"/>
                <a:cs typeface="Arial"/>
              </a:rPr>
              <a:t>main-d’œuvre</a:t>
            </a:r>
            <a:r>
              <a:rPr sz="2400" u="sng" spc="95" dirty="0">
                <a:uFill>
                  <a:solidFill>
                    <a:srgbClr val="000000"/>
                  </a:solidFill>
                </a:uFill>
                <a:latin typeface="Arial"/>
                <a:cs typeface="Arial"/>
              </a:rPr>
              <a:t> </a:t>
            </a:r>
            <a:r>
              <a:rPr sz="2400" u="sng" dirty="0">
                <a:uFill>
                  <a:solidFill>
                    <a:srgbClr val="000000"/>
                  </a:solidFill>
                </a:uFill>
                <a:latin typeface="Arial"/>
                <a:cs typeface="Arial"/>
              </a:rPr>
              <a:t>étrangère</a:t>
            </a:r>
            <a:r>
              <a:rPr sz="2400" u="sng" spc="75" dirty="0">
                <a:uFill>
                  <a:solidFill>
                    <a:srgbClr val="000000"/>
                  </a:solidFill>
                </a:uFill>
                <a:latin typeface="Arial"/>
                <a:cs typeface="Arial"/>
              </a:rPr>
              <a:t> </a:t>
            </a:r>
            <a:r>
              <a:rPr sz="2400" u="sng" spc="55" dirty="0">
                <a:uFill>
                  <a:solidFill>
                    <a:srgbClr val="000000"/>
                  </a:solidFill>
                </a:uFill>
                <a:latin typeface="Arial"/>
                <a:cs typeface="Arial"/>
              </a:rPr>
              <a:t>et</a:t>
            </a:r>
            <a:r>
              <a:rPr sz="2400" u="sng" spc="65" dirty="0">
                <a:uFill>
                  <a:solidFill>
                    <a:srgbClr val="000000"/>
                  </a:solidFill>
                </a:uFill>
                <a:latin typeface="Arial"/>
                <a:cs typeface="Arial"/>
              </a:rPr>
              <a:t> </a:t>
            </a:r>
            <a:r>
              <a:rPr sz="2400" u="sng" dirty="0">
                <a:uFill>
                  <a:solidFill>
                    <a:srgbClr val="000000"/>
                  </a:solidFill>
                </a:uFill>
                <a:latin typeface="Arial"/>
                <a:cs typeface="Arial"/>
              </a:rPr>
              <a:t>aux</a:t>
            </a:r>
            <a:r>
              <a:rPr sz="2400" u="sng" spc="85" dirty="0">
                <a:uFill>
                  <a:solidFill>
                    <a:srgbClr val="000000"/>
                  </a:solidFill>
                </a:uFill>
                <a:latin typeface="Arial"/>
                <a:cs typeface="Arial"/>
              </a:rPr>
              <a:t> </a:t>
            </a:r>
            <a:r>
              <a:rPr sz="2400" u="sng" spc="-40" dirty="0">
                <a:uFill>
                  <a:solidFill>
                    <a:srgbClr val="000000"/>
                  </a:solidFill>
                </a:uFill>
                <a:latin typeface="Arial"/>
                <a:cs typeface="Arial"/>
              </a:rPr>
              <a:t>sous-</a:t>
            </a:r>
            <a:r>
              <a:rPr sz="2400" u="sng" spc="-10" dirty="0">
                <a:uFill>
                  <a:solidFill>
                    <a:srgbClr val="000000"/>
                  </a:solidFill>
                </a:uFill>
                <a:latin typeface="Arial"/>
                <a:cs typeface="Arial"/>
              </a:rPr>
              <a:t>traitants</a:t>
            </a:r>
            <a:endParaRPr sz="2400" dirty="0">
              <a:latin typeface="Arial"/>
              <a:cs typeface="Arial"/>
            </a:endParaRPr>
          </a:p>
          <a:p>
            <a:pPr marL="525145" indent="-172720">
              <a:lnSpc>
                <a:spcPct val="100000"/>
              </a:lnSpc>
              <a:spcBef>
                <a:spcPts val="1230"/>
              </a:spcBef>
              <a:buFont typeface="Arial"/>
              <a:buChar char="•"/>
              <a:tabLst>
                <a:tab pos="525145" algn="l"/>
              </a:tabLst>
            </a:pPr>
            <a:r>
              <a:rPr sz="1800" i="1" dirty="0">
                <a:latin typeface="Arial"/>
                <a:cs typeface="Arial"/>
              </a:rPr>
              <a:t>Effectuer</a:t>
            </a:r>
            <a:r>
              <a:rPr sz="1800" i="1" spc="-75" dirty="0">
                <a:latin typeface="Arial"/>
                <a:cs typeface="Arial"/>
              </a:rPr>
              <a:t> </a:t>
            </a:r>
            <a:r>
              <a:rPr sz="1800" i="1" dirty="0">
                <a:latin typeface="Arial"/>
                <a:cs typeface="Arial"/>
              </a:rPr>
              <a:t>un</a:t>
            </a:r>
            <a:r>
              <a:rPr sz="1800" i="1" spc="-40" dirty="0">
                <a:latin typeface="Arial"/>
                <a:cs typeface="Arial"/>
              </a:rPr>
              <a:t> </a:t>
            </a:r>
            <a:r>
              <a:rPr sz="1800" i="1" dirty="0">
                <a:latin typeface="Arial"/>
                <a:cs typeface="Arial"/>
              </a:rPr>
              <a:t>exercice</a:t>
            </a:r>
            <a:r>
              <a:rPr sz="1800" i="1" spc="-55" dirty="0">
                <a:latin typeface="Arial"/>
                <a:cs typeface="Arial"/>
              </a:rPr>
              <a:t> </a:t>
            </a:r>
            <a:r>
              <a:rPr sz="1800" i="1" spc="60" dirty="0">
                <a:latin typeface="Arial"/>
                <a:cs typeface="Arial"/>
              </a:rPr>
              <a:t>de</a:t>
            </a:r>
            <a:r>
              <a:rPr sz="1800" i="1" spc="-40" dirty="0">
                <a:latin typeface="Arial"/>
                <a:cs typeface="Arial"/>
              </a:rPr>
              <a:t> </a:t>
            </a:r>
            <a:r>
              <a:rPr sz="1800" i="1" spc="45" dirty="0">
                <a:latin typeface="Arial"/>
                <a:cs typeface="Arial"/>
              </a:rPr>
              <a:t>diligence</a:t>
            </a:r>
            <a:r>
              <a:rPr sz="1800" i="1" spc="-60" dirty="0">
                <a:latin typeface="Arial"/>
                <a:cs typeface="Arial"/>
              </a:rPr>
              <a:t> </a:t>
            </a:r>
            <a:r>
              <a:rPr sz="1800" i="1" spc="-10" dirty="0">
                <a:latin typeface="Arial"/>
                <a:cs typeface="Arial"/>
              </a:rPr>
              <a:t>raisonnable.</a:t>
            </a:r>
            <a:endParaRPr sz="1800" dirty="0">
              <a:latin typeface="Arial"/>
              <a:cs typeface="Arial"/>
            </a:endParaRPr>
          </a:p>
          <a:p>
            <a:pPr marL="925194" lvl="1" indent="-278130">
              <a:lnSpc>
                <a:spcPct val="100000"/>
              </a:lnSpc>
              <a:spcBef>
                <a:spcPts val="65"/>
              </a:spcBef>
              <a:buChar char="•"/>
              <a:tabLst>
                <a:tab pos="925194" algn="l"/>
              </a:tabLst>
            </a:pPr>
            <a:r>
              <a:rPr sz="1800" dirty="0">
                <a:latin typeface="Arial"/>
                <a:cs typeface="Arial"/>
              </a:rPr>
              <a:t>Conserver</a:t>
            </a:r>
            <a:r>
              <a:rPr sz="1800" spc="-10" dirty="0">
                <a:latin typeface="Arial"/>
                <a:cs typeface="Arial"/>
              </a:rPr>
              <a:t> </a:t>
            </a:r>
            <a:r>
              <a:rPr sz="1800" spc="75" dirty="0">
                <a:latin typeface="Arial"/>
                <a:cs typeface="Arial"/>
              </a:rPr>
              <a:t>et/ou</a:t>
            </a:r>
            <a:r>
              <a:rPr sz="1800" spc="-20" dirty="0">
                <a:latin typeface="Arial"/>
                <a:cs typeface="Arial"/>
              </a:rPr>
              <a:t> </a:t>
            </a:r>
            <a:r>
              <a:rPr sz="1800" spc="45" dirty="0">
                <a:latin typeface="Arial"/>
                <a:cs typeface="Arial"/>
              </a:rPr>
              <a:t>fournir</a:t>
            </a:r>
            <a:r>
              <a:rPr sz="1800" dirty="0">
                <a:latin typeface="Arial"/>
                <a:cs typeface="Arial"/>
              </a:rPr>
              <a:t> la</a:t>
            </a:r>
            <a:r>
              <a:rPr sz="1800" spc="-25" dirty="0">
                <a:latin typeface="Arial"/>
                <a:cs typeface="Arial"/>
              </a:rPr>
              <a:t> </a:t>
            </a:r>
            <a:r>
              <a:rPr sz="1800" dirty="0">
                <a:latin typeface="Arial"/>
                <a:cs typeface="Arial"/>
              </a:rPr>
              <a:t>preuve</a:t>
            </a:r>
            <a:r>
              <a:rPr sz="1800" spc="-25" dirty="0">
                <a:latin typeface="Arial"/>
                <a:cs typeface="Arial"/>
              </a:rPr>
              <a:t> </a:t>
            </a:r>
            <a:r>
              <a:rPr sz="1800" spc="75" dirty="0">
                <a:latin typeface="Arial"/>
                <a:cs typeface="Arial"/>
              </a:rPr>
              <a:t>de</a:t>
            </a:r>
            <a:r>
              <a:rPr sz="1800" spc="-15" dirty="0">
                <a:latin typeface="Arial"/>
                <a:cs typeface="Arial"/>
              </a:rPr>
              <a:t> </a:t>
            </a:r>
            <a:r>
              <a:rPr sz="1800" dirty="0">
                <a:latin typeface="Arial"/>
                <a:cs typeface="Arial"/>
              </a:rPr>
              <a:t>l’exercice</a:t>
            </a:r>
            <a:r>
              <a:rPr sz="1800" spc="-40" dirty="0">
                <a:latin typeface="Arial"/>
                <a:cs typeface="Arial"/>
              </a:rPr>
              <a:t> </a:t>
            </a:r>
            <a:r>
              <a:rPr sz="1800" spc="75" dirty="0">
                <a:latin typeface="Arial"/>
                <a:cs typeface="Arial"/>
              </a:rPr>
              <a:t>de</a:t>
            </a:r>
            <a:r>
              <a:rPr sz="1800" spc="-15" dirty="0">
                <a:latin typeface="Arial"/>
                <a:cs typeface="Arial"/>
              </a:rPr>
              <a:t> </a:t>
            </a:r>
            <a:r>
              <a:rPr sz="1800" spc="50" dirty="0">
                <a:latin typeface="Arial"/>
                <a:cs typeface="Arial"/>
              </a:rPr>
              <a:t>diligence</a:t>
            </a:r>
            <a:r>
              <a:rPr sz="1800" spc="-25" dirty="0">
                <a:latin typeface="Arial"/>
                <a:cs typeface="Arial"/>
              </a:rPr>
              <a:t> </a:t>
            </a:r>
            <a:r>
              <a:rPr sz="1800" spc="-10" dirty="0">
                <a:latin typeface="Arial"/>
                <a:cs typeface="Arial"/>
              </a:rPr>
              <a:t>raisonnable.</a:t>
            </a:r>
            <a:endParaRPr sz="1800" dirty="0">
              <a:latin typeface="Arial"/>
              <a:cs typeface="Arial"/>
            </a:endParaRPr>
          </a:p>
          <a:p>
            <a:pPr marL="1273175" lvl="2" indent="-277495">
              <a:lnSpc>
                <a:spcPct val="100000"/>
              </a:lnSpc>
              <a:spcBef>
                <a:spcPts val="215"/>
              </a:spcBef>
              <a:buChar char="•"/>
              <a:tabLst>
                <a:tab pos="1273175" algn="l"/>
              </a:tabLst>
            </a:pPr>
            <a:r>
              <a:rPr sz="1600" spc="-20" dirty="0">
                <a:latin typeface="Arial"/>
                <a:cs typeface="Arial"/>
              </a:rPr>
              <a:t>Recherches</a:t>
            </a:r>
            <a:r>
              <a:rPr sz="1600" spc="-65" dirty="0">
                <a:latin typeface="Arial"/>
                <a:cs typeface="Arial"/>
              </a:rPr>
              <a:t> </a:t>
            </a:r>
            <a:r>
              <a:rPr sz="1600" dirty="0">
                <a:latin typeface="Arial"/>
                <a:cs typeface="Arial"/>
              </a:rPr>
              <a:t>sur</a:t>
            </a:r>
            <a:r>
              <a:rPr sz="1600" spc="-50" dirty="0">
                <a:latin typeface="Arial"/>
                <a:cs typeface="Arial"/>
              </a:rPr>
              <a:t> </a:t>
            </a:r>
            <a:r>
              <a:rPr sz="1600" spc="-10" dirty="0">
                <a:latin typeface="Arial"/>
                <a:cs typeface="Arial"/>
              </a:rPr>
              <a:t>Internet</a:t>
            </a:r>
            <a:endParaRPr sz="1600" dirty="0">
              <a:latin typeface="Arial"/>
              <a:cs typeface="Arial"/>
            </a:endParaRPr>
          </a:p>
          <a:p>
            <a:pPr marL="1273175" lvl="2" indent="-277495">
              <a:lnSpc>
                <a:spcPct val="100000"/>
              </a:lnSpc>
              <a:spcBef>
                <a:spcPts val="195"/>
              </a:spcBef>
              <a:buChar char="•"/>
              <a:tabLst>
                <a:tab pos="1273175" algn="l"/>
              </a:tabLst>
            </a:pPr>
            <a:r>
              <a:rPr sz="1600" dirty="0">
                <a:latin typeface="Arial"/>
                <a:cs typeface="Arial"/>
              </a:rPr>
              <a:t>Propositions</a:t>
            </a:r>
            <a:r>
              <a:rPr lang="fr-CA" sz="1600" dirty="0">
                <a:latin typeface="Arial"/>
                <a:cs typeface="Arial"/>
              </a:rPr>
              <a:t> </a:t>
            </a:r>
            <a:r>
              <a:rPr sz="1600" dirty="0">
                <a:latin typeface="Arial"/>
                <a:cs typeface="Arial"/>
              </a:rPr>
              <a:t>/</a:t>
            </a:r>
            <a:r>
              <a:rPr lang="fr-CA" sz="1600" dirty="0">
                <a:latin typeface="Arial"/>
                <a:cs typeface="Arial"/>
              </a:rPr>
              <a:t> </a:t>
            </a:r>
            <a:r>
              <a:rPr sz="1600" dirty="0" err="1">
                <a:latin typeface="Arial"/>
                <a:cs typeface="Arial"/>
              </a:rPr>
              <a:t>lettres</a:t>
            </a:r>
            <a:r>
              <a:rPr sz="1600" spc="300" dirty="0">
                <a:latin typeface="Arial"/>
                <a:cs typeface="Arial"/>
              </a:rPr>
              <a:t> </a:t>
            </a:r>
            <a:r>
              <a:rPr sz="1600" spc="-10" dirty="0">
                <a:latin typeface="Arial"/>
                <a:cs typeface="Arial"/>
              </a:rPr>
              <a:t>d’offre</a:t>
            </a:r>
            <a:endParaRPr sz="1600" dirty="0">
              <a:latin typeface="Arial"/>
              <a:cs typeface="Arial"/>
            </a:endParaRPr>
          </a:p>
          <a:p>
            <a:pPr marL="1273175" lvl="2" indent="-277495">
              <a:lnSpc>
                <a:spcPct val="100000"/>
              </a:lnSpc>
              <a:spcBef>
                <a:spcPts val="190"/>
              </a:spcBef>
              <a:buChar char="•"/>
              <a:tabLst>
                <a:tab pos="1273175" algn="l"/>
              </a:tabLst>
            </a:pPr>
            <a:r>
              <a:rPr sz="1600" spc="-25" dirty="0">
                <a:latin typeface="Arial"/>
                <a:cs typeface="Arial"/>
              </a:rPr>
              <a:t>EDT</a:t>
            </a:r>
            <a:endParaRPr sz="1600" dirty="0">
              <a:latin typeface="Arial"/>
              <a:cs typeface="Arial"/>
            </a:endParaRPr>
          </a:p>
          <a:p>
            <a:pPr marL="1273175" lvl="2" indent="-277495">
              <a:lnSpc>
                <a:spcPct val="100000"/>
              </a:lnSpc>
              <a:spcBef>
                <a:spcPts val="195"/>
              </a:spcBef>
              <a:buChar char="•"/>
              <a:tabLst>
                <a:tab pos="1273175" algn="l"/>
              </a:tabLst>
            </a:pPr>
            <a:r>
              <a:rPr sz="1600" dirty="0">
                <a:latin typeface="Arial"/>
                <a:cs typeface="Arial"/>
              </a:rPr>
              <a:t>Critères</a:t>
            </a:r>
            <a:r>
              <a:rPr sz="1600" spc="20" dirty="0">
                <a:latin typeface="Arial"/>
                <a:cs typeface="Arial"/>
              </a:rPr>
              <a:t> </a:t>
            </a:r>
            <a:r>
              <a:rPr sz="1600" spc="-10" dirty="0">
                <a:latin typeface="Arial"/>
                <a:cs typeface="Arial"/>
              </a:rPr>
              <a:t>d’évaluation</a:t>
            </a:r>
            <a:endParaRPr sz="1600" dirty="0">
              <a:latin typeface="Arial"/>
              <a:cs typeface="Arial"/>
            </a:endParaRPr>
          </a:p>
          <a:p>
            <a:pPr marL="753110" indent="-278130">
              <a:lnSpc>
                <a:spcPct val="100000"/>
              </a:lnSpc>
              <a:spcBef>
                <a:spcPts val="1390"/>
              </a:spcBef>
              <a:buChar char="•"/>
              <a:tabLst>
                <a:tab pos="753110" algn="l"/>
              </a:tabLst>
            </a:pPr>
            <a:r>
              <a:rPr sz="1800" dirty="0">
                <a:latin typeface="Arial"/>
                <a:cs typeface="Arial"/>
              </a:rPr>
              <a:t>Fournir</a:t>
            </a:r>
            <a:r>
              <a:rPr sz="1800" spc="50" dirty="0">
                <a:latin typeface="Arial"/>
                <a:cs typeface="Arial"/>
              </a:rPr>
              <a:t> </a:t>
            </a:r>
            <a:r>
              <a:rPr sz="1800" dirty="0">
                <a:latin typeface="Arial"/>
                <a:cs typeface="Arial"/>
              </a:rPr>
              <a:t>un</a:t>
            </a:r>
            <a:r>
              <a:rPr sz="1800" spc="55" dirty="0">
                <a:latin typeface="Arial"/>
                <a:cs typeface="Arial"/>
              </a:rPr>
              <a:t> </a:t>
            </a:r>
            <a:r>
              <a:rPr sz="1800" dirty="0">
                <a:latin typeface="Arial"/>
                <a:cs typeface="Arial"/>
              </a:rPr>
              <a:t>énoncé</a:t>
            </a:r>
            <a:r>
              <a:rPr sz="1800" spc="40" dirty="0">
                <a:latin typeface="Arial"/>
                <a:cs typeface="Arial"/>
              </a:rPr>
              <a:t> </a:t>
            </a:r>
            <a:r>
              <a:rPr sz="1800" dirty="0">
                <a:latin typeface="Arial"/>
                <a:cs typeface="Arial"/>
              </a:rPr>
              <a:t>écrit</a:t>
            </a:r>
            <a:r>
              <a:rPr sz="1800" spc="45" dirty="0">
                <a:latin typeface="Arial"/>
                <a:cs typeface="Arial"/>
              </a:rPr>
              <a:t> </a:t>
            </a:r>
            <a:r>
              <a:rPr sz="1800" dirty="0">
                <a:latin typeface="Arial"/>
                <a:cs typeface="Arial"/>
              </a:rPr>
              <a:t>sur</a:t>
            </a:r>
            <a:r>
              <a:rPr sz="1800" spc="50" dirty="0">
                <a:latin typeface="Arial"/>
                <a:cs typeface="Arial"/>
              </a:rPr>
              <a:t> </a:t>
            </a:r>
            <a:r>
              <a:rPr sz="1800" dirty="0">
                <a:latin typeface="Arial"/>
                <a:cs typeface="Arial"/>
              </a:rPr>
              <a:t>la</a:t>
            </a:r>
            <a:r>
              <a:rPr sz="1800" spc="35" dirty="0">
                <a:latin typeface="Arial"/>
                <a:cs typeface="Arial"/>
              </a:rPr>
              <a:t> </a:t>
            </a:r>
            <a:r>
              <a:rPr sz="1800" dirty="0">
                <a:latin typeface="Arial"/>
                <a:cs typeface="Arial"/>
              </a:rPr>
              <a:t>nécessité</a:t>
            </a:r>
            <a:r>
              <a:rPr sz="1800" spc="35" dirty="0">
                <a:latin typeface="Arial"/>
                <a:cs typeface="Arial"/>
              </a:rPr>
              <a:t> </a:t>
            </a:r>
            <a:r>
              <a:rPr sz="1800" spc="80" dirty="0">
                <a:latin typeface="Arial"/>
                <a:cs typeface="Arial"/>
              </a:rPr>
              <a:t>de</a:t>
            </a:r>
            <a:r>
              <a:rPr sz="1800" spc="40" dirty="0">
                <a:latin typeface="Arial"/>
                <a:cs typeface="Arial"/>
              </a:rPr>
              <a:t> </a:t>
            </a:r>
            <a:r>
              <a:rPr sz="1800" dirty="0">
                <a:latin typeface="Arial"/>
                <a:cs typeface="Arial"/>
              </a:rPr>
              <a:t>confier</a:t>
            </a:r>
            <a:r>
              <a:rPr sz="1800" spc="40" dirty="0">
                <a:latin typeface="Arial"/>
                <a:cs typeface="Arial"/>
              </a:rPr>
              <a:t> </a:t>
            </a:r>
            <a:r>
              <a:rPr sz="1800" dirty="0">
                <a:latin typeface="Arial"/>
                <a:cs typeface="Arial"/>
              </a:rPr>
              <a:t>la</a:t>
            </a:r>
            <a:r>
              <a:rPr sz="1800" spc="30" dirty="0">
                <a:latin typeface="Arial"/>
                <a:cs typeface="Arial"/>
              </a:rPr>
              <a:t> </a:t>
            </a:r>
            <a:r>
              <a:rPr sz="1800" dirty="0">
                <a:latin typeface="Arial"/>
                <a:cs typeface="Arial"/>
              </a:rPr>
              <a:t>main-d’œuvre</a:t>
            </a:r>
            <a:r>
              <a:rPr sz="1800" spc="45" dirty="0">
                <a:latin typeface="Arial"/>
                <a:cs typeface="Arial"/>
              </a:rPr>
              <a:t> </a:t>
            </a:r>
            <a:r>
              <a:rPr sz="1800" dirty="0">
                <a:latin typeface="Arial"/>
                <a:cs typeface="Arial"/>
              </a:rPr>
              <a:t>en</a:t>
            </a:r>
            <a:r>
              <a:rPr sz="1800" spc="35" dirty="0">
                <a:latin typeface="Arial"/>
                <a:cs typeface="Arial"/>
              </a:rPr>
              <a:t> </a:t>
            </a:r>
            <a:r>
              <a:rPr sz="1800" spc="-35" dirty="0">
                <a:latin typeface="Arial"/>
                <a:cs typeface="Arial"/>
              </a:rPr>
              <a:t>sous-</a:t>
            </a:r>
            <a:r>
              <a:rPr sz="1800" spc="-10" dirty="0">
                <a:latin typeface="Arial"/>
                <a:cs typeface="Arial"/>
              </a:rPr>
              <a:t>traitance.</a:t>
            </a:r>
            <a:endParaRPr sz="1800" dirty="0">
              <a:latin typeface="Arial"/>
              <a:cs typeface="Arial"/>
            </a:endParaRPr>
          </a:p>
          <a:p>
            <a:pPr marL="1099185" lvl="1" indent="-278130">
              <a:lnSpc>
                <a:spcPct val="100000"/>
              </a:lnSpc>
              <a:spcBef>
                <a:spcPts val="215"/>
              </a:spcBef>
              <a:buChar char="•"/>
              <a:tabLst>
                <a:tab pos="1099185" algn="l"/>
              </a:tabLst>
            </a:pPr>
            <a:r>
              <a:rPr sz="1600" spc="-60" dirty="0">
                <a:latin typeface="Arial"/>
                <a:cs typeface="Arial"/>
              </a:rPr>
              <a:t>Les</a:t>
            </a:r>
            <a:r>
              <a:rPr sz="1600" spc="-20" dirty="0">
                <a:latin typeface="Arial"/>
                <a:cs typeface="Arial"/>
              </a:rPr>
              <a:t> </a:t>
            </a:r>
            <a:r>
              <a:rPr sz="1600" dirty="0">
                <a:latin typeface="Arial"/>
                <a:cs typeface="Arial"/>
              </a:rPr>
              <a:t>coûts</a:t>
            </a:r>
            <a:r>
              <a:rPr sz="1600" spc="-15" dirty="0">
                <a:latin typeface="Arial"/>
                <a:cs typeface="Arial"/>
              </a:rPr>
              <a:t> </a:t>
            </a:r>
            <a:r>
              <a:rPr sz="1600" dirty="0">
                <a:latin typeface="Arial"/>
                <a:cs typeface="Arial"/>
              </a:rPr>
              <a:t>étrangers</a:t>
            </a:r>
            <a:r>
              <a:rPr sz="1600" spc="-30" dirty="0">
                <a:latin typeface="Arial"/>
                <a:cs typeface="Arial"/>
              </a:rPr>
              <a:t> </a:t>
            </a:r>
            <a:r>
              <a:rPr sz="1600" dirty="0">
                <a:latin typeface="Arial"/>
                <a:cs typeface="Arial"/>
              </a:rPr>
              <a:t>sont</a:t>
            </a:r>
            <a:r>
              <a:rPr sz="1600" spc="-20" dirty="0">
                <a:latin typeface="Arial"/>
                <a:cs typeface="Arial"/>
              </a:rPr>
              <a:t> nécessaires</a:t>
            </a:r>
            <a:r>
              <a:rPr sz="1600" spc="-25" dirty="0">
                <a:latin typeface="Arial"/>
                <a:cs typeface="Arial"/>
              </a:rPr>
              <a:t> </a:t>
            </a:r>
            <a:r>
              <a:rPr sz="1600" dirty="0">
                <a:latin typeface="Arial"/>
                <a:cs typeface="Arial"/>
              </a:rPr>
              <a:t>à</a:t>
            </a:r>
            <a:r>
              <a:rPr sz="1600" spc="-15" dirty="0">
                <a:latin typeface="Arial"/>
                <a:cs typeface="Arial"/>
              </a:rPr>
              <a:t> </a:t>
            </a:r>
            <a:r>
              <a:rPr sz="1600" dirty="0">
                <a:latin typeface="Arial"/>
                <a:cs typeface="Arial"/>
              </a:rPr>
              <a:t>la</a:t>
            </a:r>
            <a:r>
              <a:rPr sz="1600" spc="-15" dirty="0">
                <a:latin typeface="Arial"/>
                <a:cs typeface="Arial"/>
              </a:rPr>
              <a:t> </a:t>
            </a:r>
            <a:r>
              <a:rPr sz="1600" dirty="0">
                <a:latin typeface="Arial"/>
                <a:cs typeface="Arial"/>
              </a:rPr>
              <a:t>réussite</a:t>
            </a:r>
            <a:r>
              <a:rPr sz="1600" spc="-30" dirty="0">
                <a:latin typeface="Arial"/>
                <a:cs typeface="Arial"/>
              </a:rPr>
              <a:t> </a:t>
            </a:r>
            <a:r>
              <a:rPr sz="1600" spc="55" dirty="0">
                <a:latin typeface="Arial"/>
                <a:cs typeface="Arial"/>
              </a:rPr>
              <a:t>globale</a:t>
            </a:r>
            <a:r>
              <a:rPr sz="1600" spc="-20" dirty="0">
                <a:latin typeface="Arial"/>
                <a:cs typeface="Arial"/>
              </a:rPr>
              <a:t> </a:t>
            </a:r>
            <a:r>
              <a:rPr sz="1600" spc="80" dirty="0">
                <a:latin typeface="Arial"/>
                <a:cs typeface="Arial"/>
              </a:rPr>
              <a:t>du</a:t>
            </a:r>
            <a:r>
              <a:rPr sz="1600" spc="-5" dirty="0">
                <a:latin typeface="Arial"/>
                <a:cs typeface="Arial"/>
              </a:rPr>
              <a:t> </a:t>
            </a:r>
            <a:r>
              <a:rPr sz="1600" spc="-10" dirty="0">
                <a:latin typeface="Arial"/>
                <a:cs typeface="Arial"/>
              </a:rPr>
              <a:t>projet.</a:t>
            </a:r>
            <a:endParaRPr sz="1600" dirty="0">
              <a:latin typeface="Arial"/>
              <a:cs typeface="Arial"/>
            </a:endParaRPr>
          </a:p>
          <a:p>
            <a:pPr marL="1099185" lvl="1" indent="-278130">
              <a:lnSpc>
                <a:spcPct val="100000"/>
              </a:lnSpc>
              <a:spcBef>
                <a:spcPts val="195"/>
              </a:spcBef>
              <a:buChar char="•"/>
              <a:tabLst>
                <a:tab pos="1099185" algn="l"/>
              </a:tabLst>
            </a:pPr>
            <a:r>
              <a:rPr sz="1600" spc="-60" dirty="0">
                <a:latin typeface="Arial"/>
                <a:cs typeface="Arial"/>
              </a:rPr>
              <a:t>Les</a:t>
            </a:r>
            <a:r>
              <a:rPr sz="1600" spc="65" dirty="0">
                <a:latin typeface="Arial"/>
                <a:cs typeface="Arial"/>
              </a:rPr>
              <a:t> </a:t>
            </a:r>
            <a:r>
              <a:rPr sz="1600" dirty="0">
                <a:latin typeface="Arial"/>
                <a:cs typeface="Arial"/>
              </a:rPr>
              <a:t>coûts</a:t>
            </a:r>
            <a:r>
              <a:rPr sz="1600" spc="70" dirty="0">
                <a:latin typeface="Arial"/>
                <a:cs typeface="Arial"/>
              </a:rPr>
              <a:t> </a:t>
            </a:r>
            <a:r>
              <a:rPr sz="1600" dirty="0">
                <a:latin typeface="Arial"/>
                <a:cs typeface="Arial"/>
              </a:rPr>
              <a:t>étrangers</a:t>
            </a:r>
            <a:r>
              <a:rPr sz="1600" spc="55" dirty="0">
                <a:latin typeface="Arial"/>
                <a:cs typeface="Arial"/>
              </a:rPr>
              <a:t> </a:t>
            </a:r>
            <a:r>
              <a:rPr sz="1600" dirty="0">
                <a:latin typeface="Arial"/>
                <a:cs typeface="Arial"/>
              </a:rPr>
              <a:t>ne</a:t>
            </a:r>
            <a:r>
              <a:rPr sz="1600" spc="70" dirty="0">
                <a:latin typeface="Arial"/>
                <a:cs typeface="Arial"/>
              </a:rPr>
              <a:t> </a:t>
            </a:r>
            <a:r>
              <a:rPr sz="1600" dirty="0">
                <a:latin typeface="Arial"/>
                <a:cs typeface="Arial"/>
              </a:rPr>
              <a:t>pourraient</a:t>
            </a:r>
            <a:r>
              <a:rPr sz="1600" spc="60" dirty="0">
                <a:latin typeface="Arial"/>
                <a:cs typeface="Arial"/>
              </a:rPr>
              <a:t> </a:t>
            </a:r>
            <a:r>
              <a:rPr sz="1600" dirty="0">
                <a:latin typeface="Arial"/>
                <a:cs typeface="Arial"/>
              </a:rPr>
              <a:t>pas</a:t>
            </a:r>
            <a:r>
              <a:rPr sz="1600" spc="70" dirty="0">
                <a:latin typeface="Arial"/>
                <a:cs typeface="Arial"/>
              </a:rPr>
              <a:t> </a:t>
            </a:r>
            <a:r>
              <a:rPr sz="1600" dirty="0">
                <a:latin typeface="Arial"/>
                <a:cs typeface="Arial"/>
              </a:rPr>
              <a:t>autrement</a:t>
            </a:r>
            <a:r>
              <a:rPr sz="1600" spc="60" dirty="0">
                <a:latin typeface="Arial"/>
                <a:cs typeface="Arial"/>
              </a:rPr>
              <a:t> </a:t>
            </a:r>
            <a:r>
              <a:rPr sz="1600" dirty="0">
                <a:latin typeface="Arial"/>
                <a:cs typeface="Arial"/>
              </a:rPr>
              <a:t>être</a:t>
            </a:r>
            <a:r>
              <a:rPr sz="1600" spc="75" dirty="0">
                <a:latin typeface="Arial"/>
                <a:cs typeface="Arial"/>
              </a:rPr>
              <a:t> </a:t>
            </a:r>
            <a:r>
              <a:rPr sz="1600" dirty="0">
                <a:latin typeface="Arial"/>
                <a:cs typeface="Arial"/>
              </a:rPr>
              <a:t>engagés</a:t>
            </a:r>
            <a:r>
              <a:rPr sz="1600" spc="55" dirty="0">
                <a:latin typeface="Arial"/>
                <a:cs typeface="Arial"/>
              </a:rPr>
              <a:t> </a:t>
            </a:r>
            <a:r>
              <a:rPr sz="1600" dirty="0">
                <a:latin typeface="Arial"/>
                <a:cs typeface="Arial"/>
              </a:rPr>
              <a:t>au</a:t>
            </a:r>
            <a:r>
              <a:rPr sz="1600" spc="60" dirty="0">
                <a:latin typeface="Arial"/>
                <a:cs typeface="Arial"/>
              </a:rPr>
              <a:t> </a:t>
            </a:r>
            <a:r>
              <a:rPr sz="1600" spc="-10" dirty="0">
                <a:latin typeface="Arial"/>
                <a:cs typeface="Arial"/>
              </a:rPr>
              <a:t>Canada.</a:t>
            </a:r>
            <a:endParaRPr sz="1600" dirty="0">
              <a:latin typeface="Arial"/>
              <a:cs typeface="Arial"/>
            </a:endParaRPr>
          </a:p>
          <a:p>
            <a:pPr marL="1099185" lvl="1" indent="-278130">
              <a:lnSpc>
                <a:spcPct val="100000"/>
              </a:lnSpc>
              <a:spcBef>
                <a:spcPts val="190"/>
              </a:spcBef>
              <a:buChar char="•"/>
              <a:tabLst>
                <a:tab pos="1099185" algn="l"/>
              </a:tabLst>
            </a:pPr>
            <a:r>
              <a:rPr sz="1600" spc="-60" dirty="0">
                <a:latin typeface="Arial"/>
                <a:cs typeface="Arial"/>
              </a:rPr>
              <a:t>Les</a:t>
            </a:r>
            <a:r>
              <a:rPr sz="1600" spc="10" dirty="0">
                <a:latin typeface="Arial"/>
                <a:cs typeface="Arial"/>
              </a:rPr>
              <a:t> </a:t>
            </a:r>
            <a:r>
              <a:rPr sz="1600" dirty="0">
                <a:latin typeface="Arial"/>
                <a:cs typeface="Arial"/>
              </a:rPr>
              <a:t>coûts</a:t>
            </a:r>
            <a:r>
              <a:rPr sz="1600" spc="15" dirty="0">
                <a:latin typeface="Arial"/>
                <a:cs typeface="Arial"/>
              </a:rPr>
              <a:t> </a:t>
            </a:r>
            <a:r>
              <a:rPr sz="1600" dirty="0">
                <a:latin typeface="Arial"/>
                <a:cs typeface="Arial"/>
              </a:rPr>
              <a:t>étrangers sont</a:t>
            </a:r>
            <a:r>
              <a:rPr sz="1600" spc="15" dirty="0">
                <a:latin typeface="Arial"/>
                <a:cs typeface="Arial"/>
              </a:rPr>
              <a:t> </a:t>
            </a:r>
            <a:r>
              <a:rPr sz="1600" dirty="0">
                <a:latin typeface="Arial"/>
                <a:cs typeface="Arial"/>
              </a:rPr>
              <a:t>des</a:t>
            </a:r>
            <a:r>
              <a:rPr sz="1600" spc="30" dirty="0">
                <a:latin typeface="Arial"/>
                <a:cs typeface="Arial"/>
              </a:rPr>
              <a:t> </a:t>
            </a:r>
            <a:r>
              <a:rPr sz="1600" dirty="0">
                <a:latin typeface="Arial"/>
                <a:cs typeface="Arial"/>
              </a:rPr>
              <a:t>dépenses</a:t>
            </a:r>
            <a:r>
              <a:rPr sz="1600" spc="5" dirty="0">
                <a:latin typeface="Arial"/>
                <a:cs typeface="Arial"/>
              </a:rPr>
              <a:t> </a:t>
            </a:r>
            <a:r>
              <a:rPr sz="1600" spc="75" dirty="0">
                <a:latin typeface="Arial"/>
                <a:cs typeface="Arial"/>
              </a:rPr>
              <a:t>de</a:t>
            </a:r>
            <a:r>
              <a:rPr sz="1600" spc="25" dirty="0">
                <a:latin typeface="Arial"/>
                <a:cs typeface="Arial"/>
              </a:rPr>
              <a:t> </a:t>
            </a:r>
            <a:r>
              <a:rPr sz="1600" spc="55" dirty="0">
                <a:latin typeface="Arial"/>
                <a:cs typeface="Arial"/>
              </a:rPr>
              <a:t>projet</a:t>
            </a:r>
            <a:r>
              <a:rPr sz="1600" spc="10" dirty="0">
                <a:latin typeface="Arial"/>
                <a:cs typeface="Arial"/>
              </a:rPr>
              <a:t> </a:t>
            </a:r>
            <a:r>
              <a:rPr sz="1600" spc="-10" dirty="0">
                <a:latin typeface="Arial"/>
                <a:cs typeface="Arial"/>
              </a:rPr>
              <a:t>admissibles.</a:t>
            </a:r>
            <a:endParaRPr sz="1600" dirty="0">
              <a:latin typeface="Arial"/>
              <a:cs typeface="Arial"/>
            </a:endParaRPr>
          </a:p>
          <a:p>
            <a:pPr marL="178435" marR="410209">
              <a:lnSpc>
                <a:spcPct val="110000"/>
              </a:lnSpc>
              <a:spcBef>
                <a:spcPts val="575"/>
              </a:spcBef>
            </a:pPr>
            <a:r>
              <a:rPr sz="1800" spc="-70" dirty="0">
                <a:latin typeface="Arial"/>
                <a:cs typeface="Arial"/>
              </a:rPr>
              <a:t>Les</a:t>
            </a:r>
            <a:r>
              <a:rPr sz="1800" spc="55" dirty="0">
                <a:latin typeface="Arial"/>
                <a:cs typeface="Arial"/>
              </a:rPr>
              <a:t> </a:t>
            </a:r>
            <a:r>
              <a:rPr sz="1800" dirty="0">
                <a:latin typeface="Arial"/>
                <a:cs typeface="Arial"/>
              </a:rPr>
              <a:t>logiciels,</a:t>
            </a:r>
            <a:r>
              <a:rPr sz="1800" spc="-30" dirty="0">
                <a:latin typeface="Arial"/>
                <a:cs typeface="Arial"/>
              </a:rPr>
              <a:t> </a:t>
            </a:r>
            <a:r>
              <a:rPr sz="1800" dirty="0">
                <a:latin typeface="Arial"/>
                <a:cs typeface="Arial"/>
              </a:rPr>
              <a:t>l’équipement,</a:t>
            </a:r>
            <a:r>
              <a:rPr sz="1800" spc="-10" dirty="0">
                <a:latin typeface="Arial"/>
                <a:cs typeface="Arial"/>
              </a:rPr>
              <a:t> </a:t>
            </a:r>
            <a:r>
              <a:rPr sz="1800" dirty="0">
                <a:latin typeface="Arial"/>
                <a:cs typeface="Arial"/>
              </a:rPr>
              <a:t>le</a:t>
            </a:r>
            <a:r>
              <a:rPr sz="1800" spc="60" dirty="0">
                <a:latin typeface="Arial"/>
                <a:cs typeface="Arial"/>
              </a:rPr>
              <a:t> </a:t>
            </a:r>
            <a:r>
              <a:rPr sz="1800" dirty="0">
                <a:latin typeface="Arial"/>
                <a:cs typeface="Arial"/>
              </a:rPr>
              <a:t>matériel</a:t>
            </a:r>
            <a:r>
              <a:rPr sz="1800" spc="60" dirty="0">
                <a:latin typeface="Arial"/>
                <a:cs typeface="Arial"/>
              </a:rPr>
              <a:t> ou</a:t>
            </a:r>
            <a:r>
              <a:rPr sz="1800" spc="75" dirty="0">
                <a:latin typeface="Arial"/>
                <a:cs typeface="Arial"/>
              </a:rPr>
              <a:t> </a:t>
            </a:r>
            <a:r>
              <a:rPr sz="1800" dirty="0">
                <a:latin typeface="Arial"/>
                <a:cs typeface="Arial"/>
              </a:rPr>
              <a:t>les</a:t>
            </a:r>
            <a:r>
              <a:rPr sz="1800" spc="55" dirty="0">
                <a:latin typeface="Arial"/>
                <a:cs typeface="Arial"/>
              </a:rPr>
              <a:t> </a:t>
            </a:r>
            <a:r>
              <a:rPr sz="1800" dirty="0">
                <a:latin typeface="Arial"/>
                <a:cs typeface="Arial"/>
              </a:rPr>
              <a:t>fournitures</a:t>
            </a:r>
            <a:r>
              <a:rPr sz="1800" spc="95" dirty="0">
                <a:latin typeface="Arial"/>
                <a:cs typeface="Arial"/>
              </a:rPr>
              <a:t> </a:t>
            </a:r>
            <a:r>
              <a:rPr sz="1800" dirty="0">
                <a:latin typeface="Arial"/>
                <a:cs typeface="Arial"/>
              </a:rPr>
              <a:t>achetés</a:t>
            </a:r>
            <a:r>
              <a:rPr sz="1800" spc="70" dirty="0">
                <a:latin typeface="Arial"/>
                <a:cs typeface="Arial"/>
              </a:rPr>
              <a:t> </a:t>
            </a:r>
            <a:r>
              <a:rPr sz="1800" dirty="0">
                <a:latin typeface="Arial"/>
                <a:cs typeface="Arial"/>
              </a:rPr>
              <a:t>auprès</a:t>
            </a:r>
            <a:r>
              <a:rPr sz="1800" spc="70" dirty="0">
                <a:latin typeface="Arial"/>
                <a:cs typeface="Arial"/>
              </a:rPr>
              <a:t> </a:t>
            </a:r>
            <a:r>
              <a:rPr sz="1800" spc="80" dirty="0">
                <a:latin typeface="Arial"/>
                <a:cs typeface="Arial"/>
              </a:rPr>
              <a:t>de</a:t>
            </a:r>
            <a:r>
              <a:rPr sz="1800" spc="65" dirty="0">
                <a:latin typeface="Arial"/>
                <a:cs typeface="Arial"/>
              </a:rPr>
              <a:t> </a:t>
            </a:r>
            <a:r>
              <a:rPr sz="1800" dirty="0">
                <a:latin typeface="Arial"/>
                <a:cs typeface="Arial"/>
              </a:rPr>
              <a:t>fournisseurs</a:t>
            </a:r>
            <a:r>
              <a:rPr sz="1800" spc="105" dirty="0">
                <a:latin typeface="Arial"/>
                <a:cs typeface="Arial"/>
              </a:rPr>
              <a:t> </a:t>
            </a:r>
            <a:r>
              <a:rPr sz="1800" dirty="0">
                <a:latin typeface="Arial"/>
                <a:cs typeface="Arial"/>
              </a:rPr>
              <a:t>à</a:t>
            </a:r>
            <a:r>
              <a:rPr sz="1800" spc="70" dirty="0">
                <a:latin typeface="Arial"/>
                <a:cs typeface="Arial"/>
              </a:rPr>
              <a:t> </a:t>
            </a:r>
            <a:r>
              <a:rPr sz="1800" dirty="0">
                <a:latin typeface="Arial"/>
                <a:cs typeface="Arial"/>
              </a:rPr>
              <a:t>l’extérieur</a:t>
            </a:r>
            <a:r>
              <a:rPr sz="1800" spc="60" dirty="0">
                <a:latin typeface="Arial"/>
                <a:cs typeface="Arial"/>
              </a:rPr>
              <a:t> du </a:t>
            </a:r>
            <a:r>
              <a:rPr sz="1800" dirty="0">
                <a:latin typeface="Arial"/>
                <a:cs typeface="Arial"/>
              </a:rPr>
              <a:t>Canada</a:t>
            </a:r>
            <a:r>
              <a:rPr sz="1800" spc="35" dirty="0">
                <a:latin typeface="Arial"/>
                <a:cs typeface="Arial"/>
              </a:rPr>
              <a:t> </a:t>
            </a:r>
            <a:r>
              <a:rPr sz="1800" dirty="0">
                <a:latin typeface="Arial"/>
                <a:cs typeface="Arial"/>
              </a:rPr>
              <a:t>et</a:t>
            </a:r>
            <a:r>
              <a:rPr sz="1800" spc="15" dirty="0">
                <a:latin typeface="Arial"/>
                <a:cs typeface="Arial"/>
              </a:rPr>
              <a:t> </a:t>
            </a:r>
            <a:r>
              <a:rPr sz="1800" dirty="0">
                <a:latin typeface="Arial"/>
                <a:cs typeface="Arial"/>
              </a:rPr>
              <a:t>expédiés au</a:t>
            </a:r>
            <a:r>
              <a:rPr sz="1800" spc="20" dirty="0">
                <a:latin typeface="Arial"/>
                <a:cs typeface="Arial"/>
              </a:rPr>
              <a:t> </a:t>
            </a:r>
            <a:r>
              <a:rPr sz="1800" dirty="0">
                <a:latin typeface="Arial"/>
                <a:cs typeface="Arial"/>
              </a:rPr>
              <a:t>Canada</a:t>
            </a:r>
            <a:r>
              <a:rPr sz="1800" spc="45" dirty="0">
                <a:latin typeface="Arial"/>
                <a:cs typeface="Arial"/>
              </a:rPr>
              <a:t> </a:t>
            </a:r>
            <a:r>
              <a:rPr sz="1800" dirty="0">
                <a:latin typeface="Arial"/>
                <a:cs typeface="Arial"/>
              </a:rPr>
              <a:t>ne</a:t>
            </a:r>
            <a:r>
              <a:rPr sz="1800" spc="15" dirty="0">
                <a:latin typeface="Arial"/>
                <a:cs typeface="Arial"/>
              </a:rPr>
              <a:t> </a:t>
            </a:r>
            <a:r>
              <a:rPr sz="1800" dirty="0">
                <a:latin typeface="Arial"/>
                <a:cs typeface="Arial"/>
              </a:rPr>
              <a:t>nécessitent</a:t>
            </a:r>
            <a:r>
              <a:rPr sz="1800" spc="25" dirty="0">
                <a:latin typeface="Arial"/>
                <a:cs typeface="Arial"/>
              </a:rPr>
              <a:t> </a:t>
            </a:r>
            <a:r>
              <a:rPr sz="1800" dirty="0">
                <a:latin typeface="Arial"/>
                <a:cs typeface="Arial"/>
              </a:rPr>
              <a:t>pas</a:t>
            </a:r>
            <a:r>
              <a:rPr sz="1800" spc="20" dirty="0">
                <a:latin typeface="Arial"/>
                <a:cs typeface="Arial"/>
              </a:rPr>
              <a:t> </a:t>
            </a:r>
            <a:r>
              <a:rPr sz="1800" spc="75" dirty="0">
                <a:latin typeface="Arial"/>
                <a:cs typeface="Arial"/>
              </a:rPr>
              <a:t>de</a:t>
            </a:r>
            <a:r>
              <a:rPr sz="1800" spc="15" dirty="0">
                <a:latin typeface="Arial"/>
                <a:cs typeface="Arial"/>
              </a:rPr>
              <a:t> </a:t>
            </a:r>
            <a:r>
              <a:rPr sz="1800" dirty="0">
                <a:latin typeface="Arial"/>
                <a:cs typeface="Arial"/>
              </a:rPr>
              <a:t>justification</a:t>
            </a:r>
            <a:r>
              <a:rPr sz="1800" spc="40" dirty="0">
                <a:latin typeface="Arial"/>
                <a:cs typeface="Arial"/>
              </a:rPr>
              <a:t> </a:t>
            </a:r>
            <a:r>
              <a:rPr sz="1800" dirty="0">
                <a:latin typeface="Arial"/>
                <a:cs typeface="Arial"/>
              </a:rPr>
              <a:t>des</a:t>
            </a:r>
            <a:r>
              <a:rPr sz="1800" spc="15" dirty="0">
                <a:latin typeface="Arial"/>
                <a:cs typeface="Arial"/>
              </a:rPr>
              <a:t> </a:t>
            </a:r>
            <a:r>
              <a:rPr sz="1800" dirty="0">
                <a:latin typeface="Arial"/>
                <a:cs typeface="Arial"/>
              </a:rPr>
              <a:t>coûts</a:t>
            </a:r>
            <a:r>
              <a:rPr sz="1800" spc="40" dirty="0">
                <a:latin typeface="Arial"/>
                <a:cs typeface="Arial"/>
              </a:rPr>
              <a:t> </a:t>
            </a:r>
            <a:r>
              <a:rPr sz="1800" dirty="0">
                <a:latin typeface="Arial"/>
                <a:cs typeface="Arial"/>
              </a:rPr>
              <a:t>engagés à</a:t>
            </a:r>
            <a:r>
              <a:rPr sz="1800" spc="20" dirty="0">
                <a:latin typeface="Arial"/>
                <a:cs typeface="Arial"/>
              </a:rPr>
              <a:t> </a:t>
            </a:r>
            <a:r>
              <a:rPr sz="1800" spc="-10" dirty="0">
                <a:latin typeface="Arial"/>
                <a:cs typeface="Arial"/>
              </a:rPr>
              <a:t>l’étranger.</a:t>
            </a:r>
            <a:endParaRPr sz="1800" dirty="0">
              <a:latin typeface="Arial"/>
              <a:cs typeface="Arial"/>
            </a:endParaRPr>
          </a:p>
          <a:p>
            <a:pPr marL="525145" marR="5080">
              <a:lnSpc>
                <a:spcPct val="110000"/>
              </a:lnSpc>
              <a:spcBef>
                <a:spcPts val="625"/>
              </a:spcBef>
            </a:pPr>
            <a:r>
              <a:rPr sz="1600" spc="20" dirty="0">
                <a:latin typeface="Arial"/>
                <a:cs typeface="Arial"/>
              </a:rPr>
              <a:t>Il</a:t>
            </a:r>
            <a:r>
              <a:rPr sz="1600" spc="-15" dirty="0">
                <a:latin typeface="Arial"/>
                <a:cs typeface="Arial"/>
              </a:rPr>
              <a:t> </a:t>
            </a:r>
            <a:r>
              <a:rPr sz="1600" spc="20" dirty="0">
                <a:latin typeface="Arial"/>
                <a:cs typeface="Arial"/>
              </a:rPr>
              <a:t>convient</a:t>
            </a:r>
            <a:r>
              <a:rPr sz="1600" spc="-25" dirty="0">
                <a:latin typeface="Arial"/>
                <a:cs typeface="Arial"/>
              </a:rPr>
              <a:t> </a:t>
            </a:r>
            <a:r>
              <a:rPr sz="1600" spc="75" dirty="0">
                <a:latin typeface="Arial"/>
                <a:cs typeface="Arial"/>
              </a:rPr>
              <a:t>de</a:t>
            </a:r>
            <a:r>
              <a:rPr sz="1600" dirty="0">
                <a:latin typeface="Arial"/>
                <a:cs typeface="Arial"/>
              </a:rPr>
              <a:t> </a:t>
            </a:r>
            <a:r>
              <a:rPr sz="1600" spc="20" dirty="0">
                <a:latin typeface="Arial"/>
                <a:cs typeface="Arial"/>
              </a:rPr>
              <a:t>noter</a:t>
            </a:r>
            <a:r>
              <a:rPr sz="1600" spc="-15" dirty="0">
                <a:latin typeface="Arial"/>
                <a:cs typeface="Arial"/>
              </a:rPr>
              <a:t> </a:t>
            </a:r>
            <a:r>
              <a:rPr sz="1600" spc="55" dirty="0">
                <a:latin typeface="Arial"/>
                <a:cs typeface="Arial"/>
              </a:rPr>
              <a:t>que</a:t>
            </a:r>
            <a:r>
              <a:rPr sz="1600" spc="-20" dirty="0">
                <a:latin typeface="Arial"/>
                <a:cs typeface="Arial"/>
              </a:rPr>
              <a:t> </a:t>
            </a:r>
            <a:r>
              <a:rPr sz="1600" spc="20" dirty="0">
                <a:latin typeface="Arial"/>
                <a:cs typeface="Arial"/>
              </a:rPr>
              <a:t>lors</a:t>
            </a:r>
            <a:r>
              <a:rPr sz="1600" spc="-10" dirty="0">
                <a:latin typeface="Arial"/>
                <a:cs typeface="Arial"/>
              </a:rPr>
              <a:t> </a:t>
            </a:r>
            <a:r>
              <a:rPr sz="1600" spc="75" dirty="0">
                <a:latin typeface="Arial"/>
                <a:cs typeface="Arial"/>
              </a:rPr>
              <a:t>de</a:t>
            </a:r>
            <a:r>
              <a:rPr sz="1600" spc="-10" dirty="0">
                <a:latin typeface="Arial"/>
                <a:cs typeface="Arial"/>
              </a:rPr>
              <a:t> </a:t>
            </a:r>
            <a:r>
              <a:rPr sz="1600" spc="20" dirty="0">
                <a:latin typeface="Arial"/>
                <a:cs typeface="Arial"/>
              </a:rPr>
              <a:t>l’acquisition</a:t>
            </a:r>
            <a:r>
              <a:rPr sz="1600" spc="-30" dirty="0">
                <a:latin typeface="Arial"/>
                <a:cs typeface="Arial"/>
              </a:rPr>
              <a:t> </a:t>
            </a:r>
            <a:r>
              <a:rPr sz="1600" spc="20" dirty="0">
                <a:latin typeface="Arial"/>
                <a:cs typeface="Arial"/>
              </a:rPr>
              <a:t>d’immobilisations,</a:t>
            </a:r>
            <a:r>
              <a:rPr sz="1600" spc="-90" dirty="0">
                <a:latin typeface="Arial"/>
                <a:cs typeface="Arial"/>
              </a:rPr>
              <a:t> </a:t>
            </a:r>
            <a:r>
              <a:rPr sz="1600" spc="20" dirty="0">
                <a:latin typeface="Arial"/>
                <a:cs typeface="Arial"/>
              </a:rPr>
              <a:t>le</a:t>
            </a:r>
            <a:r>
              <a:rPr sz="1600" spc="-5" dirty="0">
                <a:latin typeface="Arial"/>
                <a:cs typeface="Arial"/>
              </a:rPr>
              <a:t> </a:t>
            </a:r>
            <a:r>
              <a:rPr sz="1600" spc="20" dirty="0">
                <a:latin typeface="Arial"/>
                <a:cs typeface="Arial"/>
              </a:rPr>
              <a:t>coût</a:t>
            </a:r>
            <a:r>
              <a:rPr sz="1600" spc="-15" dirty="0">
                <a:latin typeface="Arial"/>
                <a:cs typeface="Arial"/>
              </a:rPr>
              <a:t> </a:t>
            </a:r>
            <a:r>
              <a:rPr sz="1600" spc="75" dirty="0">
                <a:latin typeface="Arial"/>
                <a:cs typeface="Arial"/>
              </a:rPr>
              <a:t>de</a:t>
            </a:r>
            <a:r>
              <a:rPr sz="1600" spc="-5" dirty="0">
                <a:latin typeface="Arial"/>
                <a:cs typeface="Arial"/>
              </a:rPr>
              <a:t> </a:t>
            </a:r>
            <a:r>
              <a:rPr sz="1600" spc="20" dirty="0">
                <a:latin typeface="Arial"/>
                <a:cs typeface="Arial"/>
              </a:rPr>
              <a:t>l’installation</a:t>
            </a:r>
            <a:r>
              <a:rPr sz="1600" spc="-30" dirty="0">
                <a:latin typeface="Arial"/>
                <a:cs typeface="Arial"/>
              </a:rPr>
              <a:t> </a:t>
            </a:r>
            <a:r>
              <a:rPr sz="1600" spc="75" dirty="0">
                <a:latin typeface="Arial"/>
                <a:cs typeface="Arial"/>
              </a:rPr>
              <a:t>doit</a:t>
            </a:r>
            <a:r>
              <a:rPr sz="1600" spc="-5" dirty="0">
                <a:latin typeface="Arial"/>
                <a:cs typeface="Arial"/>
              </a:rPr>
              <a:t> </a:t>
            </a:r>
            <a:r>
              <a:rPr sz="1600" spc="20" dirty="0">
                <a:latin typeface="Arial"/>
                <a:cs typeface="Arial"/>
              </a:rPr>
              <a:t>être</a:t>
            </a:r>
            <a:r>
              <a:rPr sz="1600" spc="-15" dirty="0">
                <a:latin typeface="Arial"/>
                <a:cs typeface="Arial"/>
              </a:rPr>
              <a:t> </a:t>
            </a:r>
            <a:r>
              <a:rPr sz="1600" spc="10" dirty="0">
                <a:latin typeface="Arial"/>
                <a:cs typeface="Arial"/>
              </a:rPr>
              <a:t>inclus</a:t>
            </a:r>
            <a:r>
              <a:rPr sz="1600" spc="-20" dirty="0">
                <a:latin typeface="Arial"/>
                <a:cs typeface="Arial"/>
              </a:rPr>
              <a:t> </a:t>
            </a:r>
            <a:r>
              <a:rPr sz="1600" spc="10" dirty="0">
                <a:latin typeface="Arial"/>
                <a:cs typeface="Arial"/>
              </a:rPr>
              <a:t>dans</a:t>
            </a:r>
            <a:r>
              <a:rPr sz="1600" spc="-15" dirty="0">
                <a:latin typeface="Arial"/>
                <a:cs typeface="Arial"/>
              </a:rPr>
              <a:t> </a:t>
            </a:r>
            <a:r>
              <a:rPr sz="1600" spc="20" dirty="0">
                <a:latin typeface="Arial"/>
                <a:cs typeface="Arial"/>
              </a:rPr>
              <a:t>le</a:t>
            </a:r>
            <a:r>
              <a:rPr sz="1600" spc="-15" dirty="0">
                <a:latin typeface="Arial"/>
                <a:cs typeface="Arial"/>
              </a:rPr>
              <a:t> </a:t>
            </a:r>
            <a:r>
              <a:rPr sz="1600" spc="20" dirty="0">
                <a:latin typeface="Arial"/>
                <a:cs typeface="Arial"/>
              </a:rPr>
              <a:t>coût</a:t>
            </a:r>
            <a:r>
              <a:rPr sz="1600" spc="-15" dirty="0">
                <a:latin typeface="Arial"/>
                <a:cs typeface="Arial"/>
              </a:rPr>
              <a:t> </a:t>
            </a:r>
            <a:r>
              <a:rPr sz="1600" spc="50" dirty="0">
                <a:latin typeface="Arial"/>
                <a:cs typeface="Arial"/>
              </a:rPr>
              <a:t>de </a:t>
            </a:r>
            <a:r>
              <a:rPr sz="1600" spc="45" dirty="0">
                <a:latin typeface="Arial"/>
                <a:cs typeface="Arial"/>
              </a:rPr>
              <a:t>l’équipement</a:t>
            </a:r>
            <a:r>
              <a:rPr sz="1600" dirty="0">
                <a:latin typeface="Arial"/>
                <a:cs typeface="Arial"/>
              </a:rPr>
              <a:t> (coût</a:t>
            </a:r>
            <a:r>
              <a:rPr sz="1600" spc="5" dirty="0">
                <a:latin typeface="Arial"/>
                <a:cs typeface="Arial"/>
              </a:rPr>
              <a:t> </a:t>
            </a:r>
            <a:r>
              <a:rPr sz="1600" spc="75" dirty="0">
                <a:latin typeface="Arial"/>
                <a:cs typeface="Arial"/>
              </a:rPr>
              <a:t>de</a:t>
            </a:r>
            <a:r>
              <a:rPr sz="1600" spc="15" dirty="0">
                <a:latin typeface="Arial"/>
                <a:cs typeface="Arial"/>
              </a:rPr>
              <a:t> </a:t>
            </a:r>
            <a:r>
              <a:rPr sz="1600" dirty="0">
                <a:latin typeface="Arial"/>
                <a:cs typeface="Arial"/>
              </a:rPr>
              <a:t>mise</a:t>
            </a:r>
            <a:r>
              <a:rPr sz="1600" spc="5" dirty="0">
                <a:latin typeface="Arial"/>
                <a:cs typeface="Arial"/>
              </a:rPr>
              <a:t> </a:t>
            </a:r>
            <a:r>
              <a:rPr sz="1600" dirty="0">
                <a:latin typeface="Arial"/>
                <a:cs typeface="Arial"/>
              </a:rPr>
              <a:t>en service</a:t>
            </a:r>
            <a:r>
              <a:rPr sz="1600" spc="-5" dirty="0">
                <a:latin typeface="Arial"/>
                <a:cs typeface="Arial"/>
              </a:rPr>
              <a:t> </a:t>
            </a:r>
            <a:r>
              <a:rPr sz="1600" spc="80" dirty="0">
                <a:latin typeface="Arial"/>
                <a:cs typeface="Arial"/>
              </a:rPr>
              <a:t>du</a:t>
            </a:r>
            <a:r>
              <a:rPr sz="1600" spc="20" dirty="0">
                <a:latin typeface="Arial"/>
                <a:cs typeface="Arial"/>
              </a:rPr>
              <a:t> </a:t>
            </a:r>
            <a:r>
              <a:rPr sz="1600" dirty="0">
                <a:latin typeface="Arial"/>
                <a:cs typeface="Arial"/>
              </a:rPr>
              <a:t>bien),</a:t>
            </a:r>
            <a:r>
              <a:rPr sz="1600" spc="-65" dirty="0">
                <a:latin typeface="Arial"/>
                <a:cs typeface="Arial"/>
              </a:rPr>
              <a:t> </a:t>
            </a:r>
            <a:r>
              <a:rPr sz="1600" dirty="0">
                <a:latin typeface="Arial"/>
                <a:cs typeface="Arial"/>
              </a:rPr>
              <a:t>ce</a:t>
            </a:r>
            <a:r>
              <a:rPr sz="1600" spc="10" dirty="0">
                <a:latin typeface="Arial"/>
                <a:cs typeface="Arial"/>
              </a:rPr>
              <a:t> </a:t>
            </a:r>
            <a:r>
              <a:rPr sz="1600" spc="65" dirty="0">
                <a:latin typeface="Arial"/>
                <a:cs typeface="Arial"/>
              </a:rPr>
              <a:t>qui</a:t>
            </a:r>
            <a:r>
              <a:rPr sz="1600" spc="10" dirty="0">
                <a:latin typeface="Arial"/>
                <a:cs typeface="Arial"/>
              </a:rPr>
              <a:t> </a:t>
            </a:r>
            <a:r>
              <a:rPr sz="1600" spc="55" dirty="0">
                <a:latin typeface="Arial"/>
                <a:cs typeface="Arial"/>
              </a:rPr>
              <a:t>peut</a:t>
            </a:r>
            <a:r>
              <a:rPr sz="1600" spc="10" dirty="0">
                <a:latin typeface="Arial"/>
                <a:cs typeface="Arial"/>
              </a:rPr>
              <a:t> </a:t>
            </a:r>
            <a:r>
              <a:rPr sz="1600" dirty="0">
                <a:latin typeface="Arial"/>
                <a:cs typeface="Arial"/>
              </a:rPr>
              <a:t>éviter</a:t>
            </a:r>
            <a:r>
              <a:rPr sz="1600" spc="-5" dirty="0">
                <a:latin typeface="Arial"/>
                <a:cs typeface="Arial"/>
              </a:rPr>
              <a:t> </a:t>
            </a:r>
            <a:r>
              <a:rPr sz="1600" dirty="0">
                <a:latin typeface="Arial"/>
                <a:cs typeface="Arial"/>
              </a:rPr>
              <a:t>d’avoir</a:t>
            </a:r>
            <a:r>
              <a:rPr sz="1600" spc="-10" dirty="0">
                <a:latin typeface="Arial"/>
                <a:cs typeface="Arial"/>
              </a:rPr>
              <a:t> </a:t>
            </a:r>
            <a:r>
              <a:rPr sz="1600" dirty="0">
                <a:latin typeface="Arial"/>
                <a:cs typeface="Arial"/>
              </a:rPr>
              <a:t>à</a:t>
            </a:r>
            <a:r>
              <a:rPr sz="1600" spc="10" dirty="0">
                <a:latin typeface="Arial"/>
                <a:cs typeface="Arial"/>
              </a:rPr>
              <a:t> </a:t>
            </a:r>
            <a:r>
              <a:rPr sz="1600" dirty="0">
                <a:latin typeface="Arial"/>
                <a:cs typeface="Arial"/>
              </a:rPr>
              <a:t>justifier</a:t>
            </a:r>
            <a:r>
              <a:rPr sz="1600" spc="-5" dirty="0">
                <a:latin typeface="Arial"/>
                <a:cs typeface="Arial"/>
              </a:rPr>
              <a:t> </a:t>
            </a:r>
            <a:r>
              <a:rPr sz="1600" dirty="0">
                <a:latin typeface="Arial"/>
                <a:cs typeface="Arial"/>
              </a:rPr>
              <a:t>certaines</a:t>
            </a:r>
            <a:r>
              <a:rPr sz="1600" spc="-5" dirty="0">
                <a:latin typeface="Arial"/>
                <a:cs typeface="Arial"/>
              </a:rPr>
              <a:t> </a:t>
            </a:r>
            <a:r>
              <a:rPr sz="1600" dirty="0">
                <a:latin typeface="Arial"/>
                <a:cs typeface="Arial"/>
              </a:rPr>
              <a:t>dépenses</a:t>
            </a:r>
            <a:r>
              <a:rPr sz="1600" spc="-5" dirty="0">
                <a:latin typeface="Arial"/>
                <a:cs typeface="Arial"/>
              </a:rPr>
              <a:t> </a:t>
            </a:r>
            <a:r>
              <a:rPr sz="1600" dirty="0">
                <a:latin typeface="Arial"/>
                <a:cs typeface="Arial"/>
              </a:rPr>
              <a:t>à</a:t>
            </a:r>
            <a:r>
              <a:rPr sz="1600" spc="15" dirty="0">
                <a:latin typeface="Arial"/>
                <a:cs typeface="Arial"/>
              </a:rPr>
              <a:t> </a:t>
            </a:r>
            <a:r>
              <a:rPr sz="1600" spc="-10" dirty="0">
                <a:latin typeface="Arial"/>
                <a:cs typeface="Arial"/>
              </a:rPr>
              <a:t>l’étranger.</a:t>
            </a:r>
            <a:endParaRPr sz="1600" dirty="0">
              <a:latin typeface="Arial"/>
              <a:cs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C’est</a:t>
            </a:r>
            <a:r>
              <a:rPr spc="-125" dirty="0"/>
              <a:t> </a:t>
            </a:r>
            <a:r>
              <a:rPr spc="65" dirty="0"/>
              <a:t>un</a:t>
            </a:r>
            <a:r>
              <a:rPr spc="-135" dirty="0"/>
              <a:t> </a:t>
            </a:r>
            <a:r>
              <a:rPr spc="114" dirty="0"/>
              <a:t>budget…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a:t>
            </a:fld>
            <a:endParaRPr spc="-25" dirty="0"/>
          </a:p>
        </p:txBody>
      </p:sp>
      <p:sp>
        <p:nvSpPr>
          <p:cNvPr id="3" name="object 3"/>
          <p:cNvSpPr txBox="1"/>
          <p:nvPr/>
        </p:nvSpPr>
        <p:spPr>
          <a:xfrm>
            <a:off x="596900" y="1066330"/>
            <a:ext cx="840168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Une</a:t>
            </a:r>
            <a:r>
              <a:rPr sz="2400" spc="10" dirty="0">
                <a:latin typeface="Arial"/>
                <a:cs typeface="Arial"/>
              </a:rPr>
              <a:t> </a:t>
            </a:r>
            <a:r>
              <a:rPr sz="2400" dirty="0">
                <a:latin typeface="Arial"/>
                <a:cs typeface="Arial"/>
              </a:rPr>
              <a:t>fois </a:t>
            </a:r>
            <a:r>
              <a:rPr sz="2400" spc="80" dirty="0">
                <a:latin typeface="Arial"/>
                <a:cs typeface="Arial"/>
              </a:rPr>
              <a:t>que</a:t>
            </a:r>
            <a:r>
              <a:rPr sz="2400" spc="20" dirty="0">
                <a:latin typeface="Arial"/>
                <a:cs typeface="Arial"/>
              </a:rPr>
              <a:t> </a:t>
            </a:r>
            <a:r>
              <a:rPr sz="2400" dirty="0">
                <a:latin typeface="Arial"/>
                <a:cs typeface="Arial"/>
              </a:rPr>
              <a:t>vous</a:t>
            </a:r>
            <a:r>
              <a:rPr sz="2400" spc="15" dirty="0">
                <a:latin typeface="Arial"/>
                <a:cs typeface="Arial"/>
              </a:rPr>
              <a:t> </a:t>
            </a:r>
            <a:r>
              <a:rPr sz="2400" spc="-45" dirty="0">
                <a:latin typeface="Arial"/>
                <a:cs typeface="Arial"/>
              </a:rPr>
              <a:t>avez</a:t>
            </a:r>
            <a:r>
              <a:rPr sz="2400" spc="15" dirty="0">
                <a:latin typeface="Arial"/>
                <a:cs typeface="Arial"/>
              </a:rPr>
              <a:t> </a:t>
            </a:r>
            <a:r>
              <a:rPr sz="2400" spc="50" dirty="0">
                <a:latin typeface="Arial"/>
                <a:cs typeface="Arial"/>
              </a:rPr>
              <a:t>compris</a:t>
            </a:r>
            <a:r>
              <a:rPr sz="2400" spc="10" dirty="0">
                <a:latin typeface="Arial"/>
                <a:cs typeface="Arial"/>
              </a:rPr>
              <a:t> </a:t>
            </a:r>
            <a:r>
              <a:rPr sz="2400" dirty="0">
                <a:latin typeface="Arial"/>
                <a:cs typeface="Arial"/>
              </a:rPr>
              <a:t>les</a:t>
            </a:r>
            <a:r>
              <a:rPr sz="2400" spc="-10" dirty="0">
                <a:latin typeface="Arial"/>
                <a:cs typeface="Arial"/>
              </a:rPr>
              <a:t> </a:t>
            </a:r>
            <a:r>
              <a:rPr sz="2400" dirty="0">
                <a:latin typeface="Arial"/>
                <a:cs typeface="Arial"/>
              </a:rPr>
              <a:t>limites </a:t>
            </a:r>
            <a:r>
              <a:rPr sz="2400" spc="105" dirty="0">
                <a:latin typeface="Arial"/>
                <a:cs typeface="Arial"/>
              </a:rPr>
              <a:t>de</a:t>
            </a:r>
            <a:r>
              <a:rPr sz="2400" spc="5" dirty="0">
                <a:latin typeface="Arial"/>
                <a:cs typeface="Arial"/>
              </a:rPr>
              <a:t> </a:t>
            </a:r>
            <a:r>
              <a:rPr sz="2400" dirty="0">
                <a:latin typeface="Arial"/>
                <a:cs typeface="Arial"/>
              </a:rPr>
              <a:t>l’admissibilité</a:t>
            </a:r>
            <a:r>
              <a:rPr sz="2400" spc="-15" dirty="0">
                <a:latin typeface="Arial"/>
                <a:cs typeface="Arial"/>
              </a:rPr>
              <a:t> </a:t>
            </a:r>
            <a:r>
              <a:rPr sz="2400" dirty="0">
                <a:latin typeface="Arial"/>
                <a:cs typeface="Arial"/>
              </a:rPr>
              <a:t>:</a:t>
            </a:r>
            <a:endParaRPr sz="2400">
              <a:latin typeface="Arial"/>
              <a:cs typeface="Arial"/>
            </a:endParaRPr>
          </a:p>
        </p:txBody>
      </p:sp>
      <p:sp>
        <p:nvSpPr>
          <p:cNvPr id="4" name="object 4"/>
          <p:cNvSpPr txBox="1"/>
          <p:nvPr/>
        </p:nvSpPr>
        <p:spPr>
          <a:xfrm>
            <a:off x="1068577" y="1564678"/>
            <a:ext cx="10552430" cy="4525010"/>
          </a:xfrm>
          <a:prstGeom prst="rect">
            <a:avLst/>
          </a:prstGeom>
        </p:spPr>
        <p:txBody>
          <a:bodyPr vert="horz" wrap="square" lIns="0" tIns="59690" rIns="0" bIns="0" rtlCol="0">
            <a:spAutoFit/>
          </a:bodyPr>
          <a:lstStyle/>
          <a:p>
            <a:pPr marL="258445" marR="75565" indent="-246379">
              <a:lnSpc>
                <a:spcPts val="1540"/>
              </a:lnSpc>
              <a:spcBef>
                <a:spcPts val="470"/>
              </a:spcBef>
              <a:buChar char="•"/>
              <a:tabLst>
                <a:tab pos="258445" algn="l"/>
              </a:tabLst>
            </a:pPr>
            <a:r>
              <a:rPr sz="1600" dirty="0">
                <a:latin typeface="Arial"/>
                <a:cs typeface="Arial"/>
              </a:rPr>
              <a:t>Il</a:t>
            </a:r>
            <a:r>
              <a:rPr sz="1600" spc="40" dirty="0">
                <a:latin typeface="Arial"/>
                <a:cs typeface="Arial"/>
              </a:rPr>
              <a:t> </a:t>
            </a:r>
            <a:r>
              <a:rPr sz="1600" dirty="0">
                <a:latin typeface="Arial"/>
                <a:cs typeface="Arial"/>
              </a:rPr>
              <a:t>devrait</a:t>
            </a:r>
            <a:r>
              <a:rPr sz="1600" spc="35" dirty="0">
                <a:latin typeface="Arial"/>
                <a:cs typeface="Arial"/>
              </a:rPr>
              <a:t> </a:t>
            </a:r>
            <a:r>
              <a:rPr sz="1600" dirty="0">
                <a:latin typeface="Arial"/>
                <a:cs typeface="Arial"/>
              </a:rPr>
              <a:t>être</a:t>
            </a:r>
            <a:r>
              <a:rPr sz="1600" spc="40" dirty="0">
                <a:latin typeface="Arial"/>
                <a:cs typeface="Arial"/>
              </a:rPr>
              <a:t> </a:t>
            </a:r>
            <a:r>
              <a:rPr sz="1600" spc="-65" dirty="0">
                <a:latin typeface="Arial"/>
                <a:cs typeface="Arial"/>
              </a:rPr>
              <a:t>assez</a:t>
            </a:r>
            <a:r>
              <a:rPr sz="1600" spc="40" dirty="0">
                <a:latin typeface="Arial"/>
                <a:cs typeface="Arial"/>
              </a:rPr>
              <a:t> </a:t>
            </a:r>
            <a:r>
              <a:rPr sz="1600" dirty="0">
                <a:latin typeface="Arial"/>
                <a:cs typeface="Arial"/>
              </a:rPr>
              <a:t>simple</a:t>
            </a:r>
            <a:r>
              <a:rPr sz="1600" spc="40" dirty="0">
                <a:latin typeface="Arial"/>
                <a:cs typeface="Arial"/>
              </a:rPr>
              <a:t> </a:t>
            </a:r>
            <a:r>
              <a:rPr sz="1600" spc="75" dirty="0">
                <a:latin typeface="Arial"/>
                <a:cs typeface="Arial"/>
              </a:rPr>
              <a:t>de</a:t>
            </a:r>
            <a:r>
              <a:rPr sz="1600" spc="50" dirty="0">
                <a:latin typeface="Arial"/>
                <a:cs typeface="Arial"/>
              </a:rPr>
              <a:t> </a:t>
            </a:r>
            <a:r>
              <a:rPr sz="1600" dirty="0">
                <a:latin typeface="Arial"/>
                <a:cs typeface="Arial"/>
              </a:rPr>
              <a:t>travailler</a:t>
            </a:r>
            <a:r>
              <a:rPr sz="1600" spc="30" dirty="0">
                <a:latin typeface="Arial"/>
                <a:cs typeface="Arial"/>
              </a:rPr>
              <a:t> </a:t>
            </a:r>
            <a:r>
              <a:rPr sz="1600" dirty="0">
                <a:latin typeface="Arial"/>
                <a:cs typeface="Arial"/>
              </a:rPr>
              <a:t>avec</a:t>
            </a:r>
            <a:r>
              <a:rPr sz="1600" spc="30" dirty="0">
                <a:latin typeface="Arial"/>
                <a:cs typeface="Arial"/>
              </a:rPr>
              <a:t> </a:t>
            </a:r>
            <a:r>
              <a:rPr sz="1600" dirty="0">
                <a:latin typeface="Arial"/>
                <a:cs typeface="Arial"/>
              </a:rPr>
              <a:t>votre</a:t>
            </a:r>
            <a:r>
              <a:rPr sz="1600" spc="40" dirty="0">
                <a:latin typeface="Arial"/>
                <a:cs typeface="Arial"/>
              </a:rPr>
              <a:t> </a:t>
            </a:r>
            <a:r>
              <a:rPr sz="1600" spc="60" dirty="0">
                <a:latin typeface="Arial"/>
                <a:cs typeface="Arial"/>
              </a:rPr>
              <a:t>équipe</a:t>
            </a:r>
            <a:r>
              <a:rPr sz="1600" spc="30" dirty="0">
                <a:latin typeface="Arial"/>
                <a:cs typeface="Arial"/>
              </a:rPr>
              <a:t> </a:t>
            </a:r>
            <a:r>
              <a:rPr sz="1600" dirty="0">
                <a:latin typeface="Arial"/>
                <a:cs typeface="Arial"/>
              </a:rPr>
              <a:t>en</a:t>
            </a:r>
            <a:r>
              <a:rPr sz="1600" spc="35" dirty="0">
                <a:latin typeface="Arial"/>
                <a:cs typeface="Arial"/>
              </a:rPr>
              <a:t> </a:t>
            </a:r>
            <a:r>
              <a:rPr sz="1600" dirty="0">
                <a:latin typeface="Arial"/>
                <a:cs typeface="Arial"/>
              </a:rPr>
              <a:t>utilisant</a:t>
            </a:r>
            <a:r>
              <a:rPr sz="1600" spc="35" dirty="0">
                <a:latin typeface="Arial"/>
                <a:cs typeface="Arial"/>
              </a:rPr>
              <a:t> </a:t>
            </a:r>
            <a:r>
              <a:rPr sz="1600" dirty="0">
                <a:latin typeface="Arial"/>
                <a:cs typeface="Arial"/>
              </a:rPr>
              <a:t>vos</a:t>
            </a:r>
            <a:r>
              <a:rPr sz="1600" spc="40" dirty="0">
                <a:latin typeface="Arial"/>
                <a:cs typeface="Arial"/>
              </a:rPr>
              <a:t> </a:t>
            </a:r>
            <a:r>
              <a:rPr sz="1600" dirty="0">
                <a:latin typeface="Arial"/>
                <a:cs typeface="Arial"/>
              </a:rPr>
              <a:t>propres</a:t>
            </a:r>
            <a:r>
              <a:rPr sz="1600" spc="35" dirty="0">
                <a:latin typeface="Arial"/>
                <a:cs typeface="Arial"/>
              </a:rPr>
              <a:t> </a:t>
            </a:r>
            <a:r>
              <a:rPr sz="1600" dirty="0">
                <a:latin typeface="Arial"/>
                <a:cs typeface="Arial"/>
              </a:rPr>
              <a:t>modèles,</a:t>
            </a:r>
            <a:r>
              <a:rPr sz="1600" spc="-30" dirty="0">
                <a:latin typeface="Arial"/>
                <a:cs typeface="Arial"/>
              </a:rPr>
              <a:t> </a:t>
            </a:r>
            <a:r>
              <a:rPr sz="1600" dirty="0">
                <a:latin typeface="Arial"/>
                <a:cs typeface="Arial"/>
              </a:rPr>
              <a:t>puis</a:t>
            </a:r>
            <a:r>
              <a:rPr sz="1600" spc="40" dirty="0">
                <a:latin typeface="Arial"/>
                <a:cs typeface="Arial"/>
              </a:rPr>
              <a:t> </a:t>
            </a:r>
            <a:r>
              <a:rPr sz="1600" spc="75" dirty="0">
                <a:latin typeface="Arial"/>
                <a:cs typeface="Arial"/>
              </a:rPr>
              <a:t>de</a:t>
            </a:r>
            <a:r>
              <a:rPr sz="1600" spc="55" dirty="0">
                <a:latin typeface="Arial"/>
                <a:cs typeface="Arial"/>
              </a:rPr>
              <a:t> </a:t>
            </a:r>
            <a:r>
              <a:rPr sz="1600" dirty="0">
                <a:latin typeface="Arial"/>
                <a:cs typeface="Arial"/>
              </a:rPr>
              <a:t>les</a:t>
            </a:r>
            <a:r>
              <a:rPr sz="1600" spc="40" dirty="0">
                <a:latin typeface="Arial"/>
                <a:cs typeface="Arial"/>
              </a:rPr>
              <a:t> </a:t>
            </a:r>
            <a:r>
              <a:rPr sz="1600" dirty="0" err="1">
                <a:latin typeface="Arial"/>
                <a:cs typeface="Arial"/>
              </a:rPr>
              <a:t>relier</a:t>
            </a:r>
            <a:r>
              <a:rPr sz="1600" spc="30" dirty="0">
                <a:latin typeface="Arial"/>
                <a:cs typeface="Arial"/>
              </a:rPr>
              <a:t> </a:t>
            </a:r>
            <a:r>
              <a:rPr sz="1600" spc="-25" dirty="0">
                <a:latin typeface="Arial"/>
                <a:cs typeface="Arial"/>
              </a:rPr>
              <a:t>au</a:t>
            </a:r>
            <a:r>
              <a:rPr lang="fr-CA" sz="1600" spc="-25" dirty="0">
                <a:latin typeface="Arial"/>
                <a:cs typeface="Arial"/>
              </a:rPr>
              <a:t>x</a:t>
            </a:r>
            <a:r>
              <a:rPr sz="1600" spc="-25" dirty="0">
                <a:latin typeface="Arial"/>
                <a:cs typeface="Arial"/>
              </a:rPr>
              <a:t> </a:t>
            </a:r>
            <a:r>
              <a:rPr sz="1600" dirty="0">
                <a:latin typeface="Arial"/>
                <a:cs typeface="Arial"/>
              </a:rPr>
              <a:t>cahier</a:t>
            </a:r>
            <a:r>
              <a:rPr lang="fr-CA" sz="1600" spc="-5" dirty="0">
                <a:latin typeface="Arial"/>
                <a:cs typeface="Arial"/>
              </a:rPr>
              <a:t>s</a:t>
            </a:r>
            <a:r>
              <a:rPr sz="1600" dirty="0">
                <a:latin typeface="Arial"/>
                <a:cs typeface="Arial"/>
              </a:rPr>
              <a:t> financiers</a:t>
            </a:r>
            <a:r>
              <a:rPr sz="1600" spc="5" dirty="0">
                <a:latin typeface="Arial"/>
                <a:cs typeface="Arial"/>
              </a:rPr>
              <a:t> </a:t>
            </a:r>
            <a:r>
              <a:rPr sz="1600" spc="75" dirty="0">
                <a:latin typeface="Arial"/>
                <a:cs typeface="Arial"/>
              </a:rPr>
              <a:t>de</a:t>
            </a:r>
            <a:r>
              <a:rPr sz="1600" spc="15" dirty="0">
                <a:latin typeface="Arial"/>
                <a:cs typeface="Arial"/>
              </a:rPr>
              <a:t> </a:t>
            </a:r>
            <a:r>
              <a:rPr sz="1600" dirty="0">
                <a:latin typeface="Arial"/>
                <a:cs typeface="Arial"/>
              </a:rPr>
              <a:t>NGen</a:t>
            </a:r>
            <a:r>
              <a:rPr sz="1600" spc="15" dirty="0">
                <a:latin typeface="Arial"/>
                <a:cs typeface="Arial"/>
              </a:rPr>
              <a:t> </a:t>
            </a:r>
            <a:r>
              <a:rPr sz="1600" spc="-10" dirty="0">
                <a:latin typeface="Arial"/>
                <a:cs typeface="Arial"/>
              </a:rPr>
              <a:t>(FWB).</a:t>
            </a:r>
            <a:endParaRPr sz="1600" dirty="0">
              <a:latin typeface="Arial"/>
              <a:cs typeface="Arial"/>
            </a:endParaRPr>
          </a:p>
          <a:p>
            <a:pPr marL="258445" indent="-245745">
              <a:lnSpc>
                <a:spcPct val="100000"/>
              </a:lnSpc>
              <a:spcBef>
                <a:spcPts val="1025"/>
              </a:spcBef>
              <a:buChar char="•"/>
              <a:tabLst>
                <a:tab pos="258445" algn="l"/>
              </a:tabLst>
            </a:pPr>
            <a:r>
              <a:rPr sz="1600" spc="-20" dirty="0">
                <a:latin typeface="Arial"/>
                <a:cs typeface="Arial"/>
              </a:rPr>
              <a:t>C’est</a:t>
            </a:r>
            <a:r>
              <a:rPr sz="1600" spc="-15" dirty="0">
                <a:latin typeface="Arial"/>
                <a:cs typeface="Arial"/>
              </a:rPr>
              <a:t> </a:t>
            </a:r>
            <a:r>
              <a:rPr sz="1600" dirty="0">
                <a:latin typeface="Arial"/>
                <a:cs typeface="Arial"/>
              </a:rPr>
              <a:t>un</a:t>
            </a:r>
            <a:r>
              <a:rPr sz="1600" spc="-15" dirty="0">
                <a:latin typeface="Arial"/>
                <a:cs typeface="Arial"/>
              </a:rPr>
              <a:t> </a:t>
            </a:r>
            <a:r>
              <a:rPr sz="1600" spc="60" dirty="0">
                <a:latin typeface="Arial"/>
                <a:cs typeface="Arial"/>
              </a:rPr>
              <a:t>budget,</a:t>
            </a:r>
            <a:r>
              <a:rPr sz="1600" spc="-60" dirty="0">
                <a:latin typeface="Arial"/>
                <a:cs typeface="Arial"/>
              </a:rPr>
              <a:t> </a:t>
            </a:r>
            <a:r>
              <a:rPr sz="1600" dirty="0">
                <a:latin typeface="Arial"/>
                <a:cs typeface="Arial"/>
              </a:rPr>
              <a:t>ce</a:t>
            </a:r>
            <a:r>
              <a:rPr sz="1600" spc="-10" dirty="0">
                <a:latin typeface="Arial"/>
                <a:cs typeface="Arial"/>
              </a:rPr>
              <a:t> </a:t>
            </a:r>
            <a:r>
              <a:rPr sz="1600" dirty="0">
                <a:latin typeface="Arial"/>
                <a:cs typeface="Arial"/>
              </a:rPr>
              <a:t>ne</a:t>
            </a:r>
            <a:r>
              <a:rPr sz="1600" spc="-10" dirty="0">
                <a:latin typeface="Arial"/>
                <a:cs typeface="Arial"/>
              </a:rPr>
              <a:t> </a:t>
            </a:r>
            <a:r>
              <a:rPr sz="1600" spc="-20" dirty="0">
                <a:latin typeface="Arial"/>
                <a:cs typeface="Arial"/>
              </a:rPr>
              <a:t>sera</a:t>
            </a:r>
            <a:r>
              <a:rPr sz="1600" spc="-25" dirty="0">
                <a:latin typeface="Arial"/>
                <a:cs typeface="Arial"/>
              </a:rPr>
              <a:t> </a:t>
            </a:r>
            <a:r>
              <a:rPr sz="1600" dirty="0">
                <a:latin typeface="Arial"/>
                <a:cs typeface="Arial"/>
              </a:rPr>
              <a:t>pas</a:t>
            </a:r>
            <a:r>
              <a:rPr sz="1600" spc="-10" dirty="0">
                <a:latin typeface="Arial"/>
                <a:cs typeface="Arial"/>
              </a:rPr>
              <a:t> </a:t>
            </a:r>
            <a:r>
              <a:rPr lang="fr-CA" sz="1600" dirty="0">
                <a:latin typeface="Arial"/>
                <a:cs typeface="Arial"/>
              </a:rPr>
              <a:t>coulé dans le béton</a:t>
            </a:r>
            <a:r>
              <a:rPr sz="1600" spc="-20" dirty="0">
                <a:latin typeface="Arial"/>
                <a:cs typeface="Arial"/>
              </a:rPr>
              <a:t> </a:t>
            </a:r>
            <a:r>
              <a:rPr sz="1600" spc="-50" dirty="0">
                <a:latin typeface="Arial"/>
                <a:cs typeface="Arial"/>
              </a:rPr>
              <a:t>:</a:t>
            </a:r>
            <a:endParaRPr sz="1600" dirty="0">
              <a:latin typeface="Arial"/>
              <a:cs typeface="Arial"/>
            </a:endParaRPr>
          </a:p>
          <a:p>
            <a:pPr marL="701040" lvl="1" indent="-342900">
              <a:lnSpc>
                <a:spcPct val="100000"/>
              </a:lnSpc>
              <a:spcBef>
                <a:spcPts val="1045"/>
              </a:spcBef>
              <a:buFont typeface="Wingdings"/>
              <a:buChar char=""/>
              <a:tabLst>
                <a:tab pos="701040" algn="l"/>
              </a:tabLst>
            </a:pPr>
            <a:r>
              <a:rPr sz="1500" i="1" dirty="0">
                <a:latin typeface="Arial"/>
                <a:cs typeface="Arial"/>
              </a:rPr>
              <a:t>Après</a:t>
            </a:r>
            <a:r>
              <a:rPr sz="1500" i="1" spc="5" dirty="0">
                <a:latin typeface="Arial"/>
                <a:cs typeface="Arial"/>
              </a:rPr>
              <a:t> </a:t>
            </a:r>
            <a:r>
              <a:rPr sz="1500" i="1" dirty="0">
                <a:latin typeface="Arial"/>
                <a:cs typeface="Arial"/>
              </a:rPr>
              <a:t>l’approbation,</a:t>
            </a:r>
            <a:r>
              <a:rPr sz="1500" i="1" spc="-50" dirty="0">
                <a:latin typeface="Arial"/>
                <a:cs typeface="Arial"/>
              </a:rPr>
              <a:t> </a:t>
            </a:r>
            <a:r>
              <a:rPr sz="1500" i="1" dirty="0">
                <a:latin typeface="Arial"/>
                <a:cs typeface="Arial"/>
              </a:rPr>
              <a:t>il</a:t>
            </a:r>
            <a:r>
              <a:rPr sz="1500" i="1" spc="25" dirty="0">
                <a:latin typeface="Arial"/>
                <a:cs typeface="Arial"/>
              </a:rPr>
              <a:t> </a:t>
            </a:r>
            <a:r>
              <a:rPr sz="1500" i="1" dirty="0">
                <a:latin typeface="Arial"/>
                <a:cs typeface="Arial"/>
              </a:rPr>
              <a:t>existe</a:t>
            </a:r>
            <a:r>
              <a:rPr sz="1500" i="1" spc="20" dirty="0">
                <a:latin typeface="Arial"/>
                <a:cs typeface="Arial"/>
              </a:rPr>
              <a:t> </a:t>
            </a:r>
            <a:r>
              <a:rPr sz="1500" i="1" dirty="0">
                <a:latin typeface="Arial"/>
                <a:cs typeface="Arial"/>
              </a:rPr>
              <a:t>des</a:t>
            </a:r>
            <a:r>
              <a:rPr sz="1500" i="1" spc="25" dirty="0">
                <a:latin typeface="Arial"/>
                <a:cs typeface="Arial"/>
              </a:rPr>
              <a:t> </a:t>
            </a:r>
            <a:r>
              <a:rPr sz="1500" i="1" spc="-10" dirty="0">
                <a:latin typeface="Arial"/>
                <a:cs typeface="Arial"/>
              </a:rPr>
              <a:t>mécanismes</a:t>
            </a:r>
            <a:r>
              <a:rPr sz="1500" i="1" spc="10" dirty="0">
                <a:latin typeface="Arial"/>
                <a:cs typeface="Arial"/>
              </a:rPr>
              <a:t> </a:t>
            </a:r>
            <a:r>
              <a:rPr sz="1500" i="1" dirty="0">
                <a:latin typeface="Arial"/>
                <a:cs typeface="Arial"/>
              </a:rPr>
              <a:t>dans</a:t>
            </a:r>
            <a:r>
              <a:rPr sz="1500" i="1" spc="10" dirty="0">
                <a:latin typeface="Arial"/>
                <a:cs typeface="Arial"/>
              </a:rPr>
              <a:t> </a:t>
            </a:r>
            <a:r>
              <a:rPr sz="1500" i="1" dirty="0">
                <a:latin typeface="Arial"/>
                <a:cs typeface="Arial"/>
              </a:rPr>
              <a:t>NGen</a:t>
            </a:r>
            <a:r>
              <a:rPr sz="1500" i="1" spc="10" dirty="0">
                <a:latin typeface="Arial"/>
                <a:cs typeface="Arial"/>
              </a:rPr>
              <a:t> </a:t>
            </a:r>
            <a:r>
              <a:rPr sz="1500" i="1" dirty="0">
                <a:latin typeface="Arial"/>
                <a:cs typeface="Arial"/>
              </a:rPr>
              <a:t>pour</a:t>
            </a:r>
            <a:r>
              <a:rPr sz="1500" i="1" spc="25" dirty="0">
                <a:latin typeface="Arial"/>
                <a:cs typeface="Arial"/>
              </a:rPr>
              <a:t> </a:t>
            </a:r>
            <a:r>
              <a:rPr sz="1500" i="1" dirty="0">
                <a:latin typeface="Arial"/>
                <a:cs typeface="Arial"/>
              </a:rPr>
              <a:t>réaffecter</a:t>
            </a:r>
            <a:r>
              <a:rPr sz="1500" i="1" spc="35" dirty="0">
                <a:latin typeface="Arial"/>
                <a:cs typeface="Arial"/>
              </a:rPr>
              <a:t> </a:t>
            </a:r>
            <a:r>
              <a:rPr sz="1500" i="1" dirty="0">
                <a:latin typeface="Arial"/>
                <a:cs typeface="Arial"/>
              </a:rPr>
              <a:t>le</a:t>
            </a:r>
            <a:r>
              <a:rPr sz="1500" i="1" spc="15" dirty="0">
                <a:latin typeface="Arial"/>
                <a:cs typeface="Arial"/>
              </a:rPr>
              <a:t> </a:t>
            </a:r>
            <a:r>
              <a:rPr sz="1500" i="1" spc="35" dirty="0">
                <a:latin typeface="Arial"/>
                <a:cs typeface="Arial"/>
              </a:rPr>
              <a:t>budget.</a:t>
            </a:r>
            <a:endParaRPr sz="1500" dirty="0">
              <a:latin typeface="Arial"/>
              <a:cs typeface="Arial"/>
            </a:endParaRPr>
          </a:p>
          <a:p>
            <a:pPr marL="701040" marR="374650" lvl="1" indent="-342900">
              <a:lnSpc>
                <a:spcPct val="80000"/>
              </a:lnSpc>
              <a:spcBef>
                <a:spcPts val="1395"/>
              </a:spcBef>
              <a:buFont typeface="Wingdings"/>
              <a:buChar char=""/>
              <a:tabLst>
                <a:tab pos="701040" algn="l"/>
              </a:tabLst>
            </a:pPr>
            <a:r>
              <a:rPr sz="1500" i="1" dirty="0">
                <a:latin typeface="Arial"/>
                <a:cs typeface="Arial"/>
              </a:rPr>
              <a:t>Nous</a:t>
            </a:r>
            <a:r>
              <a:rPr sz="1500" i="1" spc="5" dirty="0">
                <a:latin typeface="Arial"/>
                <a:cs typeface="Arial"/>
              </a:rPr>
              <a:t> </a:t>
            </a:r>
            <a:r>
              <a:rPr sz="1500" i="1" dirty="0">
                <a:latin typeface="Arial"/>
                <a:cs typeface="Arial"/>
              </a:rPr>
              <a:t>comprenons</a:t>
            </a:r>
            <a:r>
              <a:rPr sz="1500" i="1" spc="25" dirty="0">
                <a:latin typeface="Arial"/>
                <a:cs typeface="Arial"/>
              </a:rPr>
              <a:t> </a:t>
            </a:r>
            <a:r>
              <a:rPr sz="1500" i="1" dirty="0">
                <a:latin typeface="Arial"/>
                <a:cs typeface="Arial"/>
              </a:rPr>
              <a:t>qu’il</a:t>
            </a:r>
            <a:r>
              <a:rPr sz="1500" i="1" spc="-10" dirty="0">
                <a:latin typeface="Arial"/>
                <a:cs typeface="Arial"/>
              </a:rPr>
              <a:t> </a:t>
            </a:r>
            <a:r>
              <a:rPr sz="1500" i="1" dirty="0">
                <a:latin typeface="Arial"/>
                <a:cs typeface="Arial"/>
              </a:rPr>
              <a:t>s’agit</a:t>
            </a:r>
            <a:r>
              <a:rPr sz="1500" i="1" spc="5" dirty="0">
                <a:latin typeface="Arial"/>
                <a:cs typeface="Arial"/>
              </a:rPr>
              <a:t> </a:t>
            </a:r>
            <a:r>
              <a:rPr sz="1500" i="1" dirty="0">
                <a:latin typeface="Arial"/>
                <a:cs typeface="Arial"/>
              </a:rPr>
              <a:t>d’un</a:t>
            </a:r>
            <a:r>
              <a:rPr sz="1500" i="1" spc="5" dirty="0">
                <a:latin typeface="Arial"/>
                <a:cs typeface="Arial"/>
              </a:rPr>
              <a:t> </a:t>
            </a:r>
            <a:r>
              <a:rPr sz="1500" i="1" dirty="0">
                <a:latin typeface="Arial"/>
                <a:cs typeface="Arial"/>
              </a:rPr>
              <a:t>travail</a:t>
            </a:r>
            <a:r>
              <a:rPr sz="1500" i="1" spc="-10" dirty="0">
                <a:latin typeface="Arial"/>
                <a:cs typeface="Arial"/>
              </a:rPr>
              <a:t> </a:t>
            </a:r>
            <a:r>
              <a:rPr sz="1500" i="1" spc="50" dirty="0">
                <a:latin typeface="Arial"/>
                <a:cs typeface="Arial"/>
              </a:rPr>
              <a:t>de</a:t>
            </a:r>
            <a:r>
              <a:rPr sz="1500" i="1" spc="10" dirty="0">
                <a:latin typeface="Arial"/>
                <a:cs typeface="Arial"/>
              </a:rPr>
              <a:t> </a:t>
            </a:r>
            <a:r>
              <a:rPr sz="1500" i="1" dirty="0">
                <a:latin typeface="Arial"/>
                <a:cs typeface="Arial"/>
              </a:rPr>
              <a:t>développement.</a:t>
            </a:r>
            <a:r>
              <a:rPr sz="1500" i="1" spc="-75" dirty="0">
                <a:latin typeface="Arial"/>
                <a:cs typeface="Arial"/>
              </a:rPr>
              <a:t> </a:t>
            </a:r>
            <a:r>
              <a:rPr sz="1500" i="1" spc="-40" dirty="0">
                <a:latin typeface="Arial"/>
                <a:cs typeface="Arial"/>
              </a:rPr>
              <a:t>Vous</a:t>
            </a:r>
            <a:r>
              <a:rPr sz="1500" i="1" spc="15" dirty="0">
                <a:latin typeface="Arial"/>
                <a:cs typeface="Arial"/>
              </a:rPr>
              <a:t> </a:t>
            </a:r>
            <a:r>
              <a:rPr sz="1500" i="1" dirty="0">
                <a:latin typeface="Arial"/>
                <a:cs typeface="Arial"/>
              </a:rPr>
              <a:t>ne</a:t>
            </a:r>
            <a:r>
              <a:rPr sz="1500" i="1" spc="10" dirty="0">
                <a:latin typeface="Arial"/>
                <a:cs typeface="Arial"/>
              </a:rPr>
              <a:t> </a:t>
            </a:r>
            <a:r>
              <a:rPr sz="1500" i="1" spc="-30" dirty="0">
                <a:latin typeface="Arial"/>
                <a:cs typeface="Arial"/>
              </a:rPr>
              <a:t>saurez</a:t>
            </a:r>
            <a:r>
              <a:rPr sz="1500" i="1" spc="5" dirty="0">
                <a:latin typeface="Arial"/>
                <a:cs typeface="Arial"/>
              </a:rPr>
              <a:t> </a:t>
            </a:r>
            <a:r>
              <a:rPr sz="1500" i="1" dirty="0">
                <a:latin typeface="Arial"/>
                <a:cs typeface="Arial"/>
              </a:rPr>
              <a:t>pas</a:t>
            </a:r>
            <a:r>
              <a:rPr sz="1500" i="1" spc="-5" dirty="0">
                <a:latin typeface="Arial"/>
                <a:cs typeface="Arial"/>
              </a:rPr>
              <a:t> </a:t>
            </a:r>
            <a:r>
              <a:rPr sz="1500" i="1" dirty="0">
                <a:latin typeface="Arial"/>
                <a:cs typeface="Arial"/>
              </a:rPr>
              <a:t>tous</a:t>
            </a:r>
            <a:r>
              <a:rPr sz="1500" i="1" spc="10" dirty="0">
                <a:latin typeface="Arial"/>
                <a:cs typeface="Arial"/>
              </a:rPr>
              <a:t> </a:t>
            </a:r>
            <a:r>
              <a:rPr sz="1500" i="1" dirty="0">
                <a:latin typeface="Arial"/>
                <a:cs typeface="Arial"/>
              </a:rPr>
              <a:t>les</a:t>
            </a:r>
            <a:r>
              <a:rPr sz="1500" i="1" spc="10" dirty="0">
                <a:latin typeface="Arial"/>
                <a:cs typeface="Arial"/>
              </a:rPr>
              <a:t> </a:t>
            </a:r>
            <a:r>
              <a:rPr sz="1500" i="1" dirty="0">
                <a:latin typeface="Arial"/>
                <a:cs typeface="Arial"/>
              </a:rPr>
              <a:t>articles</a:t>
            </a:r>
            <a:r>
              <a:rPr sz="1500" i="1" spc="10" dirty="0">
                <a:latin typeface="Arial"/>
                <a:cs typeface="Arial"/>
              </a:rPr>
              <a:t> </a:t>
            </a:r>
            <a:r>
              <a:rPr sz="1500" i="1" dirty="0">
                <a:latin typeface="Arial"/>
                <a:cs typeface="Arial"/>
              </a:rPr>
              <a:t>dans </a:t>
            </a:r>
            <a:r>
              <a:rPr sz="1500" i="1" spc="-10" dirty="0">
                <a:latin typeface="Arial"/>
                <a:cs typeface="Arial"/>
              </a:rPr>
              <a:t>lesquels vous</a:t>
            </a:r>
            <a:r>
              <a:rPr sz="1500" i="1" spc="-20" dirty="0">
                <a:latin typeface="Arial"/>
                <a:cs typeface="Arial"/>
              </a:rPr>
              <a:t> </a:t>
            </a:r>
            <a:r>
              <a:rPr sz="1500" i="1" dirty="0">
                <a:latin typeface="Arial"/>
                <a:cs typeface="Arial"/>
              </a:rPr>
              <a:t>devrez</a:t>
            </a:r>
            <a:r>
              <a:rPr sz="1500" i="1" spc="5" dirty="0">
                <a:latin typeface="Arial"/>
                <a:cs typeface="Arial"/>
              </a:rPr>
              <a:t> </a:t>
            </a:r>
            <a:r>
              <a:rPr sz="1500" i="1" dirty="0">
                <a:latin typeface="Arial"/>
                <a:cs typeface="Arial"/>
              </a:rPr>
              <a:t>investir</a:t>
            </a:r>
            <a:r>
              <a:rPr sz="1500" i="1" spc="-15" dirty="0">
                <a:latin typeface="Arial"/>
                <a:cs typeface="Arial"/>
              </a:rPr>
              <a:t> </a:t>
            </a:r>
            <a:r>
              <a:rPr sz="1500" i="1" spc="-30" dirty="0">
                <a:latin typeface="Arial"/>
                <a:cs typeface="Arial"/>
              </a:rPr>
              <a:t>aussi</a:t>
            </a:r>
            <a:r>
              <a:rPr sz="1500" i="1" spc="-20" dirty="0">
                <a:latin typeface="Arial"/>
                <a:cs typeface="Arial"/>
              </a:rPr>
              <a:t> </a:t>
            </a:r>
            <a:r>
              <a:rPr sz="1500" i="1" dirty="0">
                <a:latin typeface="Arial"/>
                <a:cs typeface="Arial"/>
              </a:rPr>
              <a:t>longtemps</a:t>
            </a:r>
            <a:r>
              <a:rPr sz="1500" i="1" spc="-15" dirty="0">
                <a:latin typeface="Arial"/>
                <a:cs typeface="Arial"/>
              </a:rPr>
              <a:t> </a:t>
            </a:r>
            <a:r>
              <a:rPr sz="1500" i="1" dirty="0">
                <a:latin typeface="Arial"/>
                <a:cs typeface="Arial"/>
              </a:rPr>
              <a:t>à</a:t>
            </a:r>
            <a:r>
              <a:rPr sz="1500" i="1" spc="-5" dirty="0">
                <a:latin typeface="Arial"/>
                <a:cs typeface="Arial"/>
              </a:rPr>
              <a:t> </a:t>
            </a:r>
            <a:r>
              <a:rPr sz="1500" i="1" spc="-10" dirty="0">
                <a:latin typeface="Arial"/>
                <a:cs typeface="Arial"/>
              </a:rPr>
              <a:t>l’avance.</a:t>
            </a:r>
            <a:endParaRPr sz="1500" dirty="0">
              <a:latin typeface="Arial"/>
              <a:cs typeface="Arial"/>
            </a:endParaRPr>
          </a:p>
          <a:p>
            <a:pPr marL="701040" marR="532765" lvl="1" indent="-342900">
              <a:lnSpc>
                <a:spcPts val="1440"/>
              </a:lnSpc>
              <a:spcBef>
                <a:spcPts val="1395"/>
              </a:spcBef>
              <a:buFont typeface="Wingdings"/>
              <a:buChar char=""/>
              <a:tabLst>
                <a:tab pos="701040" algn="l"/>
              </a:tabLst>
            </a:pPr>
            <a:r>
              <a:rPr sz="1500" i="1" spc="-45" dirty="0">
                <a:latin typeface="Arial"/>
                <a:cs typeface="Arial"/>
              </a:rPr>
              <a:t>Soyez</a:t>
            </a:r>
            <a:r>
              <a:rPr sz="1500" i="1" spc="55" dirty="0">
                <a:latin typeface="Arial"/>
                <a:cs typeface="Arial"/>
              </a:rPr>
              <a:t> </a:t>
            </a:r>
            <a:r>
              <a:rPr sz="1500" i="1" spc="-40" dirty="0">
                <a:latin typeface="Arial"/>
                <a:cs typeface="Arial"/>
              </a:rPr>
              <a:t>aussi</a:t>
            </a:r>
            <a:r>
              <a:rPr sz="1500" i="1" spc="20" dirty="0">
                <a:latin typeface="Arial"/>
                <a:cs typeface="Arial"/>
              </a:rPr>
              <a:t> </a:t>
            </a:r>
            <a:r>
              <a:rPr sz="1500" i="1" dirty="0">
                <a:latin typeface="Arial"/>
                <a:cs typeface="Arial"/>
              </a:rPr>
              <a:t>minutieux</a:t>
            </a:r>
            <a:r>
              <a:rPr sz="1500" i="1" spc="35" dirty="0">
                <a:latin typeface="Arial"/>
                <a:cs typeface="Arial"/>
              </a:rPr>
              <a:t> </a:t>
            </a:r>
            <a:r>
              <a:rPr sz="1500" i="1" dirty="0">
                <a:latin typeface="Arial"/>
                <a:cs typeface="Arial"/>
              </a:rPr>
              <a:t>que</a:t>
            </a:r>
            <a:r>
              <a:rPr sz="1500" i="1" spc="30" dirty="0">
                <a:latin typeface="Arial"/>
                <a:cs typeface="Arial"/>
              </a:rPr>
              <a:t> </a:t>
            </a:r>
            <a:r>
              <a:rPr sz="1500" i="1" dirty="0">
                <a:latin typeface="Arial"/>
                <a:cs typeface="Arial"/>
              </a:rPr>
              <a:t>possible,</a:t>
            </a:r>
            <a:r>
              <a:rPr sz="1500" i="1" spc="-30" dirty="0">
                <a:latin typeface="Arial"/>
                <a:cs typeface="Arial"/>
              </a:rPr>
              <a:t> </a:t>
            </a:r>
            <a:r>
              <a:rPr sz="1500" i="1" dirty="0">
                <a:latin typeface="Arial"/>
                <a:cs typeface="Arial"/>
              </a:rPr>
              <a:t>une</a:t>
            </a:r>
            <a:r>
              <a:rPr sz="1500" i="1" spc="30" dirty="0">
                <a:latin typeface="Arial"/>
                <a:cs typeface="Arial"/>
              </a:rPr>
              <a:t> </a:t>
            </a:r>
            <a:r>
              <a:rPr sz="1500" i="1" dirty="0">
                <a:latin typeface="Arial"/>
                <a:cs typeface="Arial"/>
              </a:rPr>
              <a:t>fois</a:t>
            </a:r>
            <a:r>
              <a:rPr sz="1500" i="1" spc="35" dirty="0">
                <a:latin typeface="Arial"/>
                <a:cs typeface="Arial"/>
              </a:rPr>
              <a:t> </a:t>
            </a:r>
            <a:r>
              <a:rPr sz="1500" i="1" dirty="0">
                <a:latin typeface="Arial"/>
                <a:cs typeface="Arial"/>
              </a:rPr>
              <a:t>approuvé,</a:t>
            </a:r>
            <a:r>
              <a:rPr sz="1500" i="1" spc="-30" dirty="0">
                <a:latin typeface="Arial"/>
                <a:cs typeface="Arial"/>
              </a:rPr>
              <a:t> </a:t>
            </a:r>
            <a:r>
              <a:rPr sz="1500" i="1" dirty="0">
                <a:latin typeface="Arial"/>
                <a:cs typeface="Arial"/>
              </a:rPr>
              <a:t>nous</a:t>
            </a:r>
            <a:r>
              <a:rPr sz="1500" i="1" spc="35" dirty="0">
                <a:latin typeface="Arial"/>
                <a:cs typeface="Arial"/>
              </a:rPr>
              <a:t> </a:t>
            </a:r>
            <a:r>
              <a:rPr sz="1500" i="1" dirty="0">
                <a:latin typeface="Arial"/>
                <a:cs typeface="Arial"/>
              </a:rPr>
              <a:t>ne</a:t>
            </a:r>
            <a:r>
              <a:rPr sz="1500" i="1" spc="35" dirty="0">
                <a:latin typeface="Arial"/>
                <a:cs typeface="Arial"/>
              </a:rPr>
              <a:t> </a:t>
            </a:r>
            <a:r>
              <a:rPr sz="1500" i="1" dirty="0">
                <a:latin typeface="Arial"/>
                <a:cs typeface="Arial"/>
              </a:rPr>
              <a:t>pouvons</a:t>
            </a:r>
            <a:r>
              <a:rPr sz="1500" i="1" spc="40" dirty="0">
                <a:latin typeface="Arial"/>
                <a:cs typeface="Arial"/>
              </a:rPr>
              <a:t> </a:t>
            </a:r>
            <a:r>
              <a:rPr sz="1500" i="1" dirty="0">
                <a:latin typeface="Arial"/>
                <a:cs typeface="Arial"/>
              </a:rPr>
              <a:t>pas</a:t>
            </a:r>
            <a:r>
              <a:rPr sz="1500" i="1" spc="15" dirty="0">
                <a:latin typeface="Arial"/>
                <a:cs typeface="Arial"/>
              </a:rPr>
              <a:t> </a:t>
            </a:r>
            <a:r>
              <a:rPr sz="1500" i="1" dirty="0">
                <a:latin typeface="Arial"/>
                <a:cs typeface="Arial"/>
              </a:rPr>
              <a:t>augmenter</a:t>
            </a:r>
            <a:r>
              <a:rPr sz="1500" i="1" spc="40" dirty="0">
                <a:latin typeface="Arial"/>
                <a:cs typeface="Arial"/>
              </a:rPr>
              <a:t> </a:t>
            </a:r>
            <a:r>
              <a:rPr sz="1500" i="1" dirty="0">
                <a:latin typeface="Arial"/>
                <a:cs typeface="Arial"/>
              </a:rPr>
              <a:t>le</a:t>
            </a:r>
            <a:r>
              <a:rPr sz="1500" i="1" spc="35" dirty="0">
                <a:latin typeface="Arial"/>
                <a:cs typeface="Arial"/>
              </a:rPr>
              <a:t> </a:t>
            </a:r>
            <a:r>
              <a:rPr sz="1500" i="1" dirty="0">
                <a:latin typeface="Arial"/>
                <a:cs typeface="Arial"/>
              </a:rPr>
              <a:t>montant</a:t>
            </a:r>
            <a:r>
              <a:rPr sz="1500" i="1" spc="35" dirty="0">
                <a:latin typeface="Arial"/>
                <a:cs typeface="Arial"/>
              </a:rPr>
              <a:t> </a:t>
            </a:r>
            <a:r>
              <a:rPr sz="1500" i="1" spc="50" dirty="0">
                <a:latin typeface="Arial"/>
                <a:cs typeface="Arial"/>
              </a:rPr>
              <a:t>de</a:t>
            </a:r>
            <a:r>
              <a:rPr sz="1500" i="1" spc="45" dirty="0">
                <a:latin typeface="Arial"/>
                <a:cs typeface="Arial"/>
              </a:rPr>
              <a:t> </a:t>
            </a:r>
            <a:r>
              <a:rPr sz="1500" i="1" spc="-10" dirty="0">
                <a:latin typeface="Arial"/>
                <a:cs typeface="Arial"/>
              </a:rPr>
              <a:t>votre </a:t>
            </a:r>
            <a:r>
              <a:rPr sz="1500" i="1" dirty="0">
                <a:latin typeface="Arial"/>
                <a:cs typeface="Arial"/>
              </a:rPr>
              <a:t>remboursement</a:t>
            </a:r>
            <a:r>
              <a:rPr sz="1500" i="1" spc="229" dirty="0">
                <a:latin typeface="Arial"/>
                <a:cs typeface="Arial"/>
              </a:rPr>
              <a:t> </a:t>
            </a:r>
            <a:r>
              <a:rPr sz="1500" i="1" spc="-10" dirty="0">
                <a:latin typeface="Arial"/>
                <a:cs typeface="Arial"/>
              </a:rPr>
              <a:t>approuvé.</a:t>
            </a:r>
            <a:endParaRPr sz="1500" dirty="0">
              <a:latin typeface="Arial"/>
              <a:cs typeface="Arial"/>
            </a:endParaRPr>
          </a:p>
          <a:p>
            <a:pPr marL="258445" marR="5080" indent="-246379">
              <a:lnSpc>
                <a:spcPct val="100000"/>
              </a:lnSpc>
              <a:spcBef>
                <a:spcPts val="1395"/>
              </a:spcBef>
              <a:buChar char="•"/>
              <a:tabLst>
                <a:tab pos="258445" algn="l"/>
              </a:tabLst>
            </a:pPr>
            <a:r>
              <a:rPr sz="1600" dirty="0">
                <a:latin typeface="Arial"/>
                <a:cs typeface="Arial"/>
              </a:rPr>
              <a:t>Jetez</a:t>
            </a:r>
            <a:r>
              <a:rPr sz="1600" spc="20" dirty="0">
                <a:latin typeface="Arial"/>
                <a:cs typeface="Arial"/>
              </a:rPr>
              <a:t> </a:t>
            </a:r>
            <a:r>
              <a:rPr sz="1600" dirty="0">
                <a:latin typeface="Arial"/>
                <a:cs typeface="Arial"/>
              </a:rPr>
              <a:t>un</a:t>
            </a:r>
            <a:r>
              <a:rPr sz="1600" spc="20" dirty="0">
                <a:latin typeface="Arial"/>
                <a:cs typeface="Arial"/>
              </a:rPr>
              <a:t> </a:t>
            </a:r>
            <a:r>
              <a:rPr sz="1600" spc="55" dirty="0">
                <a:latin typeface="Arial"/>
                <a:cs typeface="Arial"/>
              </a:rPr>
              <a:t>coup</a:t>
            </a:r>
            <a:r>
              <a:rPr sz="1600" spc="15" dirty="0">
                <a:latin typeface="Arial"/>
                <a:cs typeface="Arial"/>
              </a:rPr>
              <a:t> </a:t>
            </a:r>
            <a:r>
              <a:rPr sz="1600" dirty="0">
                <a:latin typeface="Arial"/>
                <a:cs typeface="Arial"/>
              </a:rPr>
              <a:t>d’œil</a:t>
            </a:r>
            <a:r>
              <a:rPr sz="1600" spc="20" dirty="0">
                <a:latin typeface="Arial"/>
                <a:cs typeface="Arial"/>
              </a:rPr>
              <a:t> </a:t>
            </a:r>
            <a:r>
              <a:rPr sz="1600" dirty="0">
                <a:latin typeface="Arial"/>
                <a:cs typeface="Arial"/>
              </a:rPr>
              <a:t>à</a:t>
            </a:r>
            <a:r>
              <a:rPr sz="1600" spc="30" dirty="0">
                <a:latin typeface="Arial"/>
                <a:cs typeface="Arial"/>
              </a:rPr>
              <a:t> </a:t>
            </a:r>
            <a:r>
              <a:rPr sz="1600" dirty="0">
                <a:latin typeface="Arial"/>
                <a:cs typeface="Arial"/>
              </a:rPr>
              <a:t>la</a:t>
            </a:r>
            <a:r>
              <a:rPr sz="1600" spc="25" dirty="0">
                <a:latin typeface="Arial"/>
                <a:cs typeface="Arial"/>
              </a:rPr>
              <a:t> </a:t>
            </a:r>
            <a:r>
              <a:rPr sz="1600" dirty="0">
                <a:latin typeface="Arial"/>
                <a:cs typeface="Arial"/>
              </a:rPr>
              <a:t>section</a:t>
            </a:r>
            <a:r>
              <a:rPr sz="1600" spc="10" dirty="0">
                <a:latin typeface="Arial"/>
                <a:cs typeface="Arial"/>
              </a:rPr>
              <a:t> </a:t>
            </a:r>
            <a:r>
              <a:rPr sz="1600" dirty="0">
                <a:latin typeface="Arial"/>
                <a:cs typeface="Arial"/>
              </a:rPr>
              <a:t>des</a:t>
            </a:r>
            <a:r>
              <a:rPr sz="1600" spc="40" dirty="0">
                <a:latin typeface="Arial"/>
                <a:cs typeface="Arial"/>
              </a:rPr>
              <a:t> </a:t>
            </a:r>
            <a:r>
              <a:rPr sz="1600" dirty="0">
                <a:latin typeface="Arial"/>
                <a:cs typeface="Arial"/>
              </a:rPr>
              <a:t>détails</a:t>
            </a:r>
            <a:r>
              <a:rPr sz="1600" spc="-25" dirty="0">
                <a:latin typeface="Arial"/>
                <a:cs typeface="Arial"/>
              </a:rPr>
              <a:t> </a:t>
            </a:r>
            <a:r>
              <a:rPr sz="1600" spc="-130" dirty="0">
                <a:latin typeface="Arial"/>
                <a:cs typeface="Arial"/>
              </a:rPr>
              <a:t>«</a:t>
            </a:r>
            <a:r>
              <a:rPr sz="1600" spc="-25" dirty="0">
                <a:latin typeface="Arial"/>
                <a:cs typeface="Arial"/>
              </a:rPr>
              <a:t> </a:t>
            </a:r>
            <a:r>
              <a:rPr sz="1600" dirty="0">
                <a:latin typeface="Arial"/>
                <a:cs typeface="Arial"/>
              </a:rPr>
              <a:t>more</a:t>
            </a:r>
            <a:r>
              <a:rPr sz="1600" spc="25" dirty="0">
                <a:latin typeface="Arial"/>
                <a:cs typeface="Arial"/>
              </a:rPr>
              <a:t> </a:t>
            </a:r>
            <a:r>
              <a:rPr sz="1600" dirty="0">
                <a:latin typeface="Arial"/>
                <a:cs typeface="Arial"/>
              </a:rPr>
              <a:t>detail</a:t>
            </a:r>
            <a:r>
              <a:rPr sz="1600" spc="-35" dirty="0">
                <a:latin typeface="Arial"/>
                <a:cs typeface="Arial"/>
              </a:rPr>
              <a:t> </a:t>
            </a:r>
            <a:r>
              <a:rPr sz="1600" dirty="0">
                <a:latin typeface="Arial"/>
                <a:cs typeface="Arial"/>
              </a:rPr>
              <a:t>».</a:t>
            </a:r>
            <a:r>
              <a:rPr sz="1600" spc="465" dirty="0">
                <a:latin typeface="Arial"/>
                <a:cs typeface="Arial"/>
              </a:rPr>
              <a:t> </a:t>
            </a:r>
            <a:r>
              <a:rPr sz="1600" spc="-20" dirty="0">
                <a:latin typeface="Arial"/>
                <a:cs typeface="Arial"/>
              </a:rPr>
              <a:t>En</a:t>
            </a:r>
            <a:r>
              <a:rPr sz="1600" spc="30" dirty="0">
                <a:latin typeface="Arial"/>
                <a:cs typeface="Arial"/>
              </a:rPr>
              <a:t> </a:t>
            </a:r>
            <a:r>
              <a:rPr sz="1600" dirty="0">
                <a:latin typeface="Arial"/>
                <a:cs typeface="Arial"/>
              </a:rPr>
              <a:t>incluant</a:t>
            </a:r>
            <a:r>
              <a:rPr sz="1600" spc="20" dirty="0">
                <a:latin typeface="Arial"/>
                <a:cs typeface="Arial"/>
              </a:rPr>
              <a:t> </a:t>
            </a:r>
            <a:r>
              <a:rPr sz="1600" spc="75" dirty="0">
                <a:latin typeface="Arial"/>
                <a:cs typeface="Arial"/>
              </a:rPr>
              <a:t>de</a:t>
            </a:r>
            <a:r>
              <a:rPr sz="1600" spc="30" dirty="0">
                <a:latin typeface="Arial"/>
                <a:cs typeface="Arial"/>
              </a:rPr>
              <a:t> </a:t>
            </a:r>
            <a:r>
              <a:rPr sz="1600" dirty="0">
                <a:latin typeface="Arial"/>
                <a:cs typeface="Arial"/>
              </a:rPr>
              <a:t>descriptions</a:t>
            </a:r>
            <a:r>
              <a:rPr sz="1600" spc="20" dirty="0">
                <a:latin typeface="Arial"/>
                <a:cs typeface="Arial"/>
              </a:rPr>
              <a:t> </a:t>
            </a:r>
            <a:r>
              <a:rPr sz="1600" dirty="0">
                <a:latin typeface="Arial"/>
                <a:cs typeface="Arial"/>
              </a:rPr>
              <a:t>détaillées</a:t>
            </a:r>
            <a:r>
              <a:rPr sz="1600" spc="10" dirty="0">
                <a:latin typeface="Arial"/>
                <a:cs typeface="Arial"/>
              </a:rPr>
              <a:t> </a:t>
            </a:r>
            <a:r>
              <a:rPr sz="1600" dirty="0">
                <a:latin typeface="Arial"/>
                <a:cs typeface="Arial"/>
              </a:rPr>
              <a:t>sur</a:t>
            </a:r>
            <a:r>
              <a:rPr sz="1600" spc="35" dirty="0">
                <a:latin typeface="Arial"/>
                <a:cs typeface="Arial"/>
              </a:rPr>
              <a:t> </a:t>
            </a:r>
            <a:r>
              <a:rPr sz="1600" dirty="0">
                <a:latin typeface="Arial"/>
                <a:cs typeface="Arial"/>
              </a:rPr>
              <a:t>ce</a:t>
            </a:r>
            <a:r>
              <a:rPr sz="1600" spc="25" dirty="0">
                <a:latin typeface="Arial"/>
                <a:cs typeface="Arial"/>
              </a:rPr>
              <a:t> </a:t>
            </a:r>
            <a:r>
              <a:rPr sz="1600" spc="55" dirty="0">
                <a:latin typeface="Arial"/>
                <a:cs typeface="Arial"/>
              </a:rPr>
              <a:t>que</a:t>
            </a:r>
            <a:r>
              <a:rPr sz="1600" spc="20" dirty="0">
                <a:latin typeface="Arial"/>
                <a:cs typeface="Arial"/>
              </a:rPr>
              <a:t> </a:t>
            </a:r>
            <a:r>
              <a:rPr sz="1600" spc="-20" dirty="0">
                <a:latin typeface="Arial"/>
                <a:cs typeface="Arial"/>
              </a:rPr>
              <a:t>fait </a:t>
            </a:r>
            <a:r>
              <a:rPr sz="1600" dirty="0">
                <a:latin typeface="Arial"/>
                <a:cs typeface="Arial"/>
              </a:rPr>
              <a:t>cette</a:t>
            </a:r>
            <a:r>
              <a:rPr sz="1600" spc="15" dirty="0">
                <a:latin typeface="Arial"/>
                <a:cs typeface="Arial"/>
              </a:rPr>
              <a:t> </a:t>
            </a:r>
            <a:r>
              <a:rPr sz="1600" dirty="0">
                <a:latin typeface="Arial"/>
                <a:cs typeface="Arial"/>
              </a:rPr>
              <a:t>personne</a:t>
            </a:r>
            <a:r>
              <a:rPr sz="1600" spc="-55" dirty="0">
                <a:latin typeface="Arial"/>
                <a:cs typeface="Arial"/>
              </a:rPr>
              <a:t> </a:t>
            </a:r>
            <a:r>
              <a:rPr sz="1600" spc="-130" dirty="0">
                <a:latin typeface="Arial"/>
                <a:cs typeface="Arial"/>
              </a:rPr>
              <a:t>«</a:t>
            </a:r>
            <a:r>
              <a:rPr sz="1600" spc="-25" dirty="0">
                <a:latin typeface="Arial"/>
                <a:cs typeface="Arial"/>
              </a:rPr>
              <a:t> </a:t>
            </a:r>
            <a:r>
              <a:rPr sz="1600" dirty="0">
                <a:latin typeface="Arial"/>
                <a:cs typeface="Arial"/>
              </a:rPr>
              <a:t>what</a:t>
            </a:r>
            <a:r>
              <a:rPr sz="1600" spc="25" dirty="0">
                <a:latin typeface="Arial"/>
                <a:cs typeface="Arial"/>
              </a:rPr>
              <a:t> </a:t>
            </a:r>
            <a:r>
              <a:rPr sz="1600" dirty="0">
                <a:latin typeface="Arial"/>
                <a:cs typeface="Arial"/>
              </a:rPr>
              <a:t>this</a:t>
            </a:r>
            <a:r>
              <a:rPr sz="1600" spc="35" dirty="0">
                <a:latin typeface="Arial"/>
                <a:cs typeface="Arial"/>
              </a:rPr>
              <a:t> </a:t>
            </a:r>
            <a:r>
              <a:rPr sz="1600" dirty="0">
                <a:latin typeface="Arial"/>
                <a:cs typeface="Arial"/>
              </a:rPr>
              <a:t>person</a:t>
            </a:r>
            <a:r>
              <a:rPr sz="1600" spc="5" dirty="0">
                <a:latin typeface="Arial"/>
                <a:cs typeface="Arial"/>
              </a:rPr>
              <a:t> </a:t>
            </a:r>
            <a:r>
              <a:rPr sz="1600" dirty="0">
                <a:latin typeface="Arial"/>
                <a:cs typeface="Arial"/>
              </a:rPr>
              <a:t>is</a:t>
            </a:r>
            <a:r>
              <a:rPr sz="1600" spc="20" dirty="0">
                <a:latin typeface="Arial"/>
                <a:cs typeface="Arial"/>
              </a:rPr>
              <a:t> </a:t>
            </a:r>
            <a:r>
              <a:rPr sz="1600" spc="80" dirty="0">
                <a:latin typeface="Arial"/>
                <a:cs typeface="Arial"/>
              </a:rPr>
              <a:t>doing</a:t>
            </a:r>
            <a:r>
              <a:rPr sz="1600" spc="-40" dirty="0">
                <a:latin typeface="Arial"/>
                <a:cs typeface="Arial"/>
              </a:rPr>
              <a:t> </a:t>
            </a:r>
            <a:r>
              <a:rPr sz="1600" spc="-130" dirty="0">
                <a:latin typeface="Arial"/>
                <a:cs typeface="Arial"/>
              </a:rPr>
              <a:t>»</a:t>
            </a:r>
            <a:r>
              <a:rPr sz="1600" spc="-25" dirty="0">
                <a:latin typeface="Arial"/>
                <a:cs typeface="Arial"/>
              </a:rPr>
              <a:t> </a:t>
            </a:r>
            <a:r>
              <a:rPr sz="1600" spc="55" dirty="0">
                <a:latin typeface="Arial"/>
                <a:cs typeface="Arial"/>
              </a:rPr>
              <a:t>ou</a:t>
            </a:r>
            <a:r>
              <a:rPr sz="1600" spc="20" dirty="0">
                <a:latin typeface="Arial"/>
                <a:cs typeface="Arial"/>
              </a:rPr>
              <a:t> </a:t>
            </a:r>
            <a:r>
              <a:rPr sz="1600" spc="-10" dirty="0">
                <a:latin typeface="Arial"/>
                <a:cs typeface="Arial"/>
              </a:rPr>
              <a:t>sur</a:t>
            </a:r>
            <a:r>
              <a:rPr sz="1600" spc="-40" dirty="0">
                <a:latin typeface="Arial"/>
                <a:cs typeface="Arial"/>
              </a:rPr>
              <a:t> </a:t>
            </a:r>
            <a:r>
              <a:rPr sz="1600" spc="-130" dirty="0">
                <a:latin typeface="Arial"/>
                <a:cs typeface="Arial"/>
              </a:rPr>
              <a:t>«</a:t>
            </a:r>
            <a:r>
              <a:rPr sz="1600" spc="-30" dirty="0">
                <a:latin typeface="Arial"/>
                <a:cs typeface="Arial"/>
              </a:rPr>
              <a:t> </a:t>
            </a:r>
            <a:r>
              <a:rPr sz="1600" dirty="0">
                <a:latin typeface="Arial"/>
                <a:cs typeface="Arial"/>
              </a:rPr>
              <a:t>ce</a:t>
            </a:r>
            <a:r>
              <a:rPr sz="1600" spc="20" dirty="0">
                <a:latin typeface="Arial"/>
                <a:cs typeface="Arial"/>
              </a:rPr>
              <a:t> </a:t>
            </a:r>
            <a:r>
              <a:rPr sz="1600" spc="55" dirty="0">
                <a:latin typeface="Arial"/>
                <a:cs typeface="Arial"/>
              </a:rPr>
              <a:t>que</a:t>
            </a:r>
            <a:r>
              <a:rPr sz="1600" spc="15" dirty="0">
                <a:latin typeface="Arial"/>
                <a:cs typeface="Arial"/>
              </a:rPr>
              <a:t> </a:t>
            </a:r>
            <a:r>
              <a:rPr sz="1600" dirty="0">
                <a:latin typeface="Arial"/>
                <a:cs typeface="Arial"/>
              </a:rPr>
              <a:t>cette</a:t>
            </a:r>
            <a:r>
              <a:rPr sz="1600" spc="15" dirty="0">
                <a:latin typeface="Arial"/>
                <a:cs typeface="Arial"/>
              </a:rPr>
              <a:t> </a:t>
            </a:r>
            <a:r>
              <a:rPr sz="1600" dirty="0">
                <a:latin typeface="Arial"/>
                <a:cs typeface="Arial"/>
              </a:rPr>
              <a:t>pièce</a:t>
            </a:r>
            <a:r>
              <a:rPr sz="1600" spc="5" dirty="0">
                <a:latin typeface="Arial"/>
                <a:cs typeface="Arial"/>
              </a:rPr>
              <a:t> </a:t>
            </a:r>
            <a:r>
              <a:rPr sz="1600" spc="50" dirty="0">
                <a:latin typeface="Arial"/>
                <a:cs typeface="Arial"/>
              </a:rPr>
              <a:t>d’équipement</a:t>
            </a:r>
            <a:r>
              <a:rPr sz="1600" spc="10" dirty="0">
                <a:latin typeface="Arial"/>
                <a:cs typeface="Arial"/>
              </a:rPr>
              <a:t> </a:t>
            </a:r>
            <a:r>
              <a:rPr sz="1600" dirty="0">
                <a:latin typeface="Arial"/>
                <a:cs typeface="Arial"/>
              </a:rPr>
              <a:t>fera</a:t>
            </a:r>
            <a:r>
              <a:rPr sz="1600" spc="-50" dirty="0">
                <a:latin typeface="Arial"/>
                <a:cs typeface="Arial"/>
              </a:rPr>
              <a:t> </a:t>
            </a:r>
            <a:r>
              <a:rPr sz="1600" spc="-130" dirty="0">
                <a:latin typeface="Arial"/>
                <a:cs typeface="Arial"/>
              </a:rPr>
              <a:t>«</a:t>
            </a:r>
            <a:r>
              <a:rPr sz="1600" spc="-25" dirty="0">
                <a:latin typeface="Arial"/>
                <a:cs typeface="Arial"/>
              </a:rPr>
              <a:t> </a:t>
            </a:r>
            <a:r>
              <a:rPr sz="1600" dirty="0">
                <a:latin typeface="Arial"/>
                <a:cs typeface="Arial"/>
              </a:rPr>
              <a:t>what</a:t>
            </a:r>
            <a:r>
              <a:rPr sz="1600" spc="30" dirty="0">
                <a:latin typeface="Arial"/>
                <a:cs typeface="Arial"/>
              </a:rPr>
              <a:t> </a:t>
            </a:r>
            <a:r>
              <a:rPr sz="1600" dirty="0">
                <a:latin typeface="Arial"/>
                <a:cs typeface="Arial"/>
              </a:rPr>
              <a:t>this</a:t>
            </a:r>
            <a:r>
              <a:rPr sz="1600" spc="35" dirty="0">
                <a:latin typeface="Arial"/>
                <a:cs typeface="Arial"/>
              </a:rPr>
              <a:t> </a:t>
            </a:r>
            <a:r>
              <a:rPr sz="1600" dirty="0">
                <a:latin typeface="Arial"/>
                <a:cs typeface="Arial"/>
              </a:rPr>
              <a:t>piece</a:t>
            </a:r>
            <a:r>
              <a:rPr sz="1600" spc="10" dirty="0">
                <a:latin typeface="Arial"/>
                <a:cs typeface="Arial"/>
              </a:rPr>
              <a:t> </a:t>
            </a:r>
            <a:r>
              <a:rPr sz="1600" spc="25" dirty="0">
                <a:latin typeface="Arial"/>
                <a:cs typeface="Arial"/>
              </a:rPr>
              <a:t>of </a:t>
            </a:r>
            <a:r>
              <a:rPr sz="1600" spc="55" dirty="0">
                <a:latin typeface="Arial"/>
                <a:cs typeface="Arial"/>
              </a:rPr>
              <a:t>equipment</a:t>
            </a:r>
            <a:r>
              <a:rPr sz="1600" spc="10" dirty="0">
                <a:latin typeface="Arial"/>
                <a:cs typeface="Arial"/>
              </a:rPr>
              <a:t> </a:t>
            </a:r>
            <a:r>
              <a:rPr sz="1600" dirty="0">
                <a:latin typeface="Arial"/>
                <a:cs typeface="Arial"/>
              </a:rPr>
              <a:t>will</a:t>
            </a:r>
            <a:r>
              <a:rPr sz="1600" spc="30" dirty="0">
                <a:latin typeface="Arial"/>
                <a:cs typeface="Arial"/>
              </a:rPr>
              <a:t> </a:t>
            </a:r>
            <a:r>
              <a:rPr sz="1600" spc="105" dirty="0">
                <a:latin typeface="Arial"/>
                <a:cs typeface="Arial"/>
              </a:rPr>
              <a:t>do</a:t>
            </a:r>
            <a:r>
              <a:rPr sz="1600" spc="-30" dirty="0">
                <a:latin typeface="Arial"/>
                <a:cs typeface="Arial"/>
              </a:rPr>
              <a:t> </a:t>
            </a:r>
            <a:r>
              <a:rPr sz="1600" spc="-130" dirty="0">
                <a:latin typeface="Arial"/>
                <a:cs typeface="Arial"/>
              </a:rPr>
              <a:t>»</a:t>
            </a:r>
            <a:r>
              <a:rPr sz="1600" spc="-25" dirty="0">
                <a:latin typeface="Arial"/>
                <a:cs typeface="Arial"/>
              </a:rPr>
              <a:t> </a:t>
            </a:r>
            <a:r>
              <a:rPr sz="1600" spc="65" dirty="0">
                <a:latin typeface="Arial"/>
                <a:cs typeface="Arial"/>
              </a:rPr>
              <a:t>pour</a:t>
            </a:r>
            <a:r>
              <a:rPr sz="1600" spc="15" dirty="0">
                <a:latin typeface="Arial"/>
                <a:cs typeface="Arial"/>
              </a:rPr>
              <a:t> </a:t>
            </a:r>
            <a:r>
              <a:rPr sz="1600" spc="45" dirty="0">
                <a:latin typeface="Arial"/>
                <a:cs typeface="Arial"/>
              </a:rPr>
              <a:t>contribuer</a:t>
            </a:r>
            <a:r>
              <a:rPr sz="1600" dirty="0">
                <a:latin typeface="Arial"/>
                <a:cs typeface="Arial"/>
              </a:rPr>
              <a:t> au</a:t>
            </a:r>
            <a:r>
              <a:rPr sz="1600" spc="10" dirty="0">
                <a:latin typeface="Arial"/>
                <a:cs typeface="Arial"/>
              </a:rPr>
              <a:t> </a:t>
            </a:r>
            <a:r>
              <a:rPr sz="1600" spc="55" dirty="0">
                <a:latin typeface="Arial"/>
                <a:cs typeface="Arial"/>
              </a:rPr>
              <a:t>projet</a:t>
            </a:r>
            <a:r>
              <a:rPr sz="1600" spc="20" dirty="0">
                <a:latin typeface="Arial"/>
                <a:cs typeface="Arial"/>
              </a:rPr>
              <a:t> </a:t>
            </a:r>
            <a:r>
              <a:rPr sz="1600" dirty="0">
                <a:latin typeface="Arial"/>
                <a:cs typeface="Arial"/>
              </a:rPr>
              <a:t>aidera</a:t>
            </a:r>
            <a:r>
              <a:rPr sz="1600" spc="5" dirty="0">
                <a:latin typeface="Arial"/>
                <a:cs typeface="Arial"/>
              </a:rPr>
              <a:t> </a:t>
            </a:r>
            <a:r>
              <a:rPr sz="1600" dirty="0">
                <a:latin typeface="Arial"/>
                <a:cs typeface="Arial"/>
              </a:rPr>
              <a:t>à</a:t>
            </a:r>
            <a:r>
              <a:rPr sz="1600" spc="15" dirty="0">
                <a:latin typeface="Arial"/>
                <a:cs typeface="Arial"/>
              </a:rPr>
              <a:t> </a:t>
            </a:r>
            <a:r>
              <a:rPr sz="1600" dirty="0">
                <a:latin typeface="Arial"/>
                <a:cs typeface="Arial"/>
              </a:rPr>
              <a:t>minimiser</a:t>
            </a:r>
            <a:r>
              <a:rPr sz="1600" spc="5" dirty="0">
                <a:latin typeface="Arial"/>
                <a:cs typeface="Arial"/>
              </a:rPr>
              <a:t> </a:t>
            </a:r>
            <a:r>
              <a:rPr sz="1600" dirty="0">
                <a:latin typeface="Arial"/>
                <a:cs typeface="Arial"/>
              </a:rPr>
              <a:t>les</a:t>
            </a:r>
            <a:r>
              <a:rPr sz="1600" spc="20" dirty="0">
                <a:latin typeface="Arial"/>
                <a:cs typeface="Arial"/>
              </a:rPr>
              <a:t> </a:t>
            </a:r>
            <a:r>
              <a:rPr sz="1600" dirty="0">
                <a:latin typeface="Arial"/>
                <a:cs typeface="Arial"/>
              </a:rPr>
              <a:t>questions</a:t>
            </a:r>
            <a:r>
              <a:rPr sz="1600" spc="10" dirty="0">
                <a:latin typeface="Arial"/>
                <a:cs typeface="Arial"/>
              </a:rPr>
              <a:t> </a:t>
            </a:r>
            <a:r>
              <a:rPr sz="1600" dirty="0">
                <a:latin typeface="Arial"/>
                <a:cs typeface="Arial"/>
              </a:rPr>
              <a:t>à</a:t>
            </a:r>
            <a:r>
              <a:rPr sz="1600" spc="15" dirty="0">
                <a:latin typeface="Arial"/>
                <a:cs typeface="Arial"/>
              </a:rPr>
              <a:t> </a:t>
            </a:r>
            <a:r>
              <a:rPr sz="1600" dirty="0">
                <a:latin typeface="Arial"/>
                <a:cs typeface="Arial"/>
              </a:rPr>
              <a:t>l’étape</a:t>
            </a:r>
            <a:r>
              <a:rPr sz="1600" spc="5" dirty="0">
                <a:latin typeface="Arial"/>
                <a:cs typeface="Arial"/>
              </a:rPr>
              <a:t> </a:t>
            </a:r>
            <a:r>
              <a:rPr sz="1600" spc="75" dirty="0">
                <a:latin typeface="Arial"/>
                <a:cs typeface="Arial"/>
              </a:rPr>
              <a:t>de</a:t>
            </a:r>
            <a:r>
              <a:rPr sz="1600" spc="25" dirty="0">
                <a:latin typeface="Arial"/>
                <a:cs typeface="Arial"/>
              </a:rPr>
              <a:t> </a:t>
            </a:r>
            <a:r>
              <a:rPr sz="1600" dirty="0">
                <a:latin typeface="Arial"/>
                <a:cs typeface="Arial"/>
              </a:rPr>
              <a:t>l’évaluation.</a:t>
            </a:r>
            <a:r>
              <a:rPr sz="1600" spc="-60" dirty="0">
                <a:latin typeface="Arial"/>
                <a:cs typeface="Arial"/>
              </a:rPr>
              <a:t> </a:t>
            </a:r>
            <a:r>
              <a:rPr sz="1600" spc="-20" dirty="0">
                <a:latin typeface="Arial"/>
                <a:cs typeface="Arial"/>
              </a:rPr>
              <a:t>Cela </a:t>
            </a:r>
            <a:r>
              <a:rPr sz="1600" dirty="0">
                <a:latin typeface="Arial"/>
                <a:cs typeface="Arial"/>
              </a:rPr>
              <a:t>facilitera</a:t>
            </a:r>
            <a:r>
              <a:rPr sz="1600" spc="130" dirty="0">
                <a:latin typeface="Arial"/>
                <a:cs typeface="Arial"/>
              </a:rPr>
              <a:t> </a:t>
            </a:r>
            <a:r>
              <a:rPr sz="1600" dirty="0">
                <a:latin typeface="Arial"/>
                <a:cs typeface="Arial"/>
              </a:rPr>
              <a:t>également</a:t>
            </a:r>
            <a:r>
              <a:rPr sz="1600" spc="135" dirty="0">
                <a:latin typeface="Arial"/>
                <a:cs typeface="Arial"/>
              </a:rPr>
              <a:t> </a:t>
            </a:r>
            <a:r>
              <a:rPr sz="1600" dirty="0">
                <a:latin typeface="Arial"/>
                <a:cs typeface="Arial"/>
              </a:rPr>
              <a:t>le</a:t>
            </a:r>
            <a:r>
              <a:rPr sz="1600" spc="145" dirty="0">
                <a:latin typeface="Arial"/>
                <a:cs typeface="Arial"/>
              </a:rPr>
              <a:t> </a:t>
            </a:r>
            <a:r>
              <a:rPr sz="1600" dirty="0">
                <a:latin typeface="Arial"/>
                <a:cs typeface="Arial"/>
              </a:rPr>
              <a:t>traitement</a:t>
            </a:r>
            <a:r>
              <a:rPr sz="1600" spc="140" dirty="0">
                <a:latin typeface="Arial"/>
                <a:cs typeface="Arial"/>
              </a:rPr>
              <a:t> </a:t>
            </a:r>
            <a:r>
              <a:rPr sz="1600" dirty="0">
                <a:latin typeface="Arial"/>
                <a:cs typeface="Arial"/>
              </a:rPr>
              <a:t>des</a:t>
            </a:r>
            <a:r>
              <a:rPr sz="1600" spc="150" dirty="0">
                <a:latin typeface="Arial"/>
                <a:cs typeface="Arial"/>
              </a:rPr>
              <a:t> </a:t>
            </a:r>
            <a:r>
              <a:rPr sz="1600" spc="-10" dirty="0">
                <a:latin typeface="Arial"/>
                <a:cs typeface="Arial"/>
              </a:rPr>
              <a:t>réclamations.</a:t>
            </a:r>
            <a:endParaRPr sz="1600" dirty="0">
              <a:latin typeface="Arial"/>
              <a:cs typeface="Arial"/>
            </a:endParaRPr>
          </a:p>
          <a:p>
            <a:pPr marL="258445" marR="285115" indent="-246379">
              <a:lnSpc>
                <a:spcPct val="100000"/>
              </a:lnSpc>
              <a:spcBef>
                <a:spcPts val="1395"/>
              </a:spcBef>
              <a:buChar char="•"/>
              <a:tabLst>
                <a:tab pos="258445" algn="l"/>
              </a:tabLst>
            </a:pPr>
            <a:r>
              <a:rPr sz="1600" spc="-40" dirty="0">
                <a:latin typeface="Arial"/>
                <a:cs typeface="Arial"/>
              </a:rPr>
              <a:t>Soyez</a:t>
            </a:r>
            <a:r>
              <a:rPr sz="1600" spc="60" dirty="0">
                <a:latin typeface="Arial"/>
                <a:cs typeface="Arial"/>
              </a:rPr>
              <a:t> </a:t>
            </a:r>
            <a:r>
              <a:rPr sz="1600" dirty="0">
                <a:latin typeface="Arial"/>
                <a:cs typeface="Arial"/>
              </a:rPr>
              <a:t>clair</a:t>
            </a:r>
            <a:r>
              <a:rPr sz="1600" spc="60" dirty="0">
                <a:latin typeface="Arial"/>
                <a:cs typeface="Arial"/>
              </a:rPr>
              <a:t> </a:t>
            </a:r>
            <a:r>
              <a:rPr sz="1600" dirty="0">
                <a:latin typeface="Arial"/>
                <a:cs typeface="Arial"/>
              </a:rPr>
              <a:t>sur</a:t>
            </a:r>
            <a:r>
              <a:rPr sz="1600" spc="70" dirty="0">
                <a:latin typeface="Arial"/>
                <a:cs typeface="Arial"/>
              </a:rPr>
              <a:t> </a:t>
            </a:r>
            <a:r>
              <a:rPr sz="1600" dirty="0">
                <a:latin typeface="Arial"/>
                <a:cs typeface="Arial"/>
              </a:rPr>
              <a:t>la</a:t>
            </a:r>
            <a:r>
              <a:rPr sz="1600" spc="70" dirty="0">
                <a:latin typeface="Arial"/>
                <a:cs typeface="Arial"/>
              </a:rPr>
              <a:t> </a:t>
            </a:r>
            <a:r>
              <a:rPr sz="1600" dirty="0">
                <a:latin typeface="Arial"/>
                <a:cs typeface="Arial"/>
              </a:rPr>
              <a:t>façon</a:t>
            </a:r>
            <a:r>
              <a:rPr sz="1600" spc="55" dirty="0">
                <a:latin typeface="Arial"/>
                <a:cs typeface="Arial"/>
              </a:rPr>
              <a:t> </a:t>
            </a:r>
            <a:r>
              <a:rPr sz="1600" spc="70" dirty="0">
                <a:latin typeface="Arial"/>
                <a:cs typeface="Arial"/>
              </a:rPr>
              <a:t>dont</a:t>
            </a:r>
            <a:r>
              <a:rPr sz="1600" spc="80" dirty="0">
                <a:latin typeface="Arial"/>
                <a:cs typeface="Arial"/>
              </a:rPr>
              <a:t> </a:t>
            </a:r>
            <a:r>
              <a:rPr sz="1600" dirty="0">
                <a:latin typeface="Arial"/>
                <a:cs typeface="Arial"/>
              </a:rPr>
              <a:t>chaque</a:t>
            </a:r>
            <a:r>
              <a:rPr sz="1600" spc="40" dirty="0">
                <a:latin typeface="Arial"/>
                <a:cs typeface="Arial"/>
              </a:rPr>
              <a:t> </a:t>
            </a:r>
            <a:r>
              <a:rPr sz="1600" dirty="0">
                <a:latin typeface="Arial"/>
                <a:cs typeface="Arial"/>
              </a:rPr>
              <a:t>partenaire</a:t>
            </a:r>
            <a:r>
              <a:rPr sz="1600" spc="55" dirty="0">
                <a:latin typeface="Arial"/>
                <a:cs typeface="Arial"/>
              </a:rPr>
              <a:t> </a:t>
            </a:r>
            <a:r>
              <a:rPr sz="1600" spc="45" dirty="0">
                <a:latin typeface="Arial"/>
                <a:cs typeface="Arial"/>
              </a:rPr>
              <a:t>contribue</a:t>
            </a:r>
            <a:r>
              <a:rPr sz="1600" spc="65" dirty="0">
                <a:latin typeface="Arial"/>
                <a:cs typeface="Arial"/>
              </a:rPr>
              <a:t> </a:t>
            </a:r>
            <a:r>
              <a:rPr sz="1600" dirty="0">
                <a:latin typeface="Arial"/>
                <a:cs typeface="Arial"/>
              </a:rPr>
              <a:t>financièrement.</a:t>
            </a:r>
            <a:r>
              <a:rPr sz="1600" spc="-20" dirty="0">
                <a:latin typeface="Arial"/>
                <a:cs typeface="Arial"/>
              </a:rPr>
              <a:t> </a:t>
            </a:r>
            <a:r>
              <a:rPr sz="1600" dirty="0">
                <a:latin typeface="Arial"/>
                <a:cs typeface="Arial"/>
              </a:rPr>
              <a:t>NGen</a:t>
            </a:r>
            <a:r>
              <a:rPr sz="1600" spc="75" dirty="0">
                <a:latin typeface="Arial"/>
                <a:cs typeface="Arial"/>
              </a:rPr>
              <a:t> </a:t>
            </a:r>
            <a:r>
              <a:rPr sz="1600" dirty="0">
                <a:latin typeface="Arial"/>
                <a:cs typeface="Arial"/>
              </a:rPr>
              <a:t>veut</a:t>
            </a:r>
            <a:r>
              <a:rPr sz="1600" spc="65" dirty="0">
                <a:latin typeface="Arial"/>
                <a:cs typeface="Arial"/>
              </a:rPr>
              <a:t> </a:t>
            </a:r>
            <a:r>
              <a:rPr sz="1600" dirty="0">
                <a:latin typeface="Arial"/>
                <a:cs typeface="Arial"/>
              </a:rPr>
              <a:t>voir</a:t>
            </a:r>
            <a:r>
              <a:rPr sz="1600" spc="60" dirty="0">
                <a:latin typeface="Arial"/>
                <a:cs typeface="Arial"/>
              </a:rPr>
              <a:t> </a:t>
            </a:r>
            <a:r>
              <a:rPr sz="1600" dirty="0">
                <a:latin typeface="Arial"/>
                <a:cs typeface="Arial"/>
              </a:rPr>
              <a:t>un</a:t>
            </a:r>
            <a:r>
              <a:rPr sz="1600" spc="65" dirty="0">
                <a:latin typeface="Arial"/>
                <a:cs typeface="Arial"/>
              </a:rPr>
              <a:t> </a:t>
            </a:r>
            <a:r>
              <a:rPr sz="1600" dirty="0">
                <a:latin typeface="Arial"/>
                <a:cs typeface="Arial"/>
              </a:rPr>
              <a:t>intérêt</a:t>
            </a:r>
            <a:r>
              <a:rPr sz="1600" spc="65" dirty="0">
                <a:latin typeface="Arial"/>
                <a:cs typeface="Arial"/>
              </a:rPr>
              <a:t> </a:t>
            </a:r>
            <a:r>
              <a:rPr sz="1600" dirty="0">
                <a:latin typeface="Arial"/>
                <a:cs typeface="Arial"/>
              </a:rPr>
              <a:t>direct</a:t>
            </a:r>
            <a:r>
              <a:rPr sz="1600" spc="75" dirty="0">
                <a:latin typeface="Arial"/>
                <a:cs typeface="Arial"/>
              </a:rPr>
              <a:t> </a:t>
            </a:r>
            <a:r>
              <a:rPr sz="1600" spc="50" dirty="0">
                <a:latin typeface="Arial"/>
                <a:cs typeface="Arial"/>
              </a:rPr>
              <a:t>de </a:t>
            </a:r>
            <a:r>
              <a:rPr sz="1600" dirty="0">
                <a:latin typeface="Arial"/>
                <a:cs typeface="Arial"/>
              </a:rPr>
              <a:t>chaque</a:t>
            </a:r>
            <a:r>
              <a:rPr sz="1600" spc="120" dirty="0">
                <a:latin typeface="Arial"/>
                <a:cs typeface="Arial"/>
              </a:rPr>
              <a:t> </a:t>
            </a:r>
            <a:r>
              <a:rPr sz="1600" spc="-10" dirty="0">
                <a:latin typeface="Arial"/>
                <a:cs typeface="Arial"/>
              </a:rPr>
              <a:t>partenaire.</a:t>
            </a:r>
            <a:endParaRPr sz="1600" dirty="0">
              <a:latin typeface="Arial"/>
              <a:cs typeface="Arial"/>
            </a:endParaRPr>
          </a:p>
          <a:p>
            <a:pPr marL="258445" indent="-245745">
              <a:lnSpc>
                <a:spcPct val="100000"/>
              </a:lnSpc>
              <a:spcBef>
                <a:spcPts val="1405"/>
              </a:spcBef>
              <a:buChar char="•"/>
              <a:tabLst>
                <a:tab pos="258445" algn="l"/>
              </a:tabLst>
            </a:pPr>
            <a:r>
              <a:rPr sz="1600" dirty="0">
                <a:latin typeface="Arial"/>
                <a:cs typeface="Arial"/>
              </a:rPr>
              <a:t>Porter</a:t>
            </a:r>
            <a:r>
              <a:rPr sz="1600" spc="5" dirty="0">
                <a:latin typeface="Arial"/>
                <a:cs typeface="Arial"/>
              </a:rPr>
              <a:t> </a:t>
            </a:r>
            <a:r>
              <a:rPr sz="1600" dirty="0">
                <a:latin typeface="Arial"/>
                <a:cs typeface="Arial"/>
              </a:rPr>
              <a:t>tous</a:t>
            </a:r>
            <a:r>
              <a:rPr sz="1600" spc="30" dirty="0">
                <a:latin typeface="Arial"/>
                <a:cs typeface="Arial"/>
              </a:rPr>
              <a:t> </a:t>
            </a:r>
            <a:r>
              <a:rPr sz="1600" dirty="0">
                <a:latin typeface="Arial"/>
                <a:cs typeface="Arial"/>
              </a:rPr>
              <a:t>les</a:t>
            </a:r>
            <a:r>
              <a:rPr sz="1600" spc="20" dirty="0">
                <a:latin typeface="Arial"/>
                <a:cs typeface="Arial"/>
              </a:rPr>
              <a:t> </a:t>
            </a:r>
            <a:r>
              <a:rPr sz="1600" dirty="0">
                <a:latin typeface="Arial"/>
                <a:cs typeface="Arial"/>
              </a:rPr>
              <a:t>éléments</a:t>
            </a:r>
            <a:r>
              <a:rPr sz="1600" spc="15" dirty="0">
                <a:latin typeface="Arial"/>
                <a:cs typeface="Arial"/>
              </a:rPr>
              <a:t> </a:t>
            </a:r>
            <a:r>
              <a:rPr sz="1600" spc="75" dirty="0">
                <a:latin typeface="Arial"/>
                <a:cs typeface="Arial"/>
              </a:rPr>
              <a:t>de</a:t>
            </a:r>
            <a:r>
              <a:rPr sz="1600" spc="30" dirty="0">
                <a:latin typeface="Arial"/>
                <a:cs typeface="Arial"/>
              </a:rPr>
              <a:t> </a:t>
            </a:r>
            <a:r>
              <a:rPr sz="1600" dirty="0">
                <a:latin typeface="Arial"/>
                <a:cs typeface="Arial"/>
              </a:rPr>
              <a:t>dépenses</a:t>
            </a:r>
            <a:r>
              <a:rPr sz="1600" spc="15" dirty="0">
                <a:latin typeface="Arial"/>
                <a:cs typeface="Arial"/>
              </a:rPr>
              <a:t> </a:t>
            </a:r>
            <a:r>
              <a:rPr sz="1600" dirty="0">
                <a:latin typeface="Arial"/>
                <a:cs typeface="Arial"/>
              </a:rPr>
              <a:t>liés</a:t>
            </a:r>
            <a:r>
              <a:rPr sz="1600" spc="25" dirty="0">
                <a:latin typeface="Arial"/>
                <a:cs typeface="Arial"/>
              </a:rPr>
              <a:t> </a:t>
            </a:r>
            <a:r>
              <a:rPr sz="1600" dirty="0">
                <a:latin typeface="Arial"/>
                <a:cs typeface="Arial"/>
              </a:rPr>
              <a:t>au</a:t>
            </a:r>
            <a:r>
              <a:rPr sz="1600" spc="5" dirty="0">
                <a:latin typeface="Arial"/>
                <a:cs typeface="Arial"/>
              </a:rPr>
              <a:t> </a:t>
            </a:r>
            <a:r>
              <a:rPr sz="1600" spc="55" dirty="0">
                <a:latin typeface="Arial"/>
                <a:cs typeface="Arial"/>
              </a:rPr>
              <a:t>projet</a:t>
            </a:r>
            <a:r>
              <a:rPr sz="1600" spc="25" dirty="0">
                <a:latin typeface="Arial"/>
                <a:cs typeface="Arial"/>
              </a:rPr>
              <a:t> </a:t>
            </a:r>
            <a:r>
              <a:rPr sz="1600" dirty="0">
                <a:latin typeface="Arial"/>
                <a:cs typeface="Arial"/>
              </a:rPr>
              <a:t>à</a:t>
            </a:r>
            <a:r>
              <a:rPr sz="1600" spc="25" dirty="0">
                <a:latin typeface="Arial"/>
                <a:cs typeface="Arial"/>
              </a:rPr>
              <a:t> </a:t>
            </a:r>
            <a:r>
              <a:rPr sz="1600" dirty="0">
                <a:latin typeface="Arial"/>
                <a:cs typeface="Arial"/>
              </a:rPr>
              <a:t>notre</a:t>
            </a:r>
            <a:r>
              <a:rPr sz="1600" spc="15" dirty="0">
                <a:latin typeface="Arial"/>
                <a:cs typeface="Arial"/>
              </a:rPr>
              <a:t> </a:t>
            </a:r>
            <a:r>
              <a:rPr sz="1600" dirty="0">
                <a:latin typeface="Arial"/>
                <a:cs typeface="Arial"/>
              </a:rPr>
              <a:t>attention</a:t>
            </a:r>
            <a:r>
              <a:rPr sz="1600" spc="10" dirty="0">
                <a:latin typeface="Arial"/>
                <a:cs typeface="Arial"/>
              </a:rPr>
              <a:t> </a:t>
            </a:r>
            <a:r>
              <a:rPr sz="1600" spc="65" dirty="0">
                <a:latin typeface="Arial"/>
                <a:cs typeface="Arial"/>
              </a:rPr>
              <a:t>pour</a:t>
            </a:r>
            <a:r>
              <a:rPr sz="1600" spc="20" dirty="0">
                <a:latin typeface="Arial"/>
                <a:cs typeface="Arial"/>
              </a:rPr>
              <a:t> </a:t>
            </a:r>
            <a:r>
              <a:rPr sz="1600" dirty="0">
                <a:latin typeface="Arial"/>
                <a:cs typeface="Arial"/>
              </a:rPr>
              <a:t>vérifier</a:t>
            </a:r>
            <a:r>
              <a:rPr sz="1600" spc="10" dirty="0">
                <a:latin typeface="Arial"/>
                <a:cs typeface="Arial"/>
              </a:rPr>
              <a:t> </a:t>
            </a:r>
            <a:r>
              <a:rPr sz="1600" spc="-10" dirty="0">
                <a:latin typeface="Arial"/>
                <a:cs typeface="Arial"/>
              </a:rPr>
              <a:t>l’admissibilité.</a:t>
            </a:r>
            <a:endParaRPr sz="1600" dirty="0">
              <a:latin typeface="Arial"/>
              <a:cs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68630" y="6244590"/>
            <a:ext cx="2980181" cy="488441"/>
          </a:xfrm>
          <a:prstGeom prst="rect">
            <a:avLst/>
          </a:prstGeom>
        </p:spPr>
      </p:pic>
      <p:sp>
        <p:nvSpPr>
          <p:cNvPr id="3" name="object 3"/>
          <p:cNvSpPr txBox="1">
            <a:spLocks noGrp="1"/>
          </p:cNvSpPr>
          <p:nvPr>
            <p:ph type="title"/>
          </p:nvPr>
        </p:nvSpPr>
        <p:spPr>
          <a:xfrm>
            <a:off x="999337" y="1275928"/>
            <a:ext cx="10195560" cy="3319145"/>
          </a:xfrm>
          <a:prstGeom prst="rect">
            <a:avLst/>
          </a:prstGeom>
        </p:spPr>
        <p:txBody>
          <a:bodyPr vert="horz" wrap="square" lIns="0" tIns="11430" rIns="0" bIns="0" rtlCol="0">
            <a:spAutoFit/>
          </a:bodyPr>
          <a:lstStyle/>
          <a:p>
            <a:pPr marL="12065" marR="5080" indent="-2540" algn="ctr">
              <a:lnSpc>
                <a:spcPct val="100099"/>
              </a:lnSpc>
              <a:spcBef>
                <a:spcPts val="90"/>
              </a:spcBef>
            </a:pPr>
            <a:r>
              <a:rPr sz="7200" spc="70" dirty="0">
                <a:solidFill>
                  <a:srgbClr val="000000"/>
                </a:solidFill>
              </a:rPr>
              <a:t>Cahier</a:t>
            </a:r>
            <a:r>
              <a:rPr sz="7200" spc="-225" dirty="0">
                <a:solidFill>
                  <a:srgbClr val="000000"/>
                </a:solidFill>
              </a:rPr>
              <a:t> </a:t>
            </a:r>
            <a:r>
              <a:rPr sz="7200" spc="320" dirty="0">
                <a:solidFill>
                  <a:srgbClr val="000000"/>
                </a:solidFill>
              </a:rPr>
              <a:t>de</a:t>
            </a:r>
            <a:r>
              <a:rPr sz="7200" spc="-220" dirty="0">
                <a:solidFill>
                  <a:srgbClr val="000000"/>
                </a:solidFill>
              </a:rPr>
              <a:t> </a:t>
            </a:r>
            <a:r>
              <a:rPr sz="7200" spc="50" dirty="0">
                <a:solidFill>
                  <a:srgbClr val="000000"/>
                </a:solidFill>
              </a:rPr>
              <a:t>travail</a:t>
            </a:r>
            <a:r>
              <a:rPr sz="7200" spc="-210" dirty="0">
                <a:solidFill>
                  <a:srgbClr val="000000"/>
                </a:solidFill>
              </a:rPr>
              <a:t> </a:t>
            </a:r>
            <a:r>
              <a:rPr sz="7200" dirty="0">
                <a:solidFill>
                  <a:srgbClr val="000000"/>
                </a:solidFill>
              </a:rPr>
              <a:t>sur</a:t>
            </a:r>
            <a:r>
              <a:rPr sz="7200" spc="-210" dirty="0">
                <a:solidFill>
                  <a:srgbClr val="000000"/>
                </a:solidFill>
              </a:rPr>
              <a:t> </a:t>
            </a:r>
            <a:r>
              <a:rPr sz="7200" spc="-25" dirty="0">
                <a:solidFill>
                  <a:srgbClr val="000000"/>
                </a:solidFill>
              </a:rPr>
              <a:t>les </a:t>
            </a:r>
            <a:r>
              <a:rPr sz="7200" spc="75" dirty="0">
                <a:solidFill>
                  <a:srgbClr val="000000"/>
                </a:solidFill>
              </a:rPr>
              <a:t>dépenses</a:t>
            </a:r>
            <a:r>
              <a:rPr sz="7200" spc="-220" dirty="0">
                <a:solidFill>
                  <a:srgbClr val="000000"/>
                </a:solidFill>
              </a:rPr>
              <a:t> </a:t>
            </a:r>
            <a:r>
              <a:rPr sz="7200" spc="180" dirty="0">
                <a:solidFill>
                  <a:srgbClr val="000000"/>
                </a:solidFill>
              </a:rPr>
              <a:t>et</a:t>
            </a:r>
            <a:r>
              <a:rPr sz="7200" spc="-220" dirty="0">
                <a:solidFill>
                  <a:srgbClr val="000000"/>
                </a:solidFill>
              </a:rPr>
              <a:t> </a:t>
            </a:r>
            <a:r>
              <a:rPr sz="7200" dirty="0">
                <a:solidFill>
                  <a:srgbClr val="000000"/>
                </a:solidFill>
              </a:rPr>
              <a:t>les</a:t>
            </a:r>
            <a:r>
              <a:rPr sz="7200" spc="-229" dirty="0">
                <a:solidFill>
                  <a:srgbClr val="000000"/>
                </a:solidFill>
              </a:rPr>
              <a:t> </a:t>
            </a:r>
            <a:r>
              <a:rPr sz="7200" spc="-10" dirty="0">
                <a:solidFill>
                  <a:srgbClr val="000000"/>
                </a:solidFill>
              </a:rPr>
              <a:t>finances </a:t>
            </a:r>
            <a:r>
              <a:rPr sz="7200" spc="320" dirty="0">
                <a:solidFill>
                  <a:srgbClr val="000000"/>
                </a:solidFill>
              </a:rPr>
              <a:t>de</a:t>
            </a:r>
            <a:r>
              <a:rPr sz="7200" spc="-204" dirty="0">
                <a:solidFill>
                  <a:srgbClr val="000000"/>
                </a:solidFill>
              </a:rPr>
              <a:t> </a:t>
            </a:r>
            <a:r>
              <a:rPr sz="7200" spc="270" dirty="0">
                <a:solidFill>
                  <a:srgbClr val="000000"/>
                </a:solidFill>
              </a:rPr>
              <a:t>projet</a:t>
            </a:r>
            <a:r>
              <a:rPr sz="7200" spc="-190" dirty="0">
                <a:solidFill>
                  <a:srgbClr val="000000"/>
                </a:solidFill>
              </a:rPr>
              <a:t> </a:t>
            </a:r>
            <a:r>
              <a:rPr sz="7200" spc="55" dirty="0">
                <a:solidFill>
                  <a:srgbClr val="000000"/>
                </a:solidFill>
              </a:rPr>
              <a:t>admissibles</a:t>
            </a:r>
            <a:endParaRPr sz="72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7</a:t>
            </a:fld>
            <a:endParaRPr spc="-25"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Directives</a:t>
            </a:r>
            <a:r>
              <a:rPr spc="35" dirty="0"/>
              <a:t> </a:t>
            </a:r>
            <a:r>
              <a:rPr spc="75" dirty="0"/>
              <a:t>et</a:t>
            </a:r>
            <a:r>
              <a:rPr spc="30" dirty="0"/>
              <a:t> </a:t>
            </a:r>
            <a:r>
              <a:rPr spc="45" dirty="0"/>
              <a:t>admissibilité</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8</a:t>
            </a:fld>
            <a:endParaRPr spc="-25" dirty="0"/>
          </a:p>
        </p:txBody>
      </p:sp>
      <p:sp>
        <p:nvSpPr>
          <p:cNvPr id="3" name="object 3"/>
          <p:cNvSpPr txBox="1"/>
          <p:nvPr/>
        </p:nvSpPr>
        <p:spPr>
          <a:xfrm>
            <a:off x="421212" y="1273803"/>
            <a:ext cx="11331575" cy="4785926"/>
          </a:xfrm>
          <a:prstGeom prst="rect">
            <a:avLst/>
          </a:prstGeom>
        </p:spPr>
        <p:txBody>
          <a:bodyPr vert="horz" wrap="square" lIns="0" tIns="12700" rIns="0" bIns="0" rtlCol="0">
            <a:spAutoFit/>
          </a:bodyPr>
          <a:lstStyle/>
          <a:p>
            <a:pPr marL="12700">
              <a:lnSpc>
                <a:spcPct val="100000"/>
              </a:lnSpc>
              <a:spcBef>
                <a:spcPts val="100"/>
              </a:spcBef>
            </a:pPr>
            <a:r>
              <a:rPr sz="1800" u="sng" spc="-20" dirty="0">
                <a:uFill>
                  <a:solidFill>
                    <a:srgbClr val="000000"/>
                  </a:solidFill>
                </a:uFill>
                <a:latin typeface="Arial"/>
                <a:cs typeface="Arial"/>
              </a:rPr>
              <a:t>Règles</a:t>
            </a:r>
            <a:r>
              <a:rPr sz="1800" u="sng" dirty="0">
                <a:uFill>
                  <a:solidFill>
                    <a:srgbClr val="000000"/>
                  </a:solidFill>
                </a:uFill>
                <a:latin typeface="Arial"/>
                <a:cs typeface="Arial"/>
              </a:rPr>
              <a:t> </a:t>
            </a:r>
            <a:r>
              <a:rPr sz="1800" u="sng" dirty="0" err="1">
                <a:uFill>
                  <a:solidFill>
                    <a:srgbClr val="000000"/>
                  </a:solidFill>
                </a:uFill>
                <a:latin typeface="Arial"/>
                <a:cs typeface="Arial"/>
              </a:rPr>
              <a:t>générales</a:t>
            </a:r>
            <a:r>
              <a:rPr sz="1800" u="sng" spc="-5" dirty="0">
                <a:uFill>
                  <a:solidFill>
                    <a:srgbClr val="000000"/>
                  </a:solidFill>
                </a:uFill>
                <a:latin typeface="Arial"/>
                <a:cs typeface="Arial"/>
              </a:rPr>
              <a:t> </a:t>
            </a:r>
            <a:endParaRPr sz="1800" dirty="0">
              <a:latin typeface="Arial"/>
              <a:cs typeface="Arial"/>
            </a:endParaRPr>
          </a:p>
          <a:p>
            <a:pPr marL="698500" marR="64135" indent="-228600">
              <a:lnSpc>
                <a:spcPct val="100000"/>
              </a:lnSpc>
              <a:spcBef>
                <a:spcPts val="1140"/>
              </a:spcBef>
              <a:buChar char="•"/>
              <a:tabLst>
                <a:tab pos="698500" algn="l"/>
              </a:tabLst>
            </a:pPr>
            <a:r>
              <a:rPr sz="1600" spc="-60" dirty="0">
                <a:latin typeface="Arial"/>
                <a:cs typeface="Arial"/>
              </a:rPr>
              <a:t>Les</a:t>
            </a:r>
            <a:r>
              <a:rPr sz="1600" spc="30" dirty="0">
                <a:latin typeface="Arial"/>
                <a:cs typeface="Arial"/>
              </a:rPr>
              <a:t> </a:t>
            </a:r>
            <a:r>
              <a:rPr sz="1600" dirty="0">
                <a:latin typeface="Arial"/>
                <a:cs typeface="Arial"/>
              </a:rPr>
              <a:t>projets</a:t>
            </a:r>
            <a:r>
              <a:rPr sz="1600" spc="35" dirty="0">
                <a:latin typeface="Arial"/>
                <a:cs typeface="Arial"/>
              </a:rPr>
              <a:t> </a:t>
            </a:r>
            <a:r>
              <a:rPr sz="1600" spc="80" dirty="0">
                <a:latin typeface="Arial"/>
                <a:cs typeface="Arial"/>
              </a:rPr>
              <a:t>du</a:t>
            </a:r>
            <a:r>
              <a:rPr sz="1600" spc="45" dirty="0">
                <a:latin typeface="Arial"/>
                <a:cs typeface="Arial"/>
              </a:rPr>
              <a:t> </a:t>
            </a:r>
            <a:r>
              <a:rPr sz="1600" spc="-110" dirty="0">
                <a:latin typeface="Arial"/>
                <a:cs typeface="Arial"/>
              </a:rPr>
              <a:t>PFVE</a:t>
            </a:r>
            <a:r>
              <a:rPr sz="1600" spc="40" dirty="0">
                <a:latin typeface="Arial"/>
                <a:cs typeface="Arial"/>
              </a:rPr>
              <a:t> </a:t>
            </a:r>
            <a:r>
              <a:rPr sz="1600" dirty="0">
                <a:latin typeface="Arial"/>
                <a:cs typeface="Arial"/>
              </a:rPr>
              <a:t>seront</a:t>
            </a:r>
            <a:r>
              <a:rPr sz="1600" spc="30" dirty="0">
                <a:latin typeface="Arial"/>
                <a:cs typeface="Arial"/>
              </a:rPr>
              <a:t> </a:t>
            </a:r>
            <a:r>
              <a:rPr sz="1600" dirty="0">
                <a:latin typeface="Arial"/>
                <a:cs typeface="Arial"/>
              </a:rPr>
              <a:t>remboursés</a:t>
            </a:r>
            <a:r>
              <a:rPr sz="1600" spc="20" dirty="0">
                <a:latin typeface="Arial"/>
                <a:cs typeface="Arial"/>
              </a:rPr>
              <a:t> </a:t>
            </a:r>
            <a:r>
              <a:rPr sz="1600" dirty="0">
                <a:latin typeface="Arial"/>
                <a:cs typeface="Arial"/>
              </a:rPr>
              <a:t>à</a:t>
            </a:r>
            <a:r>
              <a:rPr sz="1600" spc="35" dirty="0">
                <a:latin typeface="Arial"/>
                <a:cs typeface="Arial"/>
              </a:rPr>
              <a:t> </a:t>
            </a:r>
            <a:r>
              <a:rPr sz="1600" dirty="0">
                <a:latin typeface="Arial"/>
                <a:cs typeface="Arial"/>
              </a:rPr>
              <a:t>hauteur</a:t>
            </a:r>
            <a:r>
              <a:rPr sz="1600" spc="20" dirty="0">
                <a:latin typeface="Arial"/>
                <a:cs typeface="Arial"/>
              </a:rPr>
              <a:t> </a:t>
            </a:r>
            <a:r>
              <a:rPr sz="1600" spc="75" dirty="0">
                <a:latin typeface="Arial"/>
                <a:cs typeface="Arial"/>
              </a:rPr>
              <a:t>de</a:t>
            </a:r>
            <a:r>
              <a:rPr sz="1600" spc="40" dirty="0">
                <a:latin typeface="Arial"/>
                <a:cs typeface="Arial"/>
              </a:rPr>
              <a:t> </a:t>
            </a:r>
            <a:r>
              <a:rPr sz="1600" dirty="0">
                <a:latin typeface="Arial"/>
                <a:cs typeface="Arial"/>
              </a:rPr>
              <a:t>37</a:t>
            </a:r>
            <a:r>
              <a:rPr sz="1600" spc="35" dirty="0">
                <a:latin typeface="Arial"/>
                <a:cs typeface="Arial"/>
              </a:rPr>
              <a:t> </a:t>
            </a:r>
            <a:r>
              <a:rPr sz="1600" spc="-105" dirty="0">
                <a:latin typeface="Arial"/>
                <a:cs typeface="Arial"/>
              </a:rPr>
              <a:t>%</a:t>
            </a:r>
            <a:r>
              <a:rPr sz="1600" spc="50" dirty="0">
                <a:latin typeface="Arial"/>
                <a:cs typeface="Arial"/>
              </a:rPr>
              <a:t> </a:t>
            </a:r>
            <a:r>
              <a:rPr sz="1600" dirty="0">
                <a:latin typeface="Arial"/>
                <a:cs typeface="Arial"/>
              </a:rPr>
              <a:t>des</a:t>
            </a:r>
            <a:r>
              <a:rPr sz="1600" spc="40" dirty="0">
                <a:latin typeface="Arial"/>
                <a:cs typeface="Arial"/>
              </a:rPr>
              <a:t> </a:t>
            </a:r>
            <a:r>
              <a:rPr sz="1600" dirty="0">
                <a:latin typeface="Arial"/>
                <a:cs typeface="Arial"/>
              </a:rPr>
              <a:t>dépenses</a:t>
            </a:r>
            <a:r>
              <a:rPr sz="1600" spc="20" dirty="0">
                <a:latin typeface="Arial"/>
                <a:cs typeface="Arial"/>
              </a:rPr>
              <a:t> </a:t>
            </a:r>
            <a:r>
              <a:rPr sz="1600" dirty="0">
                <a:latin typeface="Arial"/>
                <a:cs typeface="Arial"/>
              </a:rPr>
              <a:t>admissibles</a:t>
            </a:r>
            <a:r>
              <a:rPr sz="1600" spc="25" dirty="0">
                <a:latin typeface="Arial"/>
                <a:cs typeface="Arial"/>
              </a:rPr>
              <a:t> </a:t>
            </a:r>
            <a:r>
              <a:rPr sz="1600" dirty="0">
                <a:latin typeface="Arial"/>
                <a:cs typeface="Arial"/>
              </a:rPr>
              <a:t>engagées</a:t>
            </a:r>
            <a:r>
              <a:rPr sz="1600" spc="25" dirty="0">
                <a:latin typeface="Arial"/>
                <a:cs typeface="Arial"/>
              </a:rPr>
              <a:t> </a:t>
            </a:r>
            <a:r>
              <a:rPr sz="1600" dirty="0">
                <a:latin typeface="Arial"/>
                <a:cs typeface="Arial"/>
              </a:rPr>
              <a:t>par</a:t>
            </a:r>
            <a:r>
              <a:rPr sz="1600" spc="25" dirty="0">
                <a:latin typeface="Arial"/>
                <a:cs typeface="Arial"/>
              </a:rPr>
              <a:t> </a:t>
            </a:r>
            <a:r>
              <a:rPr sz="1600" dirty="0">
                <a:latin typeface="Arial"/>
                <a:cs typeface="Arial"/>
              </a:rPr>
              <a:t>les</a:t>
            </a:r>
            <a:r>
              <a:rPr sz="1600" spc="35" dirty="0">
                <a:latin typeface="Arial"/>
                <a:cs typeface="Arial"/>
              </a:rPr>
              <a:t> </a:t>
            </a:r>
            <a:r>
              <a:rPr sz="1600" spc="-10" dirty="0">
                <a:latin typeface="Arial"/>
                <a:cs typeface="Arial"/>
              </a:rPr>
              <a:t>partenaires </a:t>
            </a:r>
            <a:r>
              <a:rPr sz="1600" spc="75" dirty="0">
                <a:latin typeface="Arial"/>
                <a:cs typeface="Arial"/>
              </a:rPr>
              <a:t>de</a:t>
            </a:r>
            <a:r>
              <a:rPr sz="1600" spc="50" dirty="0">
                <a:latin typeface="Arial"/>
                <a:cs typeface="Arial"/>
              </a:rPr>
              <a:t> </a:t>
            </a:r>
            <a:r>
              <a:rPr sz="1600" dirty="0">
                <a:latin typeface="Arial"/>
                <a:cs typeface="Arial"/>
              </a:rPr>
              <a:t>l’industrie.</a:t>
            </a:r>
            <a:r>
              <a:rPr sz="1600" spc="434" dirty="0">
                <a:latin typeface="Arial"/>
                <a:cs typeface="Arial"/>
              </a:rPr>
              <a:t> </a:t>
            </a:r>
            <a:r>
              <a:rPr sz="1600" dirty="0">
                <a:latin typeface="Arial"/>
                <a:cs typeface="Arial"/>
              </a:rPr>
              <a:t>Aucun</a:t>
            </a:r>
            <a:r>
              <a:rPr sz="1600" spc="30" dirty="0">
                <a:latin typeface="Arial"/>
                <a:cs typeface="Arial"/>
              </a:rPr>
              <a:t> </a:t>
            </a:r>
            <a:r>
              <a:rPr sz="1600" dirty="0">
                <a:latin typeface="Arial"/>
                <a:cs typeface="Arial"/>
              </a:rPr>
              <a:t>participant</a:t>
            </a:r>
            <a:r>
              <a:rPr sz="1600" spc="30" dirty="0">
                <a:latin typeface="Arial"/>
                <a:cs typeface="Arial"/>
              </a:rPr>
              <a:t> </a:t>
            </a:r>
            <a:r>
              <a:rPr sz="1600" spc="50" dirty="0">
                <a:latin typeface="Arial"/>
                <a:cs typeface="Arial"/>
              </a:rPr>
              <a:t>individuel</a:t>
            </a:r>
            <a:r>
              <a:rPr sz="1600" spc="30" dirty="0">
                <a:latin typeface="Arial"/>
                <a:cs typeface="Arial"/>
              </a:rPr>
              <a:t> </a:t>
            </a:r>
            <a:r>
              <a:rPr sz="1600" dirty="0">
                <a:latin typeface="Arial"/>
                <a:cs typeface="Arial"/>
              </a:rPr>
              <a:t>au</a:t>
            </a:r>
            <a:r>
              <a:rPr sz="1600" spc="25" dirty="0">
                <a:latin typeface="Arial"/>
                <a:cs typeface="Arial"/>
              </a:rPr>
              <a:t> </a:t>
            </a:r>
            <a:r>
              <a:rPr sz="1600" spc="55" dirty="0">
                <a:latin typeface="Arial"/>
                <a:cs typeface="Arial"/>
              </a:rPr>
              <a:t>projet</a:t>
            </a:r>
            <a:r>
              <a:rPr sz="1600" spc="40" dirty="0">
                <a:latin typeface="Arial"/>
                <a:cs typeface="Arial"/>
              </a:rPr>
              <a:t> </a:t>
            </a:r>
            <a:r>
              <a:rPr sz="1600" dirty="0">
                <a:latin typeface="Arial"/>
                <a:cs typeface="Arial"/>
              </a:rPr>
              <a:t>ne</a:t>
            </a:r>
            <a:r>
              <a:rPr sz="1600" spc="40" dirty="0">
                <a:latin typeface="Arial"/>
                <a:cs typeface="Arial"/>
              </a:rPr>
              <a:t> </a:t>
            </a:r>
            <a:r>
              <a:rPr sz="1600" spc="55" dirty="0">
                <a:latin typeface="Arial"/>
                <a:cs typeface="Arial"/>
              </a:rPr>
              <a:t>peut</a:t>
            </a:r>
            <a:r>
              <a:rPr sz="1600" spc="40" dirty="0">
                <a:latin typeface="Arial"/>
                <a:cs typeface="Arial"/>
              </a:rPr>
              <a:t> </a:t>
            </a:r>
            <a:r>
              <a:rPr sz="1600" dirty="0">
                <a:latin typeface="Arial"/>
                <a:cs typeface="Arial"/>
              </a:rPr>
              <a:t>recevoir</a:t>
            </a:r>
            <a:r>
              <a:rPr sz="1600" spc="30" dirty="0">
                <a:latin typeface="Arial"/>
                <a:cs typeface="Arial"/>
              </a:rPr>
              <a:t> </a:t>
            </a:r>
            <a:r>
              <a:rPr sz="1600" dirty="0">
                <a:latin typeface="Arial"/>
                <a:cs typeface="Arial"/>
              </a:rPr>
              <a:t>plus</a:t>
            </a:r>
            <a:r>
              <a:rPr sz="1600" spc="40" dirty="0">
                <a:latin typeface="Arial"/>
                <a:cs typeface="Arial"/>
              </a:rPr>
              <a:t> </a:t>
            </a:r>
            <a:r>
              <a:rPr sz="1600" spc="75" dirty="0">
                <a:latin typeface="Arial"/>
                <a:cs typeface="Arial"/>
              </a:rPr>
              <a:t>de</a:t>
            </a:r>
            <a:r>
              <a:rPr sz="1600" spc="45" dirty="0">
                <a:latin typeface="Arial"/>
                <a:cs typeface="Arial"/>
              </a:rPr>
              <a:t> </a:t>
            </a:r>
            <a:r>
              <a:rPr sz="1600" dirty="0">
                <a:latin typeface="Arial"/>
                <a:cs typeface="Arial"/>
              </a:rPr>
              <a:t>70</a:t>
            </a:r>
            <a:r>
              <a:rPr sz="1600" spc="40" dirty="0">
                <a:latin typeface="Arial"/>
                <a:cs typeface="Arial"/>
              </a:rPr>
              <a:t> </a:t>
            </a:r>
            <a:r>
              <a:rPr sz="1600" spc="-105" dirty="0">
                <a:latin typeface="Arial"/>
                <a:cs typeface="Arial"/>
              </a:rPr>
              <a:t>%</a:t>
            </a:r>
            <a:r>
              <a:rPr sz="1600" spc="55" dirty="0">
                <a:latin typeface="Arial"/>
                <a:cs typeface="Arial"/>
              </a:rPr>
              <a:t> </a:t>
            </a:r>
            <a:r>
              <a:rPr sz="1600" dirty="0">
                <a:latin typeface="Arial"/>
                <a:cs typeface="Arial"/>
              </a:rPr>
              <a:t>des</a:t>
            </a:r>
            <a:r>
              <a:rPr sz="1600" spc="50" dirty="0">
                <a:latin typeface="Arial"/>
                <a:cs typeface="Arial"/>
              </a:rPr>
              <a:t> </a:t>
            </a:r>
            <a:r>
              <a:rPr sz="1600" dirty="0">
                <a:latin typeface="Arial"/>
                <a:cs typeface="Arial"/>
              </a:rPr>
              <a:t>fonds</a:t>
            </a:r>
            <a:r>
              <a:rPr sz="1600" spc="45" dirty="0">
                <a:latin typeface="Arial"/>
                <a:cs typeface="Arial"/>
              </a:rPr>
              <a:t> </a:t>
            </a:r>
            <a:r>
              <a:rPr sz="1600" spc="-10" dirty="0">
                <a:latin typeface="Arial"/>
                <a:cs typeface="Arial"/>
              </a:rPr>
              <a:t>remboursés.</a:t>
            </a:r>
            <a:endParaRPr sz="1600" dirty="0">
              <a:latin typeface="Arial"/>
              <a:cs typeface="Arial"/>
            </a:endParaRPr>
          </a:p>
          <a:p>
            <a:pPr marL="12700">
              <a:lnSpc>
                <a:spcPct val="100000"/>
              </a:lnSpc>
              <a:spcBef>
                <a:spcPts val="1789"/>
              </a:spcBef>
            </a:pPr>
            <a:r>
              <a:rPr sz="1800" u="sng" dirty="0">
                <a:uFill>
                  <a:solidFill>
                    <a:srgbClr val="000000"/>
                  </a:solidFill>
                </a:uFill>
                <a:latin typeface="Arial"/>
                <a:cs typeface="Arial"/>
              </a:rPr>
              <a:t>Organismes</a:t>
            </a:r>
            <a:r>
              <a:rPr sz="1800" u="sng" spc="95" dirty="0">
                <a:uFill>
                  <a:solidFill>
                    <a:srgbClr val="000000"/>
                  </a:solidFill>
                </a:uFill>
                <a:latin typeface="Arial"/>
                <a:cs typeface="Arial"/>
              </a:rPr>
              <a:t> </a:t>
            </a:r>
            <a:r>
              <a:rPr sz="1800" u="sng" dirty="0" err="1">
                <a:uFill>
                  <a:solidFill>
                    <a:srgbClr val="000000"/>
                  </a:solidFill>
                </a:uFill>
                <a:latin typeface="Arial"/>
                <a:cs typeface="Arial"/>
              </a:rPr>
              <a:t>admissibles</a:t>
            </a:r>
            <a:r>
              <a:rPr sz="1800" u="sng" spc="110" dirty="0">
                <a:uFill>
                  <a:solidFill>
                    <a:srgbClr val="000000"/>
                  </a:solidFill>
                </a:uFill>
                <a:latin typeface="Arial"/>
                <a:cs typeface="Arial"/>
              </a:rPr>
              <a:t> </a:t>
            </a:r>
            <a:endParaRPr sz="1800" dirty="0">
              <a:latin typeface="Arial"/>
              <a:cs typeface="Arial"/>
            </a:endParaRPr>
          </a:p>
          <a:p>
            <a:pPr marL="697865" indent="-227965">
              <a:lnSpc>
                <a:spcPts val="1895"/>
              </a:lnSpc>
              <a:spcBef>
                <a:spcPts val="695"/>
              </a:spcBef>
              <a:buChar char="•"/>
              <a:tabLst>
                <a:tab pos="697865" algn="l"/>
              </a:tabLst>
            </a:pPr>
            <a:r>
              <a:rPr sz="1600" spc="-60" dirty="0">
                <a:latin typeface="Arial"/>
                <a:cs typeface="Arial"/>
              </a:rPr>
              <a:t>Les</a:t>
            </a:r>
            <a:r>
              <a:rPr sz="1600" spc="25" dirty="0">
                <a:latin typeface="Arial"/>
                <a:cs typeface="Arial"/>
              </a:rPr>
              <a:t> </a:t>
            </a:r>
            <a:r>
              <a:rPr sz="1600" dirty="0">
                <a:latin typeface="Arial"/>
                <a:cs typeface="Arial"/>
              </a:rPr>
              <a:t>membres</a:t>
            </a:r>
            <a:r>
              <a:rPr sz="1600" spc="25" dirty="0">
                <a:latin typeface="Arial"/>
                <a:cs typeface="Arial"/>
              </a:rPr>
              <a:t> </a:t>
            </a:r>
            <a:r>
              <a:rPr sz="1600" dirty="0">
                <a:latin typeface="Arial"/>
                <a:cs typeface="Arial"/>
              </a:rPr>
              <a:t>NGen,</a:t>
            </a:r>
            <a:r>
              <a:rPr sz="1600" spc="-25" dirty="0">
                <a:latin typeface="Arial"/>
                <a:cs typeface="Arial"/>
              </a:rPr>
              <a:t> </a:t>
            </a:r>
            <a:r>
              <a:rPr sz="1600" spc="65" dirty="0">
                <a:latin typeface="Arial"/>
                <a:cs typeface="Arial"/>
              </a:rPr>
              <a:t>qui</a:t>
            </a:r>
            <a:r>
              <a:rPr sz="1600" spc="25" dirty="0">
                <a:latin typeface="Arial"/>
                <a:cs typeface="Arial"/>
              </a:rPr>
              <a:t> </a:t>
            </a:r>
            <a:r>
              <a:rPr sz="1600" dirty="0">
                <a:latin typeface="Arial"/>
                <a:cs typeface="Arial"/>
              </a:rPr>
              <a:t>sont</a:t>
            </a:r>
            <a:r>
              <a:rPr sz="1600" spc="30" dirty="0">
                <a:latin typeface="Arial"/>
                <a:cs typeface="Arial"/>
              </a:rPr>
              <a:t> </a:t>
            </a:r>
            <a:r>
              <a:rPr sz="1600" spc="-50" dirty="0">
                <a:latin typeface="Arial"/>
                <a:cs typeface="Arial"/>
              </a:rPr>
              <a:t>:</a:t>
            </a:r>
            <a:endParaRPr sz="1600" dirty="0">
              <a:latin typeface="Arial"/>
              <a:cs typeface="Arial"/>
            </a:endParaRPr>
          </a:p>
          <a:p>
            <a:pPr marL="1155065" lvl="1" indent="-227965">
              <a:lnSpc>
                <a:spcPts val="1655"/>
              </a:lnSpc>
              <a:buFont typeface="Wingdings"/>
              <a:buChar char=""/>
              <a:tabLst>
                <a:tab pos="1155065" algn="l"/>
              </a:tabLst>
            </a:pPr>
            <a:r>
              <a:rPr sz="1400" dirty="0">
                <a:latin typeface="Arial"/>
                <a:cs typeface="Arial"/>
              </a:rPr>
              <a:t>des</a:t>
            </a:r>
            <a:r>
              <a:rPr sz="1400" spc="10" dirty="0">
                <a:latin typeface="Arial"/>
                <a:cs typeface="Arial"/>
              </a:rPr>
              <a:t> </a:t>
            </a:r>
            <a:r>
              <a:rPr sz="1400" dirty="0">
                <a:latin typeface="Arial"/>
                <a:cs typeface="Arial"/>
              </a:rPr>
              <a:t>organismes</a:t>
            </a:r>
            <a:r>
              <a:rPr sz="1400" spc="35" dirty="0">
                <a:latin typeface="Arial"/>
                <a:cs typeface="Arial"/>
              </a:rPr>
              <a:t> </a:t>
            </a:r>
            <a:r>
              <a:rPr sz="1400" dirty="0">
                <a:latin typeface="Arial"/>
                <a:cs typeface="Arial"/>
              </a:rPr>
              <a:t>à</a:t>
            </a:r>
            <a:r>
              <a:rPr sz="1400" spc="15" dirty="0">
                <a:latin typeface="Arial"/>
                <a:cs typeface="Arial"/>
              </a:rPr>
              <a:t> </a:t>
            </a:r>
            <a:r>
              <a:rPr sz="1400" spc="60" dirty="0">
                <a:latin typeface="Arial"/>
                <a:cs typeface="Arial"/>
              </a:rPr>
              <a:t>but</a:t>
            </a:r>
            <a:r>
              <a:rPr sz="1400" spc="-5" dirty="0">
                <a:latin typeface="Arial"/>
                <a:cs typeface="Arial"/>
              </a:rPr>
              <a:t> </a:t>
            </a:r>
            <a:r>
              <a:rPr sz="1400" dirty="0">
                <a:latin typeface="Arial"/>
                <a:cs typeface="Arial"/>
              </a:rPr>
              <a:t>lucratif,</a:t>
            </a:r>
            <a:r>
              <a:rPr sz="1400" spc="-45" dirty="0">
                <a:latin typeface="Arial"/>
                <a:cs typeface="Arial"/>
              </a:rPr>
              <a:t> </a:t>
            </a:r>
            <a:r>
              <a:rPr sz="1400" spc="-25" dirty="0">
                <a:latin typeface="Arial"/>
                <a:cs typeface="Arial"/>
              </a:rPr>
              <a:t>ou</a:t>
            </a:r>
            <a:endParaRPr sz="1400" dirty="0">
              <a:latin typeface="Arial"/>
              <a:cs typeface="Arial"/>
            </a:endParaRPr>
          </a:p>
          <a:p>
            <a:pPr marL="1155065" lvl="1" indent="-227965">
              <a:lnSpc>
                <a:spcPct val="100000"/>
              </a:lnSpc>
              <a:buFont typeface="Wingdings"/>
              <a:buChar char=""/>
              <a:tabLst>
                <a:tab pos="1155065" algn="l"/>
              </a:tabLst>
            </a:pPr>
            <a:r>
              <a:rPr sz="1400" dirty="0">
                <a:latin typeface="Arial"/>
                <a:cs typeface="Arial"/>
              </a:rPr>
              <a:t>d</a:t>
            </a:r>
            <a:r>
              <a:rPr sz="1400" i="1" dirty="0">
                <a:latin typeface="Arial"/>
                <a:cs typeface="Arial"/>
              </a:rPr>
              <a:t>es</a:t>
            </a:r>
            <a:r>
              <a:rPr sz="1400" i="1" spc="55" dirty="0">
                <a:latin typeface="Arial"/>
                <a:cs typeface="Arial"/>
              </a:rPr>
              <a:t> </a:t>
            </a:r>
            <a:r>
              <a:rPr sz="1400" i="1" dirty="0">
                <a:latin typeface="Arial"/>
                <a:cs typeface="Arial"/>
              </a:rPr>
              <a:t>organismes</a:t>
            </a:r>
            <a:r>
              <a:rPr sz="1400" i="1" spc="90" dirty="0">
                <a:latin typeface="Arial"/>
                <a:cs typeface="Arial"/>
              </a:rPr>
              <a:t> </a:t>
            </a:r>
            <a:r>
              <a:rPr sz="1400" i="1" spc="-45" dirty="0">
                <a:latin typeface="Arial"/>
                <a:cs typeface="Arial"/>
              </a:rPr>
              <a:t>sans</a:t>
            </a:r>
            <a:r>
              <a:rPr sz="1400" i="1" spc="85" dirty="0">
                <a:latin typeface="Arial"/>
                <a:cs typeface="Arial"/>
              </a:rPr>
              <a:t> </a:t>
            </a:r>
            <a:r>
              <a:rPr sz="1400" i="1" spc="50" dirty="0">
                <a:latin typeface="Arial"/>
                <a:cs typeface="Arial"/>
              </a:rPr>
              <a:t>but</a:t>
            </a:r>
            <a:r>
              <a:rPr sz="1400" i="1" spc="65" dirty="0">
                <a:latin typeface="Arial"/>
                <a:cs typeface="Arial"/>
              </a:rPr>
              <a:t> </a:t>
            </a:r>
            <a:r>
              <a:rPr sz="1400" i="1" dirty="0">
                <a:latin typeface="Arial"/>
                <a:cs typeface="Arial"/>
              </a:rPr>
              <a:t>lucratif</a:t>
            </a:r>
            <a:r>
              <a:rPr sz="1400" i="1" spc="100" dirty="0">
                <a:latin typeface="Arial"/>
                <a:cs typeface="Arial"/>
              </a:rPr>
              <a:t> </a:t>
            </a:r>
            <a:r>
              <a:rPr sz="1400" i="1" dirty="0">
                <a:latin typeface="Arial"/>
                <a:cs typeface="Arial"/>
              </a:rPr>
              <a:t>qui</a:t>
            </a:r>
            <a:r>
              <a:rPr sz="1400" i="1" spc="65" dirty="0">
                <a:latin typeface="Arial"/>
                <a:cs typeface="Arial"/>
              </a:rPr>
              <a:t> </a:t>
            </a:r>
            <a:r>
              <a:rPr sz="1400" i="1" dirty="0">
                <a:latin typeface="Arial"/>
                <a:cs typeface="Arial"/>
              </a:rPr>
              <a:t>facilitent</a:t>
            </a:r>
            <a:r>
              <a:rPr sz="1400" i="1" spc="50" dirty="0">
                <a:latin typeface="Arial"/>
                <a:cs typeface="Arial"/>
              </a:rPr>
              <a:t> </a:t>
            </a:r>
            <a:r>
              <a:rPr sz="1400" i="1" dirty="0">
                <a:latin typeface="Arial"/>
                <a:cs typeface="Arial"/>
              </a:rPr>
              <a:t>et</a:t>
            </a:r>
            <a:r>
              <a:rPr sz="1400" i="1" spc="50" dirty="0">
                <a:latin typeface="Arial"/>
                <a:cs typeface="Arial"/>
              </a:rPr>
              <a:t> </a:t>
            </a:r>
            <a:r>
              <a:rPr sz="1400" i="1" dirty="0">
                <a:latin typeface="Arial"/>
                <a:cs typeface="Arial"/>
              </a:rPr>
              <a:t>financent</a:t>
            </a:r>
            <a:r>
              <a:rPr sz="1400" i="1" spc="75" dirty="0">
                <a:latin typeface="Arial"/>
                <a:cs typeface="Arial"/>
              </a:rPr>
              <a:t> </a:t>
            </a:r>
            <a:r>
              <a:rPr sz="1400" i="1" dirty="0">
                <a:latin typeface="Arial"/>
                <a:cs typeface="Arial"/>
              </a:rPr>
              <a:t>la</a:t>
            </a:r>
            <a:r>
              <a:rPr sz="1400" i="1" spc="55" dirty="0">
                <a:latin typeface="Arial"/>
                <a:cs typeface="Arial"/>
              </a:rPr>
              <a:t> </a:t>
            </a:r>
            <a:r>
              <a:rPr sz="1400" i="1" spc="-110" dirty="0">
                <a:latin typeface="Arial"/>
                <a:cs typeface="Arial"/>
              </a:rPr>
              <a:t>R-</a:t>
            </a:r>
            <a:r>
              <a:rPr sz="1400" i="1" spc="-30" dirty="0">
                <a:latin typeface="Arial"/>
                <a:cs typeface="Arial"/>
              </a:rPr>
              <a:t>D,</a:t>
            </a:r>
            <a:r>
              <a:rPr sz="1400" i="1" dirty="0">
                <a:latin typeface="Arial"/>
                <a:cs typeface="Arial"/>
              </a:rPr>
              <a:t> </a:t>
            </a:r>
            <a:r>
              <a:rPr sz="1400" i="1" spc="50" dirty="0">
                <a:latin typeface="Arial"/>
                <a:cs typeface="Arial"/>
              </a:rPr>
              <a:t>dont</a:t>
            </a:r>
            <a:r>
              <a:rPr sz="1400" i="1" spc="70" dirty="0">
                <a:latin typeface="Arial"/>
                <a:cs typeface="Arial"/>
              </a:rPr>
              <a:t> </a:t>
            </a:r>
            <a:r>
              <a:rPr sz="1400" i="1" dirty="0">
                <a:latin typeface="Arial"/>
                <a:cs typeface="Arial"/>
              </a:rPr>
              <a:t>le</a:t>
            </a:r>
            <a:r>
              <a:rPr sz="1400" i="1" spc="45" dirty="0">
                <a:latin typeface="Arial"/>
                <a:cs typeface="Arial"/>
              </a:rPr>
              <a:t> </a:t>
            </a:r>
            <a:r>
              <a:rPr sz="1400" i="1" dirty="0">
                <a:latin typeface="Arial"/>
                <a:cs typeface="Arial"/>
              </a:rPr>
              <a:t>financement</a:t>
            </a:r>
            <a:r>
              <a:rPr sz="1400" i="1" spc="75" dirty="0">
                <a:latin typeface="Arial"/>
                <a:cs typeface="Arial"/>
              </a:rPr>
              <a:t> </a:t>
            </a:r>
            <a:r>
              <a:rPr sz="1400" i="1" dirty="0">
                <a:latin typeface="Arial"/>
                <a:cs typeface="Arial"/>
              </a:rPr>
              <a:t>provient</a:t>
            </a:r>
            <a:r>
              <a:rPr sz="1400" i="1" spc="70" dirty="0">
                <a:latin typeface="Arial"/>
                <a:cs typeface="Arial"/>
              </a:rPr>
              <a:t> </a:t>
            </a:r>
            <a:r>
              <a:rPr sz="1400" i="1" dirty="0">
                <a:latin typeface="Arial"/>
                <a:cs typeface="Arial"/>
              </a:rPr>
              <a:t>principalement</a:t>
            </a:r>
            <a:r>
              <a:rPr sz="1400" i="1" spc="65" dirty="0">
                <a:latin typeface="Arial"/>
                <a:cs typeface="Arial"/>
              </a:rPr>
              <a:t> </a:t>
            </a:r>
            <a:r>
              <a:rPr sz="1400" i="1" spc="60" dirty="0">
                <a:latin typeface="Arial"/>
                <a:cs typeface="Arial"/>
              </a:rPr>
              <a:t>du</a:t>
            </a:r>
            <a:r>
              <a:rPr sz="1400" i="1" spc="65" dirty="0">
                <a:latin typeface="Arial"/>
                <a:cs typeface="Arial"/>
              </a:rPr>
              <a:t> </a:t>
            </a:r>
            <a:r>
              <a:rPr sz="1400" i="1" dirty="0">
                <a:latin typeface="Arial"/>
                <a:cs typeface="Arial"/>
              </a:rPr>
              <a:t>secteur</a:t>
            </a:r>
            <a:r>
              <a:rPr sz="1400" i="1" spc="50" dirty="0">
                <a:latin typeface="Arial"/>
                <a:cs typeface="Arial"/>
              </a:rPr>
              <a:t> </a:t>
            </a:r>
            <a:r>
              <a:rPr sz="1400" i="1" spc="-10" dirty="0">
                <a:latin typeface="Arial"/>
                <a:cs typeface="Arial"/>
              </a:rPr>
              <a:t>privé;</a:t>
            </a:r>
            <a:endParaRPr sz="1400" dirty="0">
              <a:latin typeface="Arial"/>
              <a:cs typeface="Arial"/>
            </a:endParaRPr>
          </a:p>
          <a:p>
            <a:pPr marL="1155065" lvl="1" indent="-227965">
              <a:lnSpc>
                <a:spcPct val="100000"/>
              </a:lnSpc>
              <a:buFont typeface="Wingdings"/>
              <a:buChar char=""/>
              <a:tabLst>
                <a:tab pos="1155065" algn="l"/>
              </a:tabLst>
            </a:pPr>
            <a:r>
              <a:rPr sz="1400" i="1" dirty="0">
                <a:latin typeface="Arial"/>
                <a:cs typeface="Arial"/>
              </a:rPr>
              <a:t>des</a:t>
            </a:r>
            <a:r>
              <a:rPr sz="1400" i="1" spc="30" dirty="0">
                <a:latin typeface="Arial"/>
                <a:cs typeface="Arial"/>
              </a:rPr>
              <a:t> </a:t>
            </a:r>
            <a:r>
              <a:rPr sz="1400" i="1" dirty="0">
                <a:latin typeface="Arial"/>
                <a:cs typeface="Arial"/>
              </a:rPr>
              <a:t>organisations</a:t>
            </a:r>
            <a:r>
              <a:rPr sz="1400" i="1" spc="60" dirty="0">
                <a:latin typeface="Arial"/>
                <a:cs typeface="Arial"/>
              </a:rPr>
              <a:t> </a:t>
            </a:r>
            <a:r>
              <a:rPr sz="1400" i="1" spc="-10" dirty="0">
                <a:latin typeface="Arial"/>
                <a:cs typeface="Arial"/>
              </a:rPr>
              <a:t>autochtones;</a:t>
            </a:r>
            <a:endParaRPr sz="1400" dirty="0">
              <a:latin typeface="Arial"/>
              <a:cs typeface="Arial"/>
            </a:endParaRPr>
          </a:p>
          <a:p>
            <a:pPr marL="1155065" lvl="1" indent="-227965">
              <a:lnSpc>
                <a:spcPct val="100000"/>
              </a:lnSpc>
              <a:buFont typeface="Wingdings"/>
              <a:buChar char=""/>
              <a:tabLst>
                <a:tab pos="1155065" algn="l"/>
              </a:tabLst>
            </a:pPr>
            <a:r>
              <a:rPr sz="1400" i="1" dirty="0">
                <a:latin typeface="Arial"/>
                <a:cs typeface="Arial"/>
              </a:rPr>
              <a:t>des</a:t>
            </a:r>
            <a:r>
              <a:rPr sz="1400" i="1" spc="30" dirty="0">
                <a:latin typeface="Arial"/>
                <a:cs typeface="Arial"/>
              </a:rPr>
              <a:t> </a:t>
            </a:r>
            <a:r>
              <a:rPr sz="1400" i="1" dirty="0">
                <a:latin typeface="Arial"/>
                <a:cs typeface="Arial"/>
              </a:rPr>
              <a:t>sociétés</a:t>
            </a:r>
            <a:r>
              <a:rPr sz="1400" i="1" spc="20" dirty="0">
                <a:latin typeface="Arial"/>
                <a:cs typeface="Arial"/>
              </a:rPr>
              <a:t> </a:t>
            </a:r>
            <a:r>
              <a:rPr sz="1400" i="1" dirty="0">
                <a:latin typeface="Arial"/>
                <a:cs typeface="Arial"/>
              </a:rPr>
              <a:t>d’État</a:t>
            </a:r>
            <a:r>
              <a:rPr sz="1400" i="1" spc="30" dirty="0">
                <a:latin typeface="Arial"/>
                <a:cs typeface="Arial"/>
              </a:rPr>
              <a:t> </a:t>
            </a:r>
            <a:r>
              <a:rPr sz="1400" i="1" dirty="0">
                <a:latin typeface="Arial"/>
                <a:cs typeface="Arial"/>
              </a:rPr>
              <a:t>non</a:t>
            </a:r>
            <a:r>
              <a:rPr sz="1400" i="1" spc="50" dirty="0">
                <a:latin typeface="Arial"/>
                <a:cs typeface="Arial"/>
              </a:rPr>
              <a:t> </a:t>
            </a:r>
            <a:r>
              <a:rPr sz="1400" i="1" dirty="0">
                <a:latin typeface="Arial"/>
                <a:cs typeface="Arial"/>
              </a:rPr>
              <a:t>fédérales</a:t>
            </a:r>
            <a:r>
              <a:rPr sz="1400" i="1" spc="30" dirty="0">
                <a:latin typeface="Arial"/>
                <a:cs typeface="Arial"/>
              </a:rPr>
              <a:t> </a:t>
            </a:r>
            <a:r>
              <a:rPr sz="1400" i="1" spc="50" dirty="0">
                <a:latin typeface="Arial"/>
                <a:cs typeface="Arial"/>
              </a:rPr>
              <a:t>dont</a:t>
            </a:r>
            <a:r>
              <a:rPr sz="1400" i="1" spc="40" dirty="0">
                <a:latin typeface="Arial"/>
                <a:cs typeface="Arial"/>
              </a:rPr>
              <a:t> </a:t>
            </a:r>
            <a:r>
              <a:rPr sz="1400" i="1" dirty="0">
                <a:latin typeface="Arial"/>
                <a:cs typeface="Arial"/>
              </a:rPr>
              <a:t>le</a:t>
            </a:r>
            <a:r>
              <a:rPr sz="1400" i="1" spc="15" dirty="0">
                <a:latin typeface="Arial"/>
                <a:cs typeface="Arial"/>
              </a:rPr>
              <a:t> </a:t>
            </a:r>
            <a:r>
              <a:rPr sz="1400" i="1" dirty="0">
                <a:latin typeface="Arial"/>
                <a:cs typeface="Arial"/>
              </a:rPr>
              <a:t>financement</a:t>
            </a:r>
            <a:r>
              <a:rPr sz="1400" i="1" spc="35" dirty="0">
                <a:latin typeface="Arial"/>
                <a:cs typeface="Arial"/>
              </a:rPr>
              <a:t> </a:t>
            </a:r>
            <a:r>
              <a:rPr sz="1400" i="1" dirty="0">
                <a:latin typeface="Arial"/>
                <a:cs typeface="Arial"/>
              </a:rPr>
              <a:t>provient</a:t>
            </a:r>
            <a:r>
              <a:rPr sz="1400" i="1" spc="50" dirty="0">
                <a:latin typeface="Arial"/>
                <a:cs typeface="Arial"/>
              </a:rPr>
              <a:t> </a:t>
            </a:r>
            <a:r>
              <a:rPr sz="1400" i="1" dirty="0">
                <a:latin typeface="Arial"/>
                <a:cs typeface="Arial"/>
              </a:rPr>
              <a:t>d’activités</a:t>
            </a:r>
            <a:r>
              <a:rPr sz="1400" i="1" spc="30" dirty="0">
                <a:latin typeface="Arial"/>
                <a:cs typeface="Arial"/>
              </a:rPr>
              <a:t> </a:t>
            </a:r>
            <a:r>
              <a:rPr sz="1400" i="1" spc="-10" dirty="0">
                <a:latin typeface="Arial"/>
                <a:cs typeface="Arial"/>
              </a:rPr>
              <a:t>commerciales.</a:t>
            </a:r>
            <a:endParaRPr sz="1400" dirty="0">
              <a:latin typeface="Arial"/>
              <a:cs typeface="Arial"/>
            </a:endParaRPr>
          </a:p>
          <a:p>
            <a:pPr lvl="1">
              <a:lnSpc>
                <a:spcPct val="100000"/>
              </a:lnSpc>
              <a:spcBef>
                <a:spcPts val="175"/>
              </a:spcBef>
              <a:buFont typeface="Wingdings"/>
              <a:buChar char=""/>
            </a:pPr>
            <a:endParaRPr sz="1400" dirty="0">
              <a:latin typeface="Arial"/>
              <a:cs typeface="Arial"/>
            </a:endParaRPr>
          </a:p>
          <a:p>
            <a:pPr marL="12700">
              <a:lnSpc>
                <a:spcPct val="100000"/>
              </a:lnSpc>
            </a:pPr>
            <a:r>
              <a:rPr sz="1800" u="sng" dirty="0">
                <a:uFill>
                  <a:solidFill>
                    <a:srgbClr val="000000"/>
                  </a:solidFill>
                </a:uFill>
                <a:latin typeface="Arial"/>
                <a:cs typeface="Arial"/>
              </a:rPr>
              <a:t>Aperçu</a:t>
            </a:r>
            <a:r>
              <a:rPr sz="1800" u="sng" spc="75" dirty="0">
                <a:uFill>
                  <a:solidFill>
                    <a:srgbClr val="000000"/>
                  </a:solidFill>
                </a:uFill>
                <a:latin typeface="Arial"/>
                <a:cs typeface="Arial"/>
              </a:rPr>
              <a:t> </a:t>
            </a:r>
            <a:r>
              <a:rPr sz="1800" u="sng" dirty="0">
                <a:uFill>
                  <a:solidFill>
                    <a:srgbClr val="000000"/>
                  </a:solidFill>
                </a:uFill>
                <a:latin typeface="Arial"/>
                <a:cs typeface="Arial"/>
              </a:rPr>
              <a:t>des</a:t>
            </a:r>
            <a:r>
              <a:rPr sz="1800" u="sng" spc="75" dirty="0">
                <a:uFill>
                  <a:solidFill>
                    <a:srgbClr val="000000"/>
                  </a:solidFill>
                </a:uFill>
                <a:latin typeface="Arial"/>
                <a:cs typeface="Arial"/>
              </a:rPr>
              <a:t> </a:t>
            </a:r>
            <a:r>
              <a:rPr sz="1800" u="sng" dirty="0">
                <a:uFill>
                  <a:solidFill>
                    <a:srgbClr val="000000"/>
                  </a:solidFill>
                </a:uFill>
                <a:latin typeface="Arial"/>
                <a:cs typeface="Arial"/>
              </a:rPr>
              <a:t>coûts</a:t>
            </a:r>
            <a:r>
              <a:rPr sz="1800" u="sng" spc="100" dirty="0">
                <a:uFill>
                  <a:solidFill>
                    <a:srgbClr val="000000"/>
                  </a:solidFill>
                </a:uFill>
                <a:latin typeface="Arial"/>
                <a:cs typeface="Arial"/>
              </a:rPr>
              <a:t> </a:t>
            </a:r>
            <a:r>
              <a:rPr sz="1800" u="sng" dirty="0" err="1">
                <a:uFill>
                  <a:solidFill>
                    <a:srgbClr val="000000"/>
                  </a:solidFill>
                </a:uFill>
                <a:latin typeface="Arial"/>
                <a:cs typeface="Arial"/>
              </a:rPr>
              <a:t>admissibles</a:t>
            </a:r>
            <a:r>
              <a:rPr sz="1800" u="sng" spc="75" dirty="0">
                <a:uFill>
                  <a:solidFill>
                    <a:srgbClr val="000000"/>
                  </a:solidFill>
                </a:uFill>
                <a:latin typeface="Arial"/>
                <a:cs typeface="Arial"/>
              </a:rPr>
              <a:t> </a:t>
            </a:r>
            <a:endParaRPr sz="1800" dirty="0">
              <a:latin typeface="Arial"/>
              <a:cs typeface="Arial"/>
            </a:endParaRPr>
          </a:p>
          <a:p>
            <a:pPr marL="698500" marR="241300" indent="-228600">
              <a:lnSpc>
                <a:spcPct val="100000"/>
              </a:lnSpc>
              <a:spcBef>
                <a:spcPts val="1205"/>
              </a:spcBef>
              <a:buChar char="•"/>
              <a:tabLst>
                <a:tab pos="698500" algn="l"/>
              </a:tabLst>
            </a:pPr>
            <a:r>
              <a:rPr sz="1600" spc="-60" dirty="0">
                <a:latin typeface="Arial"/>
                <a:cs typeface="Arial"/>
              </a:rPr>
              <a:t>Les</a:t>
            </a:r>
            <a:r>
              <a:rPr sz="1600" spc="15" dirty="0">
                <a:latin typeface="Arial"/>
                <a:cs typeface="Arial"/>
              </a:rPr>
              <a:t> </a:t>
            </a:r>
            <a:r>
              <a:rPr sz="1600" dirty="0">
                <a:latin typeface="Arial"/>
                <a:cs typeface="Arial"/>
              </a:rPr>
              <a:t>coûts</a:t>
            </a:r>
            <a:r>
              <a:rPr sz="1600" spc="20" dirty="0">
                <a:latin typeface="Arial"/>
                <a:cs typeface="Arial"/>
              </a:rPr>
              <a:t> </a:t>
            </a:r>
            <a:r>
              <a:rPr sz="1600" dirty="0">
                <a:latin typeface="Arial"/>
                <a:cs typeface="Arial"/>
              </a:rPr>
              <a:t>admissibles</a:t>
            </a:r>
            <a:r>
              <a:rPr sz="1600" spc="15" dirty="0">
                <a:latin typeface="Arial"/>
                <a:cs typeface="Arial"/>
              </a:rPr>
              <a:t> </a:t>
            </a:r>
            <a:r>
              <a:rPr sz="1600" spc="80" dirty="0">
                <a:latin typeface="Arial"/>
                <a:cs typeface="Arial"/>
              </a:rPr>
              <a:t>du</a:t>
            </a:r>
            <a:r>
              <a:rPr sz="1600" spc="25" dirty="0">
                <a:latin typeface="Arial"/>
                <a:cs typeface="Arial"/>
              </a:rPr>
              <a:t> </a:t>
            </a:r>
            <a:r>
              <a:rPr sz="1600" spc="55" dirty="0">
                <a:latin typeface="Arial"/>
                <a:cs typeface="Arial"/>
              </a:rPr>
              <a:t>projet</a:t>
            </a:r>
            <a:r>
              <a:rPr sz="1600" spc="20" dirty="0">
                <a:latin typeface="Arial"/>
                <a:cs typeface="Arial"/>
              </a:rPr>
              <a:t> </a:t>
            </a:r>
            <a:r>
              <a:rPr sz="1600" spc="50" dirty="0">
                <a:latin typeface="Arial"/>
                <a:cs typeface="Arial"/>
              </a:rPr>
              <a:t>doivent</a:t>
            </a:r>
            <a:r>
              <a:rPr sz="1600" spc="15" dirty="0">
                <a:latin typeface="Arial"/>
                <a:cs typeface="Arial"/>
              </a:rPr>
              <a:t> </a:t>
            </a:r>
            <a:r>
              <a:rPr sz="1600" dirty="0">
                <a:latin typeface="Arial"/>
                <a:cs typeface="Arial"/>
              </a:rPr>
              <a:t>être</a:t>
            </a:r>
            <a:r>
              <a:rPr sz="1600" spc="20" dirty="0">
                <a:latin typeface="Arial"/>
                <a:cs typeface="Arial"/>
              </a:rPr>
              <a:t> </a:t>
            </a:r>
            <a:r>
              <a:rPr sz="1600" dirty="0">
                <a:latin typeface="Arial"/>
                <a:cs typeface="Arial"/>
              </a:rPr>
              <a:t>raisonnables</a:t>
            </a:r>
            <a:r>
              <a:rPr sz="1600" spc="10" dirty="0">
                <a:latin typeface="Arial"/>
                <a:cs typeface="Arial"/>
              </a:rPr>
              <a:t> </a:t>
            </a:r>
            <a:r>
              <a:rPr sz="1600" dirty="0">
                <a:latin typeface="Arial"/>
                <a:cs typeface="Arial"/>
              </a:rPr>
              <a:t>et</a:t>
            </a:r>
            <a:r>
              <a:rPr sz="1600" spc="30" dirty="0">
                <a:latin typeface="Arial"/>
                <a:cs typeface="Arial"/>
              </a:rPr>
              <a:t> </a:t>
            </a:r>
            <a:r>
              <a:rPr sz="1600" dirty="0">
                <a:latin typeface="Arial"/>
                <a:cs typeface="Arial"/>
              </a:rPr>
              <a:t>directement</a:t>
            </a:r>
            <a:r>
              <a:rPr sz="1600" spc="15" dirty="0">
                <a:latin typeface="Arial"/>
                <a:cs typeface="Arial"/>
              </a:rPr>
              <a:t> </a:t>
            </a:r>
            <a:r>
              <a:rPr sz="1600" dirty="0">
                <a:latin typeface="Arial"/>
                <a:cs typeface="Arial"/>
              </a:rPr>
              <a:t>liés</a:t>
            </a:r>
            <a:r>
              <a:rPr sz="1600" spc="15" dirty="0">
                <a:latin typeface="Arial"/>
                <a:cs typeface="Arial"/>
              </a:rPr>
              <a:t> </a:t>
            </a:r>
            <a:r>
              <a:rPr sz="1600" dirty="0">
                <a:latin typeface="Arial"/>
                <a:cs typeface="Arial"/>
              </a:rPr>
              <a:t>à</a:t>
            </a:r>
            <a:r>
              <a:rPr sz="1600" spc="20" dirty="0">
                <a:latin typeface="Arial"/>
                <a:cs typeface="Arial"/>
              </a:rPr>
              <a:t> </a:t>
            </a:r>
            <a:r>
              <a:rPr sz="1600" dirty="0">
                <a:latin typeface="Arial"/>
                <a:cs typeface="Arial"/>
              </a:rPr>
              <a:t>l’exécution</a:t>
            </a:r>
            <a:r>
              <a:rPr sz="1600" spc="5" dirty="0">
                <a:latin typeface="Arial"/>
                <a:cs typeface="Arial"/>
              </a:rPr>
              <a:t> </a:t>
            </a:r>
            <a:r>
              <a:rPr sz="1600" spc="80" dirty="0">
                <a:latin typeface="Arial"/>
                <a:cs typeface="Arial"/>
              </a:rPr>
              <a:t>du</a:t>
            </a:r>
            <a:r>
              <a:rPr sz="1600" spc="25" dirty="0">
                <a:latin typeface="Arial"/>
                <a:cs typeface="Arial"/>
              </a:rPr>
              <a:t> </a:t>
            </a:r>
            <a:r>
              <a:rPr sz="1600" spc="55" dirty="0">
                <a:latin typeface="Arial"/>
                <a:cs typeface="Arial"/>
              </a:rPr>
              <a:t>projet</a:t>
            </a:r>
            <a:r>
              <a:rPr sz="1600" spc="15" dirty="0">
                <a:latin typeface="Arial"/>
                <a:cs typeface="Arial"/>
              </a:rPr>
              <a:t> </a:t>
            </a:r>
            <a:r>
              <a:rPr sz="1600" dirty="0">
                <a:latin typeface="Arial"/>
                <a:cs typeface="Arial"/>
              </a:rPr>
              <a:t>et</a:t>
            </a:r>
            <a:r>
              <a:rPr sz="1600" spc="25" dirty="0">
                <a:latin typeface="Arial"/>
                <a:cs typeface="Arial"/>
              </a:rPr>
              <a:t> </a:t>
            </a:r>
            <a:r>
              <a:rPr sz="1600" dirty="0">
                <a:latin typeface="Arial"/>
                <a:cs typeface="Arial"/>
              </a:rPr>
              <a:t>à</a:t>
            </a:r>
            <a:r>
              <a:rPr sz="1600" spc="25" dirty="0">
                <a:latin typeface="Arial"/>
                <a:cs typeface="Arial"/>
              </a:rPr>
              <a:t> </a:t>
            </a:r>
            <a:r>
              <a:rPr sz="1600" spc="-10" dirty="0">
                <a:latin typeface="Arial"/>
                <a:cs typeface="Arial"/>
              </a:rPr>
              <a:t>l’atteinte </a:t>
            </a:r>
            <a:r>
              <a:rPr sz="1600" dirty="0">
                <a:latin typeface="Arial"/>
                <a:cs typeface="Arial"/>
              </a:rPr>
              <a:t>des</a:t>
            </a:r>
            <a:r>
              <a:rPr sz="1600" spc="75" dirty="0">
                <a:latin typeface="Arial"/>
                <a:cs typeface="Arial"/>
              </a:rPr>
              <a:t> </a:t>
            </a:r>
            <a:r>
              <a:rPr sz="1600" dirty="0">
                <a:latin typeface="Arial"/>
                <a:cs typeface="Arial"/>
              </a:rPr>
              <a:t>objectifs</a:t>
            </a:r>
            <a:r>
              <a:rPr sz="1600" spc="75" dirty="0">
                <a:latin typeface="Arial"/>
                <a:cs typeface="Arial"/>
              </a:rPr>
              <a:t> du</a:t>
            </a:r>
            <a:r>
              <a:rPr sz="1600" spc="85" dirty="0">
                <a:latin typeface="Arial"/>
                <a:cs typeface="Arial"/>
              </a:rPr>
              <a:t> </a:t>
            </a:r>
            <a:r>
              <a:rPr sz="1600" spc="-10" dirty="0">
                <a:latin typeface="Arial"/>
                <a:cs typeface="Arial"/>
              </a:rPr>
              <a:t>projet.</a:t>
            </a:r>
            <a:endParaRPr sz="1600" dirty="0">
              <a:latin typeface="Arial"/>
              <a:cs typeface="Arial"/>
            </a:endParaRPr>
          </a:p>
          <a:p>
            <a:pPr marL="697865" marR="199390" indent="-228600">
              <a:lnSpc>
                <a:spcPct val="100000"/>
              </a:lnSpc>
              <a:buChar char="•"/>
              <a:tabLst>
                <a:tab pos="697865" algn="l"/>
              </a:tabLst>
            </a:pPr>
            <a:r>
              <a:rPr sz="1600" spc="-60" dirty="0">
                <a:latin typeface="Arial"/>
                <a:cs typeface="Arial"/>
              </a:rPr>
              <a:t>Les</a:t>
            </a:r>
            <a:r>
              <a:rPr sz="1600" spc="45" dirty="0">
                <a:latin typeface="Arial"/>
                <a:cs typeface="Arial"/>
              </a:rPr>
              <a:t> </a:t>
            </a:r>
            <a:r>
              <a:rPr sz="1600" dirty="0">
                <a:latin typeface="Arial"/>
                <a:cs typeface="Arial"/>
              </a:rPr>
              <a:t>coûts</a:t>
            </a:r>
            <a:r>
              <a:rPr sz="1600" spc="45" dirty="0">
                <a:latin typeface="Arial"/>
                <a:cs typeface="Arial"/>
              </a:rPr>
              <a:t> </a:t>
            </a:r>
            <a:r>
              <a:rPr sz="1600" dirty="0">
                <a:latin typeface="Arial"/>
                <a:cs typeface="Arial"/>
              </a:rPr>
              <a:t>admissibles,</a:t>
            </a:r>
            <a:r>
              <a:rPr sz="1600" spc="-25" dirty="0">
                <a:latin typeface="Arial"/>
                <a:cs typeface="Arial"/>
              </a:rPr>
              <a:t> </a:t>
            </a:r>
            <a:r>
              <a:rPr sz="1600" dirty="0">
                <a:latin typeface="Arial"/>
                <a:cs typeface="Arial"/>
              </a:rPr>
              <a:t>à</a:t>
            </a:r>
            <a:r>
              <a:rPr sz="1600" spc="45" dirty="0">
                <a:latin typeface="Arial"/>
                <a:cs typeface="Arial"/>
              </a:rPr>
              <a:t> </a:t>
            </a:r>
            <a:r>
              <a:rPr sz="1600" dirty="0">
                <a:latin typeface="Arial"/>
                <a:cs typeface="Arial"/>
              </a:rPr>
              <a:t>l’exclusion</a:t>
            </a:r>
            <a:r>
              <a:rPr sz="1600" spc="30" dirty="0">
                <a:latin typeface="Arial"/>
                <a:cs typeface="Arial"/>
              </a:rPr>
              <a:t> </a:t>
            </a:r>
            <a:r>
              <a:rPr sz="1600" spc="75" dirty="0">
                <a:latin typeface="Arial"/>
                <a:cs typeface="Arial"/>
              </a:rPr>
              <a:t>de</a:t>
            </a:r>
            <a:r>
              <a:rPr sz="1600" spc="55" dirty="0">
                <a:latin typeface="Arial"/>
                <a:cs typeface="Arial"/>
              </a:rPr>
              <a:t> </a:t>
            </a:r>
            <a:r>
              <a:rPr sz="1600" dirty="0">
                <a:latin typeface="Arial"/>
                <a:cs typeface="Arial"/>
              </a:rPr>
              <a:t>la</a:t>
            </a:r>
            <a:r>
              <a:rPr sz="1600" spc="45" dirty="0">
                <a:latin typeface="Arial"/>
                <a:cs typeface="Arial"/>
              </a:rPr>
              <a:t> </a:t>
            </a:r>
            <a:r>
              <a:rPr sz="1600" dirty="0">
                <a:latin typeface="Arial"/>
                <a:cs typeface="Arial"/>
              </a:rPr>
              <a:t>main-d’œuvre,</a:t>
            </a:r>
            <a:r>
              <a:rPr sz="1600" spc="-35" dirty="0">
                <a:latin typeface="Arial"/>
                <a:cs typeface="Arial"/>
              </a:rPr>
              <a:t> </a:t>
            </a:r>
            <a:r>
              <a:rPr sz="1600" dirty="0">
                <a:latin typeface="Arial"/>
                <a:cs typeface="Arial"/>
              </a:rPr>
              <a:t>doivent</a:t>
            </a:r>
            <a:r>
              <a:rPr sz="1600" spc="50" dirty="0">
                <a:latin typeface="Arial"/>
                <a:cs typeface="Arial"/>
              </a:rPr>
              <a:t> </a:t>
            </a:r>
            <a:r>
              <a:rPr sz="1600" dirty="0">
                <a:latin typeface="Arial"/>
                <a:cs typeface="Arial"/>
              </a:rPr>
              <a:t>être</a:t>
            </a:r>
            <a:r>
              <a:rPr sz="1600" spc="45" dirty="0">
                <a:latin typeface="Arial"/>
                <a:cs typeface="Arial"/>
              </a:rPr>
              <a:t> </a:t>
            </a:r>
            <a:r>
              <a:rPr sz="1600" dirty="0">
                <a:latin typeface="Arial"/>
                <a:cs typeface="Arial"/>
              </a:rPr>
              <a:t>nouveaux</a:t>
            </a:r>
            <a:r>
              <a:rPr sz="1600" spc="30" dirty="0">
                <a:latin typeface="Arial"/>
                <a:cs typeface="Arial"/>
              </a:rPr>
              <a:t> </a:t>
            </a:r>
            <a:r>
              <a:rPr sz="1600" spc="65" dirty="0">
                <a:latin typeface="Arial"/>
                <a:cs typeface="Arial"/>
              </a:rPr>
              <a:t>pour</a:t>
            </a:r>
            <a:r>
              <a:rPr sz="1600" spc="45" dirty="0">
                <a:latin typeface="Arial"/>
                <a:cs typeface="Arial"/>
              </a:rPr>
              <a:t> </a:t>
            </a:r>
            <a:r>
              <a:rPr sz="1600" dirty="0">
                <a:latin typeface="Arial"/>
                <a:cs typeface="Arial"/>
              </a:rPr>
              <a:t>l’entreprise</a:t>
            </a:r>
            <a:r>
              <a:rPr sz="1600" spc="35" dirty="0">
                <a:latin typeface="Arial"/>
                <a:cs typeface="Arial"/>
              </a:rPr>
              <a:t> </a:t>
            </a:r>
            <a:r>
              <a:rPr sz="1600" dirty="0">
                <a:latin typeface="Arial"/>
                <a:cs typeface="Arial"/>
              </a:rPr>
              <a:t>et</a:t>
            </a:r>
            <a:r>
              <a:rPr sz="1600" spc="55" dirty="0">
                <a:latin typeface="Arial"/>
                <a:cs typeface="Arial"/>
              </a:rPr>
              <a:t> </a:t>
            </a:r>
            <a:r>
              <a:rPr sz="1600" dirty="0">
                <a:latin typeface="Arial"/>
                <a:cs typeface="Arial"/>
              </a:rPr>
              <a:t>engagés</a:t>
            </a:r>
            <a:r>
              <a:rPr sz="1600" spc="40" dirty="0">
                <a:latin typeface="Arial"/>
                <a:cs typeface="Arial"/>
              </a:rPr>
              <a:t> </a:t>
            </a:r>
            <a:r>
              <a:rPr sz="1600" spc="-10" dirty="0">
                <a:latin typeface="Arial"/>
                <a:cs typeface="Arial"/>
              </a:rPr>
              <a:t>après </a:t>
            </a:r>
            <a:r>
              <a:rPr sz="1600" dirty="0">
                <a:latin typeface="Arial"/>
                <a:cs typeface="Arial"/>
              </a:rPr>
              <a:t>l’attribution.</a:t>
            </a:r>
            <a:r>
              <a:rPr sz="1600" spc="-65" dirty="0">
                <a:latin typeface="Arial"/>
                <a:cs typeface="Arial"/>
              </a:rPr>
              <a:t> </a:t>
            </a:r>
            <a:r>
              <a:rPr sz="1600" spc="-25" dirty="0">
                <a:latin typeface="Arial"/>
                <a:cs typeface="Arial"/>
              </a:rPr>
              <a:t>Seuls</a:t>
            </a:r>
            <a:r>
              <a:rPr sz="1600" spc="10" dirty="0">
                <a:latin typeface="Arial"/>
                <a:cs typeface="Arial"/>
              </a:rPr>
              <a:t> </a:t>
            </a:r>
            <a:r>
              <a:rPr sz="1600" dirty="0">
                <a:latin typeface="Arial"/>
                <a:cs typeface="Arial"/>
              </a:rPr>
              <a:t>les</a:t>
            </a:r>
            <a:r>
              <a:rPr sz="1600" spc="15" dirty="0">
                <a:latin typeface="Arial"/>
                <a:cs typeface="Arial"/>
              </a:rPr>
              <a:t> </a:t>
            </a:r>
            <a:r>
              <a:rPr sz="1600" dirty="0">
                <a:latin typeface="Arial"/>
                <a:cs typeface="Arial"/>
              </a:rPr>
              <a:t>frais</a:t>
            </a:r>
            <a:r>
              <a:rPr sz="1600" spc="10" dirty="0">
                <a:latin typeface="Arial"/>
                <a:cs typeface="Arial"/>
              </a:rPr>
              <a:t> </a:t>
            </a:r>
            <a:r>
              <a:rPr sz="1600" dirty="0">
                <a:latin typeface="Arial"/>
                <a:cs typeface="Arial"/>
              </a:rPr>
              <a:t>engagés</a:t>
            </a:r>
            <a:r>
              <a:rPr sz="1600" spc="5" dirty="0">
                <a:latin typeface="Arial"/>
                <a:cs typeface="Arial"/>
              </a:rPr>
              <a:t> </a:t>
            </a:r>
            <a:r>
              <a:rPr sz="1600" dirty="0">
                <a:latin typeface="Arial"/>
                <a:cs typeface="Arial"/>
              </a:rPr>
              <a:t>et</a:t>
            </a:r>
            <a:r>
              <a:rPr sz="1600" spc="25" dirty="0">
                <a:latin typeface="Arial"/>
                <a:cs typeface="Arial"/>
              </a:rPr>
              <a:t> </a:t>
            </a:r>
            <a:r>
              <a:rPr sz="1600" dirty="0">
                <a:latin typeface="Arial"/>
                <a:cs typeface="Arial"/>
              </a:rPr>
              <a:t>payés</a:t>
            </a:r>
            <a:r>
              <a:rPr sz="1600" spc="10" dirty="0">
                <a:latin typeface="Arial"/>
                <a:cs typeface="Arial"/>
              </a:rPr>
              <a:t> </a:t>
            </a:r>
            <a:r>
              <a:rPr sz="1600" dirty="0">
                <a:latin typeface="Arial"/>
                <a:cs typeface="Arial"/>
              </a:rPr>
              <a:t>en</a:t>
            </a:r>
            <a:r>
              <a:rPr sz="1600" spc="10" dirty="0">
                <a:latin typeface="Arial"/>
                <a:cs typeface="Arial"/>
              </a:rPr>
              <a:t> </a:t>
            </a:r>
            <a:r>
              <a:rPr sz="1600" dirty="0">
                <a:latin typeface="Arial"/>
                <a:cs typeface="Arial"/>
              </a:rPr>
              <a:t>espèces sont</a:t>
            </a:r>
            <a:r>
              <a:rPr sz="1600" spc="20" dirty="0">
                <a:latin typeface="Arial"/>
                <a:cs typeface="Arial"/>
              </a:rPr>
              <a:t> </a:t>
            </a:r>
            <a:r>
              <a:rPr sz="1600" dirty="0">
                <a:latin typeface="Arial"/>
                <a:cs typeface="Arial"/>
              </a:rPr>
              <a:t>admissibles</a:t>
            </a:r>
            <a:r>
              <a:rPr sz="1600" spc="5" dirty="0">
                <a:latin typeface="Arial"/>
                <a:cs typeface="Arial"/>
              </a:rPr>
              <a:t> </a:t>
            </a:r>
            <a:r>
              <a:rPr sz="1600" dirty="0">
                <a:latin typeface="Arial"/>
                <a:cs typeface="Arial"/>
              </a:rPr>
              <a:t>à</a:t>
            </a:r>
            <a:r>
              <a:rPr sz="1600" spc="20" dirty="0">
                <a:latin typeface="Arial"/>
                <a:cs typeface="Arial"/>
              </a:rPr>
              <a:t> </a:t>
            </a:r>
            <a:r>
              <a:rPr sz="1600" dirty="0">
                <a:latin typeface="Arial"/>
                <a:cs typeface="Arial"/>
              </a:rPr>
              <a:t>un</a:t>
            </a:r>
            <a:r>
              <a:rPr sz="1600" spc="10" dirty="0">
                <a:latin typeface="Arial"/>
                <a:cs typeface="Arial"/>
              </a:rPr>
              <a:t> </a:t>
            </a:r>
            <a:r>
              <a:rPr sz="1600" spc="-10" dirty="0">
                <a:latin typeface="Arial"/>
                <a:cs typeface="Arial"/>
              </a:rPr>
              <a:t>remboursement.</a:t>
            </a:r>
            <a:endParaRPr sz="1600" dirty="0">
              <a:latin typeface="Arial"/>
              <a:cs typeface="Arial"/>
            </a:endParaRPr>
          </a:p>
          <a:p>
            <a:pPr marL="698500" marR="386715" indent="-228600">
              <a:lnSpc>
                <a:spcPts val="1900"/>
              </a:lnSpc>
              <a:spcBef>
                <a:spcPts val="80"/>
              </a:spcBef>
              <a:buChar char="•"/>
              <a:tabLst>
                <a:tab pos="698500" algn="l"/>
              </a:tabLst>
            </a:pPr>
            <a:r>
              <a:rPr sz="1600" spc="-85" dirty="0">
                <a:latin typeface="Arial"/>
                <a:cs typeface="Arial"/>
              </a:rPr>
              <a:t>Par</a:t>
            </a:r>
            <a:r>
              <a:rPr sz="1600" dirty="0">
                <a:latin typeface="Arial"/>
                <a:cs typeface="Arial"/>
              </a:rPr>
              <a:t> conséquent,</a:t>
            </a:r>
            <a:r>
              <a:rPr sz="1600" spc="-50" dirty="0">
                <a:latin typeface="Arial"/>
                <a:cs typeface="Arial"/>
              </a:rPr>
              <a:t> </a:t>
            </a:r>
            <a:r>
              <a:rPr sz="1600" dirty="0">
                <a:latin typeface="Arial"/>
                <a:cs typeface="Arial"/>
              </a:rPr>
              <a:t>les</a:t>
            </a:r>
            <a:r>
              <a:rPr sz="1600" spc="15" dirty="0">
                <a:latin typeface="Arial"/>
                <a:cs typeface="Arial"/>
              </a:rPr>
              <a:t> </a:t>
            </a:r>
            <a:r>
              <a:rPr sz="1600" dirty="0">
                <a:latin typeface="Arial"/>
                <a:cs typeface="Arial"/>
              </a:rPr>
              <a:t>coûts</a:t>
            </a:r>
            <a:r>
              <a:rPr sz="1600" spc="15" dirty="0">
                <a:latin typeface="Arial"/>
                <a:cs typeface="Arial"/>
              </a:rPr>
              <a:t> </a:t>
            </a:r>
            <a:r>
              <a:rPr sz="1600" dirty="0">
                <a:latin typeface="Arial"/>
                <a:cs typeface="Arial"/>
              </a:rPr>
              <a:t>en</a:t>
            </a:r>
            <a:r>
              <a:rPr sz="1600" spc="10" dirty="0">
                <a:latin typeface="Arial"/>
                <a:cs typeface="Arial"/>
              </a:rPr>
              <a:t> </a:t>
            </a:r>
            <a:r>
              <a:rPr sz="1600" dirty="0">
                <a:latin typeface="Arial"/>
                <a:cs typeface="Arial"/>
              </a:rPr>
              <a:t>nature</a:t>
            </a:r>
            <a:r>
              <a:rPr sz="1600" spc="10" dirty="0">
                <a:latin typeface="Arial"/>
                <a:cs typeface="Arial"/>
              </a:rPr>
              <a:t> </a:t>
            </a:r>
            <a:r>
              <a:rPr sz="1600" dirty="0">
                <a:latin typeface="Arial"/>
                <a:cs typeface="Arial"/>
              </a:rPr>
              <a:t>(coûts</a:t>
            </a:r>
            <a:r>
              <a:rPr sz="1600" spc="10" dirty="0">
                <a:latin typeface="Arial"/>
                <a:cs typeface="Arial"/>
              </a:rPr>
              <a:t> </a:t>
            </a:r>
            <a:r>
              <a:rPr sz="1600" dirty="0">
                <a:latin typeface="Arial"/>
                <a:cs typeface="Arial"/>
              </a:rPr>
              <a:t>non</a:t>
            </a:r>
            <a:r>
              <a:rPr sz="1600" spc="5" dirty="0">
                <a:latin typeface="Arial"/>
                <a:cs typeface="Arial"/>
              </a:rPr>
              <a:t> </a:t>
            </a:r>
            <a:r>
              <a:rPr sz="1600" dirty="0">
                <a:latin typeface="Arial"/>
                <a:cs typeface="Arial"/>
              </a:rPr>
              <a:t>monétaires</a:t>
            </a:r>
            <a:r>
              <a:rPr sz="1600" spc="10" dirty="0">
                <a:latin typeface="Arial"/>
                <a:cs typeface="Arial"/>
              </a:rPr>
              <a:t> </a:t>
            </a:r>
            <a:r>
              <a:rPr sz="1600" dirty="0">
                <a:latin typeface="Arial"/>
                <a:cs typeface="Arial"/>
              </a:rPr>
              <a:t>payés</a:t>
            </a:r>
            <a:r>
              <a:rPr sz="1600" spc="10" dirty="0">
                <a:latin typeface="Arial"/>
                <a:cs typeface="Arial"/>
              </a:rPr>
              <a:t> </a:t>
            </a:r>
            <a:r>
              <a:rPr sz="1600" spc="-10" dirty="0">
                <a:latin typeface="Arial"/>
                <a:cs typeface="Arial"/>
              </a:rPr>
              <a:t>sous</a:t>
            </a:r>
            <a:r>
              <a:rPr sz="1600" spc="20" dirty="0">
                <a:latin typeface="Arial"/>
                <a:cs typeface="Arial"/>
              </a:rPr>
              <a:t> </a:t>
            </a:r>
            <a:r>
              <a:rPr sz="1600" dirty="0">
                <a:latin typeface="Arial"/>
                <a:cs typeface="Arial"/>
              </a:rPr>
              <a:t>forme</a:t>
            </a:r>
            <a:r>
              <a:rPr sz="1600" spc="10" dirty="0">
                <a:latin typeface="Arial"/>
                <a:cs typeface="Arial"/>
              </a:rPr>
              <a:t> </a:t>
            </a:r>
            <a:r>
              <a:rPr sz="1600" spc="75" dirty="0">
                <a:latin typeface="Arial"/>
                <a:cs typeface="Arial"/>
              </a:rPr>
              <a:t>de</a:t>
            </a:r>
            <a:r>
              <a:rPr sz="1600" spc="25" dirty="0">
                <a:latin typeface="Arial"/>
                <a:cs typeface="Arial"/>
              </a:rPr>
              <a:t> </a:t>
            </a:r>
            <a:r>
              <a:rPr sz="1600" dirty="0">
                <a:latin typeface="Arial"/>
                <a:cs typeface="Arial"/>
              </a:rPr>
              <a:t>biens</a:t>
            </a:r>
            <a:r>
              <a:rPr sz="1600" spc="20" dirty="0">
                <a:latin typeface="Arial"/>
                <a:cs typeface="Arial"/>
              </a:rPr>
              <a:t> </a:t>
            </a:r>
            <a:r>
              <a:rPr sz="1600" dirty="0">
                <a:latin typeface="Arial"/>
                <a:cs typeface="Arial"/>
              </a:rPr>
              <a:t>et</a:t>
            </a:r>
            <a:r>
              <a:rPr sz="1600" spc="20" dirty="0">
                <a:latin typeface="Arial"/>
                <a:cs typeface="Arial"/>
              </a:rPr>
              <a:t> </a:t>
            </a:r>
            <a:r>
              <a:rPr sz="1600" spc="75" dirty="0">
                <a:latin typeface="Arial"/>
                <a:cs typeface="Arial"/>
              </a:rPr>
              <a:t>de</a:t>
            </a:r>
            <a:r>
              <a:rPr sz="1600" spc="30" dirty="0">
                <a:latin typeface="Arial"/>
                <a:cs typeface="Arial"/>
              </a:rPr>
              <a:t> </a:t>
            </a:r>
            <a:r>
              <a:rPr sz="1600" spc="-20" dirty="0">
                <a:latin typeface="Arial"/>
                <a:cs typeface="Arial"/>
              </a:rPr>
              <a:t>services)</a:t>
            </a:r>
            <a:r>
              <a:rPr sz="1600" dirty="0">
                <a:latin typeface="Arial"/>
                <a:cs typeface="Arial"/>
              </a:rPr>
              <a:t> et</a:t>
            </a:r>
            <a:r>
              <a:rPr sz="1600" spc="20" dirty="0">
                <a:latin typeface="Arial"/>
                <a:cs typeface="Arial"/>
              </a:rPr>
              <a:t> </a:t>
            </a:r>
            <a:r>
              <a:rPr sz="1600" dirty="0">
                <a:latin typeface="Arial"/>
                <a:cs typeface="Arial"/>
              </a:rPr>
              <a:t>les</a:t>
            </a:r>
            <a:r>
              <a:rPr sz="1600" spc="20" dirty="0">
                <a:latin typeface="Arial"/>
                <a:cs typeface="Arial"/>
              </a:rPr>
              <a:t> </a:t>
            </a:r>
            <a:r>
              <a:rPr sz="1600" spc="-10" dirty="0">
                <a:latin typeface="Arial"/>
                <a:cs typeface="Arial"/>
              </a:rPr>
              <a:t>frais </a:t>
            </a:r>
            <a:r>
              <a:rPr sz="1600" dirty="0">
                <a:latin typeface="Arial"/>
                <a:cs typeface="Arial"/>
              </a:rPr>
              <a:t>généraux</a:t>
            </a:r>
            <a:r>
              <a:rPr sz="1600" spc="-25" dirty="0">
                <a:latin typeface="Arial"/>
                <a:cs typeface="Arial"/>
              </a:rPr>
              <a:t> </a:t>
            </a:r>
            <a:r>
              <a:rPr sz="1600" dirty="0">
                <a:latin typeface="Arial"/>
                <a:cs typeface="Arial"/>
              </a:rPr>
              <a:t>connexes</a:t>
            </a:r>
            <a:r>
              <a:rPr sz="1600" spc="-15" dirty="0">
                <a:latin typeface="Arial"/>
                <a:cs typeface="Arial"/>
              </a:rPr>
              <a:t> </a:t>
            </a:r>
            <a:r>
              <a:rPr sz="1600" b="1" i="1" u="sng" dirty="0">
                <a:uFill>
                  <a:solidFill>
                    <a:srgbClr val="000000"/>
                  </a:solidFill>
                </a:uFill>
                <a:latin typeface="Arial"/>
                <a:cs typeface="Arial"/>
              </a:rPr>
              <a:t>ne</a:t>
            </a:r>
            <a:r>
              <a:rPr sz="1600" b="1" i="1" u="sng" spc="5" dirty="0">
                <a:uFill>
                  <a:solidFill>
                    <a:srgbClr val="000000"/>
                  </a:solidFill>
                </a:uFill>
                <a:latin typeface="Arial"/>
                <a:cs typeface="Arial"/>
              </a:rPr>
              <a:t> </a:t>
            </a:r>
            <a:r>
              <a:rPr sz="1600" b="1" i="1" u="sng" spc="-20" dirty="0">
                <a:uFill>
                  <a:solidFill>
                    <a:srgbClr val="000000"/>
                  </a:solidFill>
                </a:uFill>
                <a:latin typeface="Arial"/>
                <a:cs typeface="Arial"/>
              </a:rPr>
              <a:t>sont</a:t>
            </a:r>
            <a:r>
              <a:rPr sz="1600" b="1" i="1" u="sng" spc="-5" dirty="0">
                <a:uFill>
                  <a:solidFill>
                    <a:srgbClr val="000000"/>
                  </a:solidFill>
                </a:uFill>
                <a:latin typeface="Arial"/>
                <a:cs typeface="Arial"/>
              </a:rPr>
              <a:t> </a:t>
            </a:r>
            <a:r>
              <a:rPr sz="1600" b="1" i="1" u="sng" spc="-10" dirty="0">
                <a:uFill>
                  <a:solidFill>
                    <a:srgbClr val="000000"/>
                  </a:solidFill>
                </a:uFill>
                <a:latin typeface="Arial"/>
                <a:cs typeface="Arial"/>
              </a:rPr>
              <a:t>pas</a:t>
            </a:r>
            <a:r>
              <a:rPr sz="1600" b="1" i="1" spc="5" dirty="0">
                <a:latin typeface="Arial"/>
                <a:cs typeface="Arial"/>
              </a:rPr>
              <a:t> </a:t>
            </a:r>
            <a:r>
              <a:rPr sz="1600" dirty="0">
                <a:latin typeface="Arial"/>
                <a:cs typeface="Arial"/>
              </a:rPr>
              <a:t>admissibles</a:t>
            </a:r>
            <a:r>
              <a:rPr sz="1600" spc="-10" dirty="0">
                <a:latin typeface="Arial"/>
                <a:cs typeface="Arial"/>
              </a:rPr>
              <a:t> </a:t>
            </a:r>
            <a:r>
              <a:rPr sz="1600" dirty="0">
                <a:latin typeface="Arial"/>
                <a:cs typeface="Arial"/>
              </a:rPr>
              <a:t>à</a:t>
            </a:r>
            <a:r>
              <a:rPr sz="1600" spc="-5" dirty="0">
                <a:latin typeface="Arial"/>
                <a:cs typeface="Arial"/>
              </a:rPr>
              <a:t> </a:t>
            </a:r>
            <a:r>
              <a:rPr sz="1600" dirty="0">
                <a:latin typeface="Arial"/>
                <a:cs typeface="Arial"/>
              </a:rPr>
              <a:t>un</a:t>
            </a:r>
            <a:r>
              <a:rPr sz="1600" spc="-10" dirty="0">
                <a:latin typeface="Arial"/>
                <a:cs typeface="Arial"/>
              </a:rPr>
              <a:t> remboursement.</a:t>
            </a:r>
            <a:endParaRPr sz="1600" dirty="0">
              <a:latin typeface="Arial"/>
              <a:cs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101" y="1214336"/>
            <a:ext cx="10842625" cy="4190365"/>
          </a:xfrm>
          <a:prstGeom prst="rect">
            <a:avLst/>
          </a:prstGeom>
        </p:spPr>
        <p:txBody>
          <a:bodyPr vert="horz" wrap="square" lIns="0" tIns="69215" rIns="0" bIns="0" rtlCol="0">
            <a:spAutoFit/>
          </a:bodyPr>
          <a:lstStyle/>
          <a:p>
            <a:pPr marL="177800" indent="-165100">
              <a:lnSpc>
                <a:spcPct val="100000"/>
              </a:lnSpc>
              <a:spcBef>
                <a:spcPts val="545"/>
              </a:spcBef>
              <a:buFont typeface="Arial"/>
              <a:buChar char="•"/>
              <a:tabLst>
                <a:tab pos="177800" algn="l"/>
              </a:tabLst>
            </a:pPr>
            <a:r>
              <a:rPr sz="2000" spc="65" dirty="0">
                <a:latin typeface="Arial"/>
                <a:cs typeface="Arial"/>
              </a:rPr>
              <a:t>Doit</a:t>
            </a:r>
            <a:r>
              <a:rPr sz="2000" spc="25" dirty="0">
                <a:latin typeface="Arial"/>
                <a:cs typeface="Arial"/>
              </a:rPr>
              <a:t> </a:t>
            </a:r>
            <a:r>
              <a:rPr sz="2000" dirty="0">
                <a:latin typeface="Arial"/>
                <a:cs typeface="Arial"/>
              </a:rPr>
              <a:t>refléter</a:t>
            </a:r>
            <a:r>
              <a:rPr sz="2000" spc="10" dirty="0">
                <a:latin typeface="Arial"/>
                <a:cs typeface="Arial"/>
              </a:rPr>
              <a:t> </a:t>
            </a:r>
            <a:r>
              <a:rPr sz="2000" dirty="0">
                <a:latin typeface="Arial"/>
                <a:cs typeface="Arial"/>
              </a:rPr>
              <a:t>les</a:t>
            </a:r>
            <a:r>
              <a:rPr sz="2000" spc="5" dirty="0">
                <a:latin typeface="Arial"/>
                <a:cs typeface="Arial"/>
              </a:rPr>
              <a:t> </a:t>
            </a:r>
            <a:r>
              <a:rPr sz="2000" dirty="0">
                <a:latin typeface="Arial"/>
                <a:cs typeface="Arial"/>
              </a:rPr>
              <a:t>coûts</a:t>
            </a:r>
            <a:r>
              <a:rPr sz="2000" spc="30" dirty="0">
                <a:latin typeface="Arial"/>
                <a:cs typeface="Arial"/>
              </a:rPr>
              <a:t> </a:t>
            </a:r>
            <a:r>
              <a:rPr sz="2000" dirty="0">
                <a:latin typeface="Arial"/>
                <a:cs typeface="Arial"/>
              </a:rPr>
              <a:t>réels </a:t>
            </a:r>
            <a:r>
              <a:rPr sz="2000" spc="85" dirty="0">
                <a:latin typeface="Arial"/>
                <a:cs typeface="Arial"/>
              </a:rPr>
              <a:t>de</a:t>
            </a:r>
            <a:r>
              <a:rPr sz="2000" spc="15" dirty="0">
                <a:latin typeface="Arial"/>
                <a:cs typeface="Arial"/>
              </a:rPr>
              <a:t> </a:t>
            </a:r>
            <a:r>
              <a:rPr sz="2000" dirty="0">
                <a:latin typeface="Arial"/>
                <a:cs typeface="Arial"/>
              </a:rPr>
              <a:t>main-</a:t>
            </a:r>
            <a:r>
              <a:rPr sz="2000" spc="-10" dirty="0">
                <a:latin typeface="Arial"/>
                <a:cs typeface="Arial"/>
              </a:rPr>
              <a:t>d’œuvre</a:t>
            </a:r>
            <a:endParaRPr sz="2000">
              <a:latin typeface="Arial"/>
              <a:cs typeface="Arial"/>
            </a:endParaRPr>
          </a:p>
          <a:p>
            <a:pPr marL="706120" lvl="1" indent="-184150">
              <a:lnSpc>
                <a:spcPct val="100000"/>
              </a:lnSpc>
              <a:spcBef>
                <a:spcPts val="405"/>
              </a:spcBef>
              <a:buSzPct val="94444"/>
              <a:buFont typeface="Wingdings"/>
              <a:buChar char=""/>
              <a:tabLst>
                <a:tab pos="706120" algn="l"/>
              </a:tabLst>
            </a:pPr>
            <a:r>
              <a:rPr sz="1800" dirty="0">
                <a:latin typeface="Arial"/>
                <a:cs typeface="Arial"/>
              </a:rPr>
              <a:t>Heures</a:t>
            </a:r>
            <a:r>
              <a:rPr sz="1800" spc="-15" dirty="0">
                <a:latin typeface="Arial"/>
                <a:cs typeface="Arial"/>
              </a:rPr>
              <a:t> </a:t>
            </a:r>
            <a:r>
              <a:rPr sz="1800" spc="10" dirty="0">
                <a:latin typeface="Arial"/>
                <a:cs typeface="Arial"/>
              </a:rPr>
              <a:t>appuyées</a:t>
            </a:r>
            <a:r>
              <a:rPr sz="1800" spc="-10" dirty="0">
                <a:latin typeface="Arial"/>
                <a:cs typeface="Arial"/>
              </a:rPr>
              <a:t> </a:t>
            </a:r>
            <a:r>
              <a:rPr sz="1800" spc="10" dirty="0">
                <a:latin typeface="Arial"/>
                <a:cs typeface="Arial"/>
              </a:rPr>
              <a:t>par</a:t>
            </a:r>
            <a:r>
              <a:rPr sz="1800" spc="5" dirty="0">
                <a:latin typeface="Arial"/>
                <a:cs typeface="Arial"/>
              </a:rPr>
              <a:t> </a:t>
            </a:r>
            <a:r>
              <a:rPr sz="1800" spc="10" dirty="0">
                <a:latin typeface="Arial"/>
                <a:cs typeface="Arial"/>
              </a:rPr>
              <a:t>des</a:t>
            </a:r>
            <a:r>
              <a:rPr sz="1800" dirty="0">
                <a:latin typeface="Arial"/>
                <a:cs typeface="Arial"/>
              </a:rPr>
              <a:t> </a:t>
            </a:r>
            <a:r>
              <a:rPr sz="1800" spc="10" dirty="0">
                <a:latin typeface="Arial"/>
                <a:cs typeface="Arial"/>
              </a:rPr>
              <a:t>feuilles</a:t>
            </a:r>
            <a:r>
              <a:rPr sz="1800" spc="-10" dirty="0">
                <a:latin typeface="Arial"/>
                <a:cs typeface="Arial"/>
              </a:rPr>
              <a:t> </a:t>
            </a:r>
            <a:r>
              <a:rPr sz="1800" spc="75" dirty="0">
                <a:latin typeface="Arial"/>
                <a:cs typeface="Arial"/>
              </a:rPr>
              <a:t>de</a:t>
            </a:r>
            <a:r>
              <a:rPr sz="1800" dirty="0">
                <a:latin typeface="Arial"/>
                <a:cs typeface="Arial"/>
              </a:rPr>
              <a:t> </a:t>
            </a:r>
            <a:r>
              <a:rPr sz="1800" spc="10" dirty="0">
                <a:latin typeface="Arial"/>
                <a:cs typeface="Arial"/>
              </a:rPr>
              <a:t>temps/preuve</a:t>
            </a:r>
            <a:r>
              <a:rPr sz="1800" spc="-15" dirty="0">
                <a:latin typeface="Arial"/>
                <a:cs typeface="Arial"/>
              </a:rPr>
              <a:t> </a:t>
            </a:r>
            <a:r>
              <a:rPr sz="1800" spc="75" dirty="0">
                <a:latin typeface="Arial"/>
                <a:cs typeface="Arial"/>
              </a:rPr>
              <a:t>de</a:t>
            </a:r>
            <a:r>
              <a:rPr sz="1800" dirty="0">
                <a:latin typeface="Arial"/>
                <a:cs typeface="Arial"/>
              </a:rPr>
              <a:t> </a:t>
            </a:r>
            <a:r>
              <a:rPr sz="1800" spc="10" dirty="0">
                <a:latin typeface="Arial"/>
                <a:cs typeface="Arial"/>
              </a:rPr>
              <a:t>suivi</a:t>
            </a:r>
            <a:r>
              <a:rPr sz="1800" spc="15" dirty="0">
                <a:latin typeface="Arial"/>
                <a:cs typeface="Arial"/>
              </a:rPr>
              <a:t> </a:t>
            </a:r>
            <a:r>
              <a:rPr sz="1800" spc="85" dirty="0">
                <a:latin typeface="Arial"/>
                <a:cs typeface="Arial"/>
              </a:rPr>
              <a:t>du</a:t>
            </a:r>
            <a:r>
              <a:rPr sz="1800" spc="20" dirty="0">
                <a:latin typeface="Arial"/>
                <a:cs typeface="Arial"/>
              </a:rPr>
              <a:t> </a:t>
            </a:r>
            <a:r>
              <a:rPr sz="1800" spc="-10" dirty="0">
                <a:latin typeface="Arial"/>
                <a:cs typeface="Arial"/>
              </a:rPr>
              <a:t>temps.</a:t>
            </a:r>
            <a:endParaRPr sz="1800">
              <a:latin typeface="Arial"/>
              <a:cs typeface="Arial"/>
            </a:endParaRPr>
          </a:p>
          <a:p>
            <a:pPr marL="706120" lvl="1" indent="-184150">
              <a:lnSpc>
                <a:spcPct val="100000"/>
              </a:lnSpc>
              <a:buSzPct val="94444"/>
              <a:buFont typeface="Wingdings"/>
              <a:buChar char=""/>
              <a:tabLst>
                <a:tab pos="706120" algn="l"/>
              </a:tabLst>
            </a:pPr>
            <a:r>
              <a:rPr sz="1800" spc="-70" dirty="0">
                <a:latin typeface="Arial"/>
                <a:cs typeface="Arial"/>
              </a:rPr>
              <a:t>Les</a:t>
            </a:r>
            <a:r>
              <a:rPr sz="1800" spc="-40" dirty="0">
                <a:latin typeface="Arial"/>
                <a:cs typeface="Arial"/>
              </a:rPr>
              <a:t> </a:t>
            </a:r>
            <a:r>
              <a:rPr sz="1800" dirty="0">
                <a:latin typeface="Arial"/>
                <a:cs typeface="Arial"/>
              </a:rPr>
              <a:t>taux</a:t>
            </a:r>
            <a:r>
              <a:rPr sz="1800" spc="-5" dirty="0">
                <a:latin typeface="Arial"/>
                <a:cs typeface="Arial"/>
              </a:rPr>
              <a:t> </a:t>
            </a:r>
            <a:r>
              <a:rPr sz="1800" spc="50" dirty="0">
                <a:latin typeface="Arial"/>
                <a:cs typeface="Arial"/>
              </a:rPr>
              <a:t>doivent</a:t>
            </a:r>
            <a:r>
              <a:rPr sz="1800" spc="-15" dirty="0">
                <a:latin typeface="Arial"/>
                <a:cs typeface="Arial"/>
              </a:rPr>
              <a:t> </a:t>
            </a:r>
            <a:r>
              <a:rPr sz="1800" dirty="0">
                <a:latin typeface="Arial"/>
                <a:cs typeface="Arial"/>
              </a:rPr>
              <a:t>être</a:t>
            </a:r>
            <a:r>
              <a:rPr sz="1800" spc="-25" dirty="0">
                <a:latin typeface="Arial"/>
                <a:cs typeface="Arial"/>
              </a:rPr>
              <a:t> </a:t>
            </a:r>
            <a:r>
              <a:rPr sz="1800" dirty="0">
                <a:latin typeface="Arial"/>
                <a:cs typeface="Arial"/>
              </a:rPr>
              <a:t>liés</a:t>
            </a:r>
            <a:r>
              <a:rPr sz="1800" spc="-35" dirty="0">
                <a:latin typeface="Arial"/>
                <a:cs typeface="Arial"/>
              </a:rPr>
              <a:t> </a:t>
            </a:r>
            <a:r>
              <a:rPr sz="1800" dirty="0">
                <a:latin typeface="Arial"/>
                <a:cs typeface="Arial"/>
              </a:rPr>
              <a:t>aux</a:t>
            </a:r>
            <a:r>
              <a:rPr sz="1800" spc="-10" dirty="0">
                <a:latin typeface="Arial"/>
                <a:cs typeface="Arial"/>
              </a:rPr>
              <a:t> </a:t>
            </a:r>
            <a:r>
              <a:rPr sz="1800" dirty="0">
                <a:latin typeface="Arial"/>
                <a:cs typeface="Arial"/>
              </a:rPr>
              <a:t>registres</a:t>
            </a:r>
            <a:r>
              <a:rPr sz="1800" spc="-30" dirty="0">
                <a:latin typeface="Arial"/>
                <a:cs typeface="Arial"/>
              </a:rPr>
              <a:t> </a:t>
            </a:r>
            <a:r>
              <a:rPr sz="1800" spc="80" dirty="0">
                <a:latin typeface="Arial"/>
                <a:cs typeface="Arial"/>
              </a:rPr>
              <a:t>de</a:t>
            </a:r>
            <a:r>
              <a:rPr sz="1800" spc="-25" dirty="0">
                <a:latin typeface="Arial"/>
                <a:cs typeface="Arial"/>
              </a:rPr>
              <a:t> </a:t>
            </a:r>
            <a:r>
              <a:rPr sz="1800" spc="-10" dirty="0">
                <a:latin typeface="Arial"/>
                <a:cs typeface="Arial"/>
              </a:rPr>
              <a:t>paie.</a:t>
            </a:r>
            <a:endParaRPr sz="1800">
              <a:latin typeface="Arial"/>
              <a:cs typeface="Arial"/>
            </a:endParaRPr>
          </a:p>
          <a:p>
            <a:pPr marL="706120" lvl="1" indent="-184150">
              <a:lnSpc>
                <a:spcPct val="100000"/>
              </a:lnSpc>
              <a:buSzPct val="94444"/>
              <a:buFont typeface="Wingdings"/>
              <a:buChar char=""/>
              <a:tabLst>
                <a:tab pos="706120" algn="l"/>
              </a:tabLst>
            </a:pPr>
            <a:r>
              <a:rPr sz="1800" spc="10" dirty="0">
                <a:latin typeface="Arial"/>
                <a:cs typeface="Arial"/>
              </a:rPr>
              <a:t>Comprennent</a:t>
            </a:r>
            <a:r>
              <a:rPr sz="1800" spc="135" dirty="0">
                <a:latin typeface="Arial"/>
                <a:cs typeface="Arial"/>
              </a:rPr>
              <a:t> </a:t>
            </a:r>
            <a:r>
              <a:rPr sz="1800" spc="10" dirty="0">
                <a:latin typeface="Arial"/>
                <a:cs typeface="Arial"/>
              </a:rPr>
              <a:t>certains</a:t>
            </a:r>
            <a:r>
              <a:rPr sz="1800" spc="135" dirty="0">
                <a:latin typeface="Arial"/>
                <a:cs typeface="Arial"/>
              </a:rPr>
              <a:t> </a:t>
            </a:r>
            <a:r>
              <a:rPr sz="1800" spc="-10" dirty="0">
                <a:latin typeface="Arial"/>
                <a:cs typeface="Arial"/>
              </a:rPr>
              <a:t>avantages.</a:t>
            </a:r>
            <a:endParaRPr sz="1800">
              <a:latin typeface="Arial"/>
              <a:cs typeface="Arial"/>
            </a:endParaRPr>
          </a:p>
          <a:p>
            <a:pPr marL="706120" lvl="1" indent="-184150">
              <a:lnSpc>
                <a:spcPct val="100000"/>
              </a:lnSpc>
              <a:buSzPct val="94444"/>
              <a:buFont typeface="Wingdings"/>
              <a:buChar char=""/>
              <a:tabLst>
                <a:tab pos="706120" algn="l"/>
              </a:tabLst>
            </a:pPr>
            <a:r>
              <a:rPr sz="1800" spc="20" dirty="0">
                <a:latin typeface="Arial"/>
                <a:cs typeface="Arial"/>
              </a:rPr>
              <a:t>Approximativement</a:t>
            </a:r>
            <a:r>
              <a:rPr sz="1800" spc="110" dirty="0">
                <a:latin typeface="Arial"/>
                <a:cs typeface="Arial"/>
              </a:rPr>
              <a:t> </a:t>
            </a:r>
            <a:r>
              <a:rPr sz="1800" spc="20" dirty="0">
                <a:latin typeface="Arial"/>
                <a:cs typeface="Arial"/>
              </a:rPr>
              <a:t>2</a:t>
            </a:r>
            <a:r>
              <a:rPr sz="1800" spc="110" dirty="0">
                <a:latin typeface="Arial"/>
                <a:cs typeface="Arial"/>
              </a:rPr>
              <a:t> </a:t>
            </a:r>
            <a:r>
              <a:rPr sz="1800" spc="20" dirty="0">
                <a:latin typeface="Arial"/>
                <a:cs typeface="Arial"/>
              </a:rPr>
              <a:t>080</a:t>
            </a:r>
            <a:r>
              <a:rPr sz="1800" spc="125" dirty="0">
                <a:latin typeface="Arial"/>
                <a:cs typeface="Arial"/>
              </a:rPr>
              <a:t> </a:t>
            </a:r>
            <a:r>
              <a:rPr sz="1800" spc="-10" dirty="0">
                <a:latin typeface="Arial"/>
                <a:cs typeface="Arial"/>
              </a:rPr>
              <a:t>heures/an.</a:t>
            </a:r>
            <a:endParaRPr sz="1800">
              <a:latin typeface="Arial"/>
              <a:cs typeface="Arial"/>
            </a:endParaRPr>
          </a:p>
          <a:p>
            <a:pPr marL="179070" indent="-166370">
              <a:lnSpc>
                <a:spcPct val="100000"/>
              </a:lnSpc>
              <a:spcBef>
                <a:spcPts val="1215"/>
              </a:spcBef>
              <a:buChar char="•"/>
              <a:tabLst>
                <a:tab pos="179070" algn="l"/>
              </a:tabLst>
            </a:pPr>
            <a:r>
              <a:rPr sz="1850" dirty="0">
                <a:latin typeface="Arial"/>
                <a:cs typeface="Arial"/>
              </a:rPr>
              <a:t>Exclure</a:t>
            </a:r>
            <a:r>
              <a:rPr sz="1850" spc="10" dirty="0">
                <a:latin typeface="Arial"/>
                <a:cs typeface="Arial"/>
              </a:rPr>
              <a:t> </a:t>
            </a:r>
            <a:r>
              <a:rPr sz="1850" spc="75" dirty="0">
                <a:latin typeface="Arial"/>
                <a:cs typeface="Arial"/>
              </a:rPr>
              <a:t>tout</a:t>
            </a:r>
            <a:r>
              <a:rPr sz="1850" spc="-10" dirty="0">
                <a:latin typeface="Arial"/>
                <a:cs typeface="Arial"/>
              </a:rPr>
              <a:t> </a:t>
            </a:r>
            <a:r>
              <a:rPr sz="1850" dirty="0">
                <a:latin typeface="Arial"/>
                <a:cs typeface="Arial"/>
              </a:rPr>
              <a:t>avantage </a:t>
            </a:r>
            <a:r>
              <a:rPr sz="1850" spc="-10" dirty="0">
                <a:latin typeface="Arial"/>
                <a:cs typeface="Arial"/>
              </a:rPr>
              <a:t>discrétionnaire</a:t>
            </a:r>
            <a:endParaRPr sz="1850">
              <a:latin typeface="Arial"/>
              <a:cs typeface="Arial"/>
            </a:endParaRPr>
          </a:p>
          <a:p>
            <a:pPr marL="699770" marR="99695" lvl="1" indent="-177800">
              <a:lnSpc>
                <a:spcPct val="100000"/>
              </a:lnSpc>
              <a:spcBef>
                <a:spcPts val="1010"/>
              </a:spcBef>
              <a:buSzPct val="94444"/>
              <a:buFont typeface="Wingdings"/>
              <a:buChar char=""/>
              <a:tabLst>
                <a:tab pos="699770" algn="l"/>
                <a:tab pos="706120" algn="l"/>
              </a:tabLst>
            </a:pPr>
            <a:r>
              <a:rPr sz="1800" i="1" spc="-45" dirty="0">
                <a:latin typeface="Arial"/>
                <a:cs typeface="Arial"/>
              </a:rPr>
              <a:t>C’est-à-</a:t>
            </a:r>
            <a:r>
              <a:rPr sz="1800" i="1" dirty="0">
                <a:latin typeface="Arial"/>
                <a:cs typeface="Arial"/>
              </a:rPr>
              <a:t>dire</a:t>
            </a:r>
            <a:r>
              <a:rPr sz="1800" i="1" spc="5" dirty="0">
                <a:latin typeface="Arial"/>
                <a:cs typeface="Arial"/>
              </a:rPr>
              <a:t> </a:t>
            </a:r>
            <a:r>
              <a:rPr sz="1800" i="1" dirty="0">
                <a:latin typeface="Arial"/>
                <a:cs typeface="Arial"/>
              </a:rPr>
              <a:t>AUCUN</a:t>
            </a:r>
            <a:r>
              <a:rPr sz="1800" i="1" spc="40" dirty="0">
                <a:latin typeface="Arial"/>
                <a:cs typeface="Arial"/>
              </a:rPr>
              <a:t> </a:t>
            </a:r>
            <a:r>
              <a:rPr sz="1800" i="1" dirty="0">
                <a:latin typeface="Arial"/>
                <a:cs typeface="Arial"/>
              </a:rPr>
              <a:t>coût</a:t>
            </a:r>
            <a:r>
              <a:rPr sz="1800" i="1" spc="45" dirty="0">
                <a:latin typeface="Arial"/>
                <a:cs typeface="Arial"/>
              </a:rPr>
              <a:t> </a:t>
            </a:r>
            <a:r>
              <a:rPr sz="1800" i="1" dirty="0">
                <a:latin typeface="Arial"/>
                <a:cs typeface="Arial"/>
              </a:rPr>
              <a:t>d’un</a:t>
            </a:r>
            <a:r>
              <a:rPr sz="1800" i="1" spc="45" dirty="0">
                <a:latin typeface="Arial"/>
                <a:cs typeface="Arial"/>
              </a:rPr>
              <a:t> </a:t>
            </a:r>
            <a:r>
              <a:rPr sz="1800" i="1" dirty="0">
                <a:latin typeface="Arial"/>
                <a:cs typeface="Arial"/>
              </a:rPr>
              <a:t>régime</a:t>
            </a:r>
            <a:r>
              <a:rPr sz="1800" i="1" spc="35" dirty="0">
                <a:latin typeface="Arial"/>
                <a:cs typeface="Arial"/>
              </a:rPr>
              <a:t> </a:t>
            </a:r>
            <a:r>
              <a:rPr sz="1800" i="1" spc="60" dirty="0">
                <a:latin typeface="Arial"/>
                <a:cs typeface="Arial"/>
              </a:rPr>
              <a:t>de</a:t>
            </a:r>
            <a:r>
              <a:rPr sz="1800" i="1" spc="45" dirty="0">
                <a:latin typeface="Arial"/>
                <a:cs typeface="Arial"/>
              </a:rPr>
              <a:t> </a:t>
            </a:r>
            <a:r>
              <a:rPr sz="1800" i="1" dirty="0">
                <a:latin typeface="Arial"/>
                <a:cs typeface="Arial"/>
              </a:rPr>
              <a:t>santé</a:t>
            </a:r>
            <a:r>
              <a:rPr sz="1800" i="1" spc="45" dirty="0">
                <a:latin typeface="Arial"/>
                <a:cs typeface="Arial"/>
              </a:rPr>
              <a:t> </a:t>
            </a:r>
            <a:r>
              <a:rPr sz="1800" i="1" dirty="0">
                <a:latin typeface="Arial"/>
                <a:cs typeface="Arial"/>
              </a:rPr>
              <a:t>et</a:t>
            </a:r>
            <a:r>
              <a:rPr sz="1800" i="1" spc="40" dirty="0">
                <a:latin typeface="Arial"/>
                <a:cs typeface="Arial"/>
              </a:rPr>
              <a:t> </a:t>
            </a:r>
            <a:r>
              <a:rPr sz="1800" i="1" dirty="0">
                <a:latin typeface="Arial"/>
                <a:cs typeface="Arial"/>
              </a:rPr>
              <a:t>dentaire,</a:t>
            </a:r>
            <a:r>
              <a:rPr sz="1800" i="1" spc="-40" dirty="0">
                <a:latin typeface="Arial"/>
                <a:cs typeface="Arial"/>
              </a:rPr>
              <a:t> </a:t>
            </a:r>
            <a:r>
              <a:rPr sz="1800" i="1" spc="60" dirty="0">
                <a:latin typeface="Arial"/>
                <a:cs typeface="Arial"/>
              </a:rPr>
              <a:t>de</a:t>
            </a:r>
            <a:r>
              <a:rPr sz="1800" i="1" spc="50" dirty="0">
                <a:latin typeface="Arial"/>
                <a:cs typeface="Arial"/>
              </a:rPr>
              <a:t> </a:t>
            </a:r>
            <a:r>
              <a:rPr sz="1800" i="1" dirty="0">
                <a:latin typeface="Arial"/>
                <a:cs typeface="Arial"/>
              </a:rPr>
              <a:t>retraite,</a:t>
            </a:r>
            <a:r>
              <a:rPr sz="1800" i="1" spc="-40" dirty="0">
                <a:latin typeface="Arial"/>
                <a:cs typeface="Arial"/>
              </a:rPr>
              <a:t> </a:t>
            </a:r>
            <a:r>
              <a:rPr sz="1800" i="1" dirty="0">
                <a:latin typeface="Arial"/>
                <a:cs typeface="Arial"/>
              </a:rPr>
              <a:t>d’options</a:t>
            </a:r>
            <a:r>
              <a:rPr sz="1800" i="1" spc="45" dirty="0">
                <a:latin typeface="Arial"/>
                <a:cs typeface="Arial"/>
              </a:rPr>
              <a:t> </a:t>
            </a:r>
            <a:r>
              <a:rPr sz="1800" i="1" dirty="0">
                <a:latin typeface="Arial"/>
                <a:cs typeface="Arial"/>
              </a:rPr>
              <a:t>d’achat</a:t>
            </a:r>
            <a:r>
              <a:rPr sz="1800" i="1" spc="60" dirty="0">
                <a:latin typeface="Arial"/>
                <a:cs typeface="Arial"/>
              </a:rPr>
              <a:t> </a:t>
            </a:r>
            <a:r>
              <a:rPr sz="1800" i="1" spc="-10" dirty="0">
                <a:latin typeface="Arial"/>
                <a:cs typeface="Arial"/>
              </a:rPr>
              <a:t>d’actions, </a:t>
            </a:r>
            <a:r>
              <a:rPr sz="1800" i="1" spc="60" dirty="0">
                <a:latin typeface="Arial"/>
                <a:cs typeface="Arial"/>
              </a:rPr>
              <a:t>de</a:t>
            </a:r>
            <a:r>
              <a:rPr sz="1800" i="1" spc="-70" dirty="0">
                <a:latin typeface="Arial"/>
                <a:cs typeface="Arial"/>
              </a:rPr>
              <a:t> </a:t>
            </a:r>
            <a:r>
              <a:rPr sz="1800" i="1" dirty="0">
                <a:latin typeface="Arial"/>
                <a:cs typeface="Arial"/>
              </a:rPr>
              <a:t>payes</a:t>
            </a:r>
            <a:r>
              <a:rPr sz="1800" i="1" spc="-65" dirty="0">
                <a:latin typeface="Arial"/>
                <a:cs typeface="Arial"/>
              </a:rPr>
              <a:t> </a:t>
            </a:r>
            <a:r>
              <a:rPr sz="1800" i="1" spc="60" dirty="0">
                <a:latin typeface="Arial"/>
                <a:cs typeface="Arial"/>
              </a:rPr>
              <a:t>de</a:t>
            </a:r>
            <a:r>
              <a:rPr sz="1800" i="1" spc="-65" dirty="0">
                <a:latin typeface="Arial"/>
                <a:cs typeface="Arial"/>
              </a:rPr>
              <a:t> </a:t>
            </a:r>
            <a:r>
              <a:rPr sz="1800" i="1" spc="-25" dirty="0">
                <a:latin typeface="Arial"/>
                <a:cs typeface="Arial"/>
              </a:rPr>
              <a:t>vacances</a:t>
            </a:r>
            <a:r>
              <a:rPr sz="1800" i="1" spc="-60" dirty="0">
                <a:latin typeface="Arial"/>
                <a:cs typeface="Arial"/>
              </a:rPr>
              <a:t> </a:t>
            </a:r>
            <a:r>
              <a:rPr sz="1800" i="1" spc="50" dirty="0">
                <a:latin typeface="Arial"/>
                <a:cs typeface="Arial"/>
              </a:rPr>
              <a:t>ou</a:t>
            </a:r>
            <a:r>
              <a:rPr sz="1800" i="1" spc="-65" dirty="0">
                <a:latin typeface="Arial"/>
                <a:cs typeface="Arial"/>
              </a:rPr>
              <a:t> </a:t>
            </a:r>
            <a:r>
              <a:rPr sz="1800" i="1" spc="60" dirty="0">
                <a:latin typeface="Arial"/>
                <a:cs typeface="Arial"/>
              </a:rPr>
              <a:t>de</a:t>
            </a:r>
            <a:r>
              <a:rPr sz="1800" i="1" spc="-65" dirty="0">
                <a:latin typeface="Arial"/>
                <a:cs typeface="Arial"/>
              </a:rPr>
              <a:t> </a:t>
            </a:r>
            <a:r>
              <a:rPr sz="1800" i="1" spc="-10" dirty="0">
                <a:latin typeface="Arial"/>
                <a:cs typeface="Arial"/>
              </a:rPr>
              <a:t>primes.</a:t>
            </a:r>
            <a:endParaRPr sz="1800">
              <a:latin typeface="Arial"/>
              <a:cs typeface="Arial"/>
            </a:endParaRPr>
          </a:p>
          <a:p>
            <a:pPr marL="179070" marR="5080" indent="-167005">
              <a:lnSpc>
                <a:spcPct val="100800"/>
              </a:lnSpc>
              <a:spcBef>
                <a:spcPts val="1595"/>
              </a:spcBef>
              <a:buChar char="•"/>
              <a:tabLst>
                <a:tab pos="179070" algn="l"/>
              </a:tabLst>
            </a:pPr>
            <a:r>
              <a:rPr sz="1850" spc="-30" dirty="0">
                <a:latin typeface="Arial"/>
                <a:cs typeface="Arial"/>
              </a:rPr>
              <a:t>La</a:t>
            </a:r>
            <a:r>
              <a:rPr sz="1850" spc="10" dirty="0">
                <a:latin typeface="Arial"/>
                <a:cs typeface="Arial"/>
              </a:rPr>
              <a:t> </a:t>
            </a:r>
            <a:r>
              <a:rPr sz="1850" dirty="0">
                <a:latin typeface="Arial"/>
                <a:cs typeface="Arial"/>
              </a:rPr>
              <a:t>partie</a:t>
            </a:r>
            <a:r>
              <a:rPr sz="1850" spc="15" dirty="0">
                <a:latin typeface="Arial"/>
                <a:cs typeface="Arial"/>
              </a:rPr>
              <a:t> </a:t>
            </a:r>
            <a:r>
              <a:rPr sz="1850" dirty="0">
                <a:latin typeface="Arial"/>
                <a:cs typeface="Arial"/>
              </a:rPr>
              <a:t>des coûts</a:t>
            </a:r>
            <a:r>
              <a:rPr sz="1850" spc="5" dirty="0">
                <a:latin typeface="Arial"/>
                <a:cs typeface="Arial"/>
              </a:rPr>
              <a:t> </a:t>
            </a:r>
            <a:r>
              <a:rPr sz="1850" dirty="0">
                <a:latin typeface="Arial"/>
                <a:cs typeface="Arial"/>
              </a:rPr>
              <a:t>salariaux</a:t>
            </a:r>
            <a:r>
              <a:rPr sz="1850" spc="25" dirty="0">
                <a:latin typeface="Arial"/>
                <a:cs typeface="Arial"/>
              </a:rPr>
              <a:t> </a:t>
            </a:r>
            <a:r>
              <a:rPr sz="1850" spc="105" dirty="0">
                <a:latin typeface="Arial"/>
                <a:cs typeface="Arial"/>
              </a:rPr>
              <a:t>du</a:t>
            </a:r>
            <a:r>
              <a:rPr sz="1850" spc="25" dirty="0">
                <a:latin typeface="Arial"/>
                <a:cs typeface="Arial"/>
              </a:rPr>
              <a:t> </a:t>
            </a:r>
            <a:r>
              <a:rPr sz="1850" spc="50" dirty="0">
                <a:latin typeface="Arial"/>
                <a:cs typeface="Arial"/>
              </a:rPr>
              <a:t>personnel</a:t>
            </a:r>
            <a:r>
              <a:rPr sz="1850" spc="10" dirty="0">
                <a:latin typeface="Arial"/>
                <a:cs typeface="Arial"/>
              </a:rPr>
              <a:t> </a:t>
            </a:r>
            <a:r>
              <a:rPr sz="1850" spc="95" dirty="0">
                <a:latin typeface="Arial"/>
                <a:cs typeface="Arial"/>
              </a:rPr>
              <a:t>dont</a:t>
            </a:r>
            <a:r>
              <a:rPr sz="1850" spc="10" dirty="0">
                <a:latin typeface="Arial"/>
                <a:cs typeface="Arial"/>
              </a:rPr>
              <a:t> </a:t>
            </a:r>
            <a:r>
              <a:rPr sz="1850" spc="50" dirty="0">
                <a:latin typeface="Arial"/>
                <a:cs typeface="Arial"/>
              </a:rPr>
              <a:t>il</a:t>
            </a:r>
            <a:r>
              <a:rPr sz="1850" spc="10" dirty="0">
                <a:latin typeface="Arial"/>
                <a:cs typeface="Arial"/>
              </a:rPr>
              <a:t> </a:t>
            </a:r>
            <a:r>
              <a:rPr sz="1850" spc="75" dirty="0">
                <a:latin typeface="Arial"/>
                <a:cs typeface="Arial"/>
              </a:rPr>
              <a:t>peut</a:t>
            </a:r>
            <a:r>
              <a:rPr sz="1850" spc="10" dirty="0">
                <a:latin typeface="Arial"/>
                <a:cs typeface="Arial"/>
              </a:rPr>
              <a:t> </a:t>
            </a:r>
            <a:r>
              <a:rPr sz="1850" dirty="0">
                <a:latin typeface="Arial"/>
                <a:cs typeface="Arial"/>
              </a:rPr>
              <a:t>être </a:t>
            </a:r>
            <a:r>
              <a:rPr sz="1850" spc="70" dirty="0">
                <a:latin typeface="Arial"/>
                <a:cs typeface="Arial"/>
              </a:rPr>
              <a:t>démontré</a:t>
            </a:r>
            <a:r>
              <a:rPr sz="1850" dirty="0">
                <a:latin typeface="Arial"/>
                <a:cs typeface="Arial"/>
              </a:rPr>
              <a:t> qu’elle</a:t>
            </a:r>
            <a:r>
              <a:rPr sz="1850" spc="30" dirty="0">
                <a:latin typeface="Arial"/>
                <a:cs typeface="Arial"/>
              </a:rPr>
              <a:t> </a:t>
            </a:r>
            <a:r>
              <a:rPr sz="1850" spc="65" dirty="0">
                <a:latin typeface="Arial"/>
                <a:cs typeface="Arial"/>
              </a:rPr>
              <a:t>appuie</a:t>
            </a:r>
            <a:r>
              <a:rPr sz="1850" spc="25" dirty="0">
                <a:latin typeface="Arial"/>
                <a:cs typeface="Arial"/>
              </a:rPr>
              <a:t> </a:t>
            </a:r>
            <a:r>
              <a:rPr sz="1850" spc="55" dirty="0">
                <a:latin typeface="Arial"/>
                <a:cs typeface="Arial"/>
              </a:rPr>
              <a:t>directement</a:t>
            </a:r>
            <a:r>
              <a:rPr sz="1850" spc="-5" dirty="0">
                <a:latin typeface="Arial"/>
                <a:cs typeface="Arial"/>
              </a:rPr>
              <a:t> </a:t>
            </a:r>
            <a:r>
              <a:rPr sz="1850" spc="-25" dirty="0">
                <a:latin typeface="Arial"/>
                <a:cs typeface="Arial"/>
              </a:rPr>
              <a:t>la </a:t>
            </a:r>
            <a:r>
              <a:rPr sz="1850" dirty="0">
                <a:latin typeface="Arial"/>
                <a:cs typeface="Arial"/>
              </a:rPr>
              <a:t>réalisation</a:t>
            </a:r>
            <a:r>
              <a:rPr sz="1850" spc="5" dirty="0">
                <a:latin typeface="Arial"/>
                <a:cs typeface="Arial"/>
              </a:rPr>
              <a:t> </a:t>
            </a:r>
            <a:r>
              <a:rPr sz="1850" spc="105" dirty="0">
                <a:latin typeface="Arial"/>
                <a:cs typeface="Arial"/>
              </a:rPr>
              <a:t>du</a:t>
            </a:r>
            <a:r>
              <a:rPr sz="1850" spc="10" dirty="0">
                <a:latin typeface="Arial"/>
                <a:cs typeface="Arial"/>
              </a:rPr>
              <a:t> </a:t>
            </a:r>
            <a:r>
              <a:rPr sz="1850" spc="70" dirty="0">
                <a:latin typeface="Arial"/>
                <a:cs typeface="Arial"/>
              </a:rPr>
              <a:t>projet</a:t>
            </a:r>
            <a:r>
              <a:rPr sz="1850" spc="5" dirty="0">
                <a:latin typeface="Arial"/>
                <a:cs typeface="Arial"/>
              </a:rPr>
              <a:t> </a:t>
            </a:r>
            <a:r>
              <a:rPr sz="1850" spc="-50" dirty="0">
                <a:latin typeface="Arial"/>
                <a:cs typeface="Arial"/>
              </a:rPr>
              <a:t>(c.-</a:t>
            </a:r>
            <a:r>
              <a:rPr sz="1850" spc="-35" dirty="0">
                <a:latin typeface="Arial"/>
                <a:cs typeface="Arial"/>
              </a:rPr>
              <a:t>à-</a:t>
            </a:r>
            <a:r>
              <a:rPr sz="1850" spc="60" dirty="0">
                <a:latin typeface="Arial"/>
                <a:cs typeface="Arial"/>
              </a:rPr>
              <a:t>d.</a:t>
            </a:r>
            <a:r>
              <a:rPr sz="1850" spc="-20" dirty="0">
                <a:latin typeface="Arial"/>
                <a:cs typeface="Arial"/>
              </a:rPr>
              <a:t> </a:t>
            </a:r>
            <a:r>
              <a:rPr sz="1850" dirty="0">
                <a:latin typeface="Arial"/>
                <a:cs typeface="Arial"/>
              </a:rPr>
              <a:t>gestionnaires</a:t>
            </a:r>
            <a:r>
              <a:rPr sz="1850" spc="-15" dirty="0">
                <a:latin typeface="Arial"/>
                <a:cs typeface="Arial"/>
              </a:rPr>
              <a:t> </a:t>
            </a:r>
            <a:r>
              <a:rPr sz="1850" spc="100" dirty="0">
                <a:latin typeface="Arial"/>
                <a:cs typeface="Arial"/>
              </a:rPr>
              <a:t>de</a:t>
            </a:r>
            <a:r>
              <a:rPr sz="1850" spc="10" dirty="0">
                <a:latin typeface="Arial"/>
                <a:cs typeface="Arial"/>
              </a:rPr>
              <a:t> </a:t>
            </a:r>
            <a:r>
              <a:rPr sz="1850" spc="55" dirty="0">
                <a:latin typeface="Arial"/>
                <a:cs typeface="Arial"/>
              </a:rPr>
              <a:t>projet,</a:t>
            </a:r>
            <a:r>
              <a:rPr sz="1850" spc="-65" dirty="0">
                <a:latin typeface="Arial"/>
                <a:cs typeface="Arial"/>
              </a:rPr>
              <a:t> </a:t>
            </a:r>
            <a:r>
              <a:rPr sz="1850" spc="55" dirty="0">
                <a:latin typeface="Arial"/>
                <a:cs typeface="Arial"/>
              </a:rPr>
              <a:t>comptables</a:t>
            </a:r>
            <a:r>
              <a:rPr sz="1850" spc="10" dirty="0">
                <a:latin typeface="Arial"/>
                <a:cs typeface="Arial"/>
              </a:rPr>
              <a:t> </a:t>
            </a:r>
            <a:r>
              <a:rPr sz="1850" spc="100" dirty="0">
                <a:latin typeface="Arial"/>
                <a:cs typeface="Arial"/>
              </a:rPr>
              <a:t>de</a:t>
            </a:r>
            <a:r>
              <a:rPr sz="1850" spc="10" dirty="0">
                <a:latin typeface="Arial"/>
                <a:cs typeface="Arial"/>
              </a:rPr>
              <a:t> </a:t>
            </a:r>
            <a:r>
              <a:rPr sz="1850" spc="55" dirty="0">
                <a:latin typeface="Arial"/>
                <a:cs typeface="Arial"/>
              </a:rPr>
              <a:t>projet)</a:t>
            </a:r>
            <a:r>
              <a:rPr sz="1850" spc="10" dirty="0">
                <a:latin typeface="Arial"/>
                <a:cs typeface="Arial"/>
              </a:rPr>
              <a:t> </a:t>
            </a:r>
            <a:r>
              <a:rPr sz="1850" dirty="0">
                <a:latin typeface="Arial"/>
                <a:cs typeface="Arial"/>
              </a:rPr>
              <a:t>est</a:t>
            </a:r>
            <a:r>
              <a:rPr sz="1850" spc="-5" dirty="0">
                <a:latin typeface="Arial"/>
                <a:cs typeface="Arial"/>
              </a:rPr>
              <a:t> </a:t>
            </a:r>
            <a:r>
              <a:rPr sz="1850" spc="-10" dirty="0">
                <a:latin typeface="Arial"/>
                <a:cs typeface="Arial"/>
              </a:rPr>
              <a:t>admissible.</a:t>
            </a:r>
            <a:endParaRPr sz="1850">
              <a:latin typeface="Arial"/>
              <a:cs typeface="Arial"/>
            </a:endParaRPr>
          </a:p>
          <a:p>
            <a:pPr marL="179070" marR="457834" indent="-167005">
              <a:lnSpc>
                <a:spcPct val="100000"/>
              </a:lnSpc>
              <a:spcBef>
                <a:spcPts val="1620"/>
              </a:spcBef>
              <a:buChar char="•"/>
              <a:tabLst>
                <a:tab pos="179070" algn="l"/>
              </a:tabLst>
            </a:pPr>
            <a:r>
              <a:rPr sz="1850" spc="-65" dirty="0">
                <a:latin typeface="Arial"/>
                <a:cs typeface="Arial"/>
              </a:rPr>
              <a:t>Les</a:t>
            </a:r>
            <a:r>
              <a:rPr sz="1850" spc="55" dirty="0">
                <a:latin typeface="Arial"/>
                <a:cs typeface="Arial"/>
              </a:rPr>
              <a:t> </a:t>
            </a:r>
            <a:r>
              <a:rPr sz="1850" dirty="0">
                <a:latin typeface="Arial"/>
                <a:cs typeface="Arial"/>
              </a:rPr>
              <a:t>coûts</a:t>
            </a:r>
            <a:r>
              <a:rPr sz="1850" spc="60" dirty="0">
                <a:latin typeface="Arial"/>
                <a:cs typeface="Arial"/>
              </a:rPr>
              <a:t> </a:t>
            </a:r>
            <a:r>
              <a:rPr sz="1850" spc="100" dirty="0">
                <a:latin typeface="Arial"/>
                <a:cs typeface="Arial"/>
              </a:rPr>
              <a:t>de</a:t>
            </a:r>
            <a:r>
              <a:rPr sz="1850" spc="60" dirty="0">
                <a:latin typeface="Arial"/>
                <a:cs typeface="Arial"/>
              </a:rPr>
              <a:t> </a:t>
            </a:r>
            <a:r>
              <a:rPr sz="1850" dirty="0">
                <a:latin typeface="Arial"/>
                <a:cs typeface="Arial"/>
              </a:rPr>
              <a:t>l’administration</a:t>
            </a:r>
            <a:r>
              <a:rPr sz="1850" spc="60" dirty="0">
                <a:latin typeface="Arial"/>
                <a:cs typeface="Arial"/>
              </a:rPr>
              <a:t> </a:t>
            </a:r>
            <a:r>
              <a:rPr sz="1850" spc="55" dirty="0">
                <a:latin typeface="Arial"/>
                <a:cs typeface="Arial"/>
              </a:rPr>
              <a:t>et </a:t>
            </a:r>
            <a:r>
              <a:rPr sz="1850" dirty="0">
                <a:latin typeface="Arial"/>
                <a:cs typeface="Arial"/>
              </a:rPr>
              <a:t>des</a:t>
            </a:r>
            <a:r>
              <a:rPr sz="1850" spc="60" dirty="0">
                <a:latin typeface="Arial"/>
                <a:cs typeface="Arial"/>
              </a:rPr>
              <a:t> </a:t>
            </a:r>
            <a:r>
              <a:rPr sz="1850" dirty="0">
                <a:latin typeface="Arial"/>
                <a:cs typeface="Arial"/>
              </a:rPr>
              <a:t>opérations</a:t>
            </a:r>
            <a:r>
              <a:rPr sz="1850" spc="55" dirty="0">
                <a:latin typeface="Arial"/>
                <a:cs typeface="Arial"/>
              </a:rPr>
              <a:t> </a:t>
            </a:r>
            <a:r>
              <a:rPr sz="1850" dirty="0">
                <a:latin typeface="Arial"/>
                <a:cs typeface="Arial"/>
              </a:rPr>
              <a:t>courantes</a:t>
            </a:r>
            <a:r>
              <a:rPr sz="1850" spc="65" dirty="0">
                <a:latin typeface="Arial"/>
                <a:cs typeface="Arial"/>
              </a:rPr>
              <a:t> </a:t>
            </a:r>
            <a:r>
              <a:rPr sz="1850" b="1" i="1" u="sng" dirty="0">
                <a:uFill>
                  <a:solidFill>
                    <a:srgbClr val="000000"/>
                  </a:solidFill>
                </a:uFill>
                <a:latin typeface="Arial"/>
                <a:cs typeface="Arial"/>
              </a:rPr>
              <a:t>ne</a:t>
            </a:r>
            <a:r>
              <a:rPr sz="1850" b="1" i="1" u="sng" spc="80" dirty="0">
                <a:uFill>
                  <a:solidFill>
                    <a:srgbClr val="000000"/>
                  </a:solidFill>
                </a:uFill>
                <a:latin typeface="Arial"/>
                <a:cs typeface="Arial"/>
              </a:rPr>
              <a:t> </a:t>
            </a:r>
            <a:r>
              <a:rPr sz="1850" b="1" i="1" u="sng" dirty="0">
                <a:uFill>
                  <a:solidFill>
                    <a:srgbClr val="000000"/>
                  </a:solidFill>
                </a:uFill>
                <a:latin typeface="Arial"/>
                <a:cs typeface="Arial"/>
              </a:rPr>
              <a:t>sont</a:t>
            </a:r>
            <a:r>
              <a:rPr sz="1850" b="1" i="1" u="sng" spc="55" dirty="0">
                <a:uFill>
                  <a:solidFill>
                    <a:srgbClr val="000000"/>
                  </a:solidFill>
                </a:uFill>
                <a:latin typeface="Arial"/>
                <a:cs typeface="Arial"/>
              </a:rPr>
              <a:t> </a:t>
            </a:r>
            <a:r>
              <a:rPr sz="1850" b="1" i="1" u="sng" dirty="0">
                <a:uFill>
                  <a:solidFill>
                    <a:srgbClr val="000000"/>
                  </a:solidFill>
                </a:uFill>
                <a:latin typeface="Arial"/>
                <a:cs typeface="Arial"/>
              </a:rPr>
              <a:t>pas</a:t>
            </a:r>
            <a:r>
              <a:rPr sz="1850" b="1" i="1" spc="75" dirty="0">
                <a:latin typeface="Arial"/>
                <a:cs typeface="Arial"/>
              </a:rPr>
              <a:t> </a:t>
            </a:r>
            <a:r>
              <a:rPr sz="1850" dirty="0">
                <a:latin typeface="Arial"/>
                <a:cs typeface="Arial"/>
              </a:rPr>
              <a:t>admissibles</a:t>
            </a:r>
            <a:r>
              <a:rPr sz="1850" spc="55" dirty="0">
                <a:latin typeface="Arial"/>
                <a:cs typeface="Arial"/>
              </a:rPr>
              <a:t> </a:t>
            </a:r>
            <a:r>
              <a:rPr sz="1850" dirty="0">
                <a:latin typeface="Arial"/>
                <a:cs typeface="Arial"/>
              </a:rPr>
              <a:t>(y</a:t>
            </a:r>
            <a:r>
              <a:rPr sz="1850" spc="80" dirty="0">
                <a:latin typeface="Arial"/>
                <a:cs typeface="Arial"/>
              </a:rPr>
              <a:t> </a:t>
            </a:r>
            <a:r>
              <a:rPr sz="1850" spc="50" dirty="0">
                <a:latin typeface="Arial"/>
                <a:cs typeface="Arial"/>
              </a:rPr>
              <a:t>compris</a:t>
            </a:r>
            <a:r>
              <a:rPr sz="1850" spc="65" dirty="0">
                <a:latin typeface="Arial"/>
                <a:cs typeface="Arial"/>
              </a:rPr>
              <a:t> </a:t>
            </a:r>
            <a:r>
              <a:rPr sz="1850" spc="-25" dirty="0">
                <a:latin typeface="Arial"/>
                <a:cs typeface="Arial"/>
              </a:rPr>
              <a:t>la </a:t>
            </a:r>
            <a:r>
              <a:rPr sz="1850" dirty="0">
                <a:latin typeface="Arial"/>
                <a:cs typeface="Arial"/>
              </a:rPr>
              <a:t>surveillance</a:t>
            </a:r>
            <a:r>
              <a:rPr sz="1850" spc="70" dirty="0">
                <a:latin typeface="Arial"/>
                <a:cs typeface="Arial"/>
              </a:rPr>
              <a:t> </a:t>
            </a:r>
            <a:r>
              <a:rPr sz="1850" spc="100" dirty="0">
                <a:latin typeface="Arial"/>
                <a:cs typeface="Arial"/>
              </a:rPr>
              <a:t>de</a:t>
            </a:r>
            <a:r>
              <a:rPr sz="1850" spc="55" dirty="0">
                <a:latin typeface="Arial"/>
                <a:cs typeface="Arial"/>
              </a:rPr>
              <a:t> </a:t>
            </a:r>
            <a:r>
              <a:rPr sz="1850" dirty="0">
                <a:latin typeface="Arial"/>
                <a:cs typeface="Arial"/>
              </a:rPr>
              <a:t>la</a:t>
            </a:r>
            <a:r>
              <a:rPr sz="1850" spc="70" dirty="0">
                <a:latin typeface="Arial"/>
                <a:cs typeface="Arial"/>
              </a:rPr>
              <a:t> </a:t>
            </a:r>
            <a:r>
              <a:rPr sz="1850" dirty="0">
                <a:latin typeface="Arial"/>
                <a:cs typeface="Arial"/>
              </a:rPr>
              <a:t>haute</a:t>
            </a:r>
            <a:r>
              <a:rPr sz="1850" spc="55" dirty="0">
                <a:latin typeface="Arial"/>
                <a:cs typeface="Arial"/>
              </a:rPr>
              <a:t> </a:t>
            </a:r>
            <a:r>
              <a:rPr sz="1850" spc="40" dirty="0">
                <a:latin typeface="Arial"/>
                <a:cs typeface="Arial"/>
              </a:rPr>
              <a:t>direction)</a:t>
            </a:r>
            <a:endParaRPr sz="185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9</a:t>
            </a:fld>
            <a:endParaRPr spc="-25" dirty="0"/>
          </a:p>
        </p:txBody>
      </p:sp>
      <p:sp>
        <p:nvSpPr>
          <p:cNvPr id="3" name="object 3"/>
          <p:cNvSpPr txBox="1">
            <a:spLocks noGrp="1"/>
          </p:cNvSpPr>
          <p:nvPr>
            <p:ph type="title"/>
          </p:nvPr>
        </p:nvSpPr>
        <p:spPr>
          <a:xfrm>
            <a:off x="742971" y="319849"/>
            <a:ext cx="3856354" cy="482600"/>
          </a:xfrm>
          <a:prstGeom prst="rect">
            <a:avLst/>
          </a:prstGeom>
        </p:spPr>
        <p:txBody>
          <a:bodyPr vert="horz" wrap="square" lIns="0" tIns="12700" rIns="0" bIns="0" rtlCol="0">
            <a:spAutoFit/>
          </a:bodyPr>
          <a:lstStyle/>
          <a:p>
            <a:pPr marL="12700">
              <a:lnSpc>
                <a:spcPct val="100000"/>
              </a:lnSpc>
              <a:spcBef>
                <a:spcPts val="100"/>
              </a:spcBef>
            </a:pPr>
            <a:r>
              <a:rPr dirty="0"/>
              <a:t>Traitements</a:t>
            </a:r>
            <a:r>
              <a:rPr spc="-110" dirty="0"/>
              <a:t> </a:t>
            </a:r>
            <a:r>
              <a:rPr spc="75" dirty="0"/>
              <a:t>et</a:t>
            </a:r>
            <a:r>
              <a:rPr spc="-105" dirty="0"/>
              <a:t> </a:t>
            </a:r>
            <a:r>
              <a:rPr spc="-10" dirty="0"/>
              <a:t>salaires</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TotalTime>
  <Words>5953</Words>
  <Application>Microsoft Macintosh PowerPoint</Application>
  <PresentationFormat>Widescreen</PresentationFormat>
  <Paragraphs>318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Next LT Pro</vt:lpstr>
      <vt:lpstr>Calibri</vt:lpstr>
      <vt:lpstr>Wingdings</vt:lpstr>
      <vt:lpstr>Office Theme</vt:lpstr>
      <vt:lpstr>Financement de projets de NGen –   Défi de la fabrication durable Présentation des directives financières</vt:lpstr>
      <vt:lpstr>Objectifs de la présentation</vt:lpstr>
      <vt:lpstr>Comment construire un plan de financement de projet efficace.</vt:lpstr>
      <vt:lpstr>Soyez bien informé</vt:lpstr>
      <vt:lpstr>Coûts étrangers</vt:lpstr>
      <vt:lpstr>C’est un budget…</vt:lpstr>
      <vt:lpstr>Cahier de travail sur les dépenses et les finances de projet admissibles</vt:lpstr>
      <vt:lpstr>Directives et admissibilité</vt:lpstr>
      <vt:lpstr>Traitements et salaires</vt:lpstr>
      <vt:lpstr>Coûts de sous-traitance</vt:lpstr>
      <vt:lpstr>Coûts d’immobilisations et d’équipement</vt:lpstr>
      <vt:lpstr>Matériel et fournitures</vt:lpstr>
      <vt:lpstr>Autres coûts admissibles</vt:lpstr>
      <vt:lpstr>Autres coûts admissibles</vt:lpstr>
      <vt:lpstr>Coûts non admissibles</vt:lpstr>
      <vt:lpstr>Autre financement gouvernemental</vt:lpstr>
      <vt:lpstr>Cahiers financiers du Défi de la fabrication durable (DFD)</vt:lpstr>
      <vt:lpstr>Cahier financier de projet du DFD – connexion au portail</vt:lpstr>
      <vt:lpstr>Guide financier de projet du Défi de la fabrication durable </vt:lpstr>
      <vt:lpstr>Détails financiers du DFD – cahiers financiers</vt:lpstr>
      <vt:lpstr>Détails financiers du DFD – cahiers financiers Exemple d’enregistrement de coûts</vt:lpstr>
      <vt:lpstr>Détails financiers du PFVE – cahiers financiers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Laughlin</dc:creator>
  <cp:lastModifiedBy>Lauzon, Philippe</cp:lastModifiedBy>
  <cp:revision>32</cp:revision>
  <dcterms:created xsi:type="dcterms:W3CDTF">2024-03-20T00:05:26Z</dcterms:created>
  <dcterms:modified xsi:type="dcterms:W3CDTF">2024-03-20T23:49:50Z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y fmtid="{D5CDD505-2E9C-101B-9397-08002B2CF9AE}" pid="3" name="Created">
    <vt:filetime>2023-10-19T00:00:00Z</vt:filetime>
  </property>
  <property fmtid="{D5CDD505-2E9C-101B-9397-08002B2CF9AE}" pid="4" name="Creator">
    <vt:lpwstr>Acrobat PDFMaker 23 for PowerPoint</vt:lpwstr>
  </property>
  <property fmtid="{D5CDD505-2E9C-101B-9397-08002B2CF9AE}" pid="5" name="LastSaved">
    <vt:filetime>2024-03-20T00:00:00Z</vt:filetime>
  </property>
  <property fmtid="{D5CDD505-2E9C-101B-9397-08002B2CF9AE}" pid="6" name="Producer">
    <vt:lpwstr>Adobe PDF Library 23.6.136</vt:lpwstr>
  </property>
</Properties>
</file>