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8" r:id="rId5"/>
  </p:sldMasterIdLst>
  <p:notesMasterIdLst>
    <p:notesMasterId r:id="rId19"/>
  </p:notesMasterIdLst>
  <p:sldIdLst>
    <p:sldId id="256" r:id="rId6"/>
    <p:sldId id="2694" r:id="rId7"/>
    <p:sldId id="2413" r:id="rId8"/>
    <p:sldId id="2695" r:id="rId9"/>
    <p:sldId id="2691" r:id="rId10"/>
    <p:sldId id="2706" r:id="rId11"/>
    <p:sldId id="2410" r:id="rId12"/>
    <p:sldId id="2702" r:id="rId13"/>
    <p:sldId id="2703" r:id="rId14"/>
    <p:sldId id="2699" r:id="rId15"/>
    <p:sldId id="2697" r:id="rId16"/>
    <p:sldId id="2704" r:id="rId17"/>
    <p:sldId id="270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D8642D-FE95-49E4-B4EE-5DAF623E3135}" v="20" dt="2021-10-05T20:20:04.4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963" autoAdjust="0"/>
    <p:restoredTop sz="96727" autoAdjust="0"/>
  </p:normalViewPr>
  <p:slideViewPr>
    <p:cSldViewPr snapToGrid="0">
      <p:cViewPr varScale="1">
        <p:scale>
          <a:sx n="114" d="100"/>
          <a:sy n="114" d="100"/>
        </p:scale>
        <p:origin x="105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B75ED1-2411-4DBD-9B35-7D536A1EDE5A}" type="doc">
      <dgm:prSet loTypeId="urn:microsoft.com/office/officeart/2005/8/layout/hProcess9" loCatId="process" qsTypeId="urn:microsoft.com/office/officeart/2005/8/quickstyle/simple1" qsCatId="simple" csTypeId="urn:microsoft.com/office/officeart/2005/8/colors/accent2_2" csCatId="accent2" phldr="1"/>
      <dgm:spPr/>
    </dgm:pt>
    <dgm:pt modelId="{579609B7-239B-4771-8682-FECA50418C31}">
      <dgm:prSet phldrT="[Text]"/>
      <dgm:spPr/>
      <dgm:t>
        <a:bodyPr/>
        <a:lstStyle/>
        <a:p>
          <a:r>
            <a:rPr lang="en-US" dirty="0"/>
            <a:t>Assessment</a:t>
          </a:r>
        </a:p>
      </dgm:t>
    </dgm:pt>
    <dgm:pt modelId="{68B39C1B-ACB5-4172-96CE-009B080DD593}" type="parTrans" cxnId="{3E794C78-FF4A-48D6-9CAB-CA88A76664AA}">
      <dgm:prSet/>
      <dgm:spPr/>
      <dgm:t>
        <a:bodyPr/>
        <a:lstStyle/>
        <a:p>
          <a:endParaRPr lang="en-US"/>
        </a:p>
      </dgm:t>
    </dgm:pt>
    <dgm:pt modelId="{C3966C07-4271-4ADD-B012-D9E3ED9294A5}" type="sibTrans" cxnId="{3E794C78-FF4A-48D6-9CAB-CA88A76664AA}">
      <dgm:prSet/>
      <dgm:spPr/>
      <dgm:t>
        <a:bodyPr/>
        <a:lstStyle/>
        <a:p>
          <a:endParaRPr lang="en-US"/>
        </a:p>
      </dgm:t>
    </dgm:pt>
    <dgm:pt modelId="{B5C55554-4EBA-409A-BC6A-02943C85E4E8}">
      <dgm:prSet phldrT="[Text]"/>
      <dgm:spPr/>
      <dgm:t>
        <a:bodyPr/>
        <a:lstStyle/>
        <a:p>
          <a:r>
            <a:rPr lang="en-US" dirty="0"/>
            <a:t>Contracting</a:t>
          </a:r>
        </a:p>
      </dgm:t>
    </dgm:pt>
    <dgm:pt modelId="{7672CBD8-79E1-4550-80DC-369862689DFE}" type="parTrans" cxnId="{A817B5DB-3FA0-4724-A44C-247B75200C4B}">
      <dgm:prSet/>
      <dgm:spPr/>
      <dgm:t>
        <a:bodyPr/>
        <a:lstStyle/>
        <a:p>
          <a:endParaRPr lang="en-US"/>
        </a:p>
      </dgm:t>
    </dgm:pt>
    <dgm:pt modelId="{F7D7F40C-019A-4F8B-879C-DFBD4019F3A8}" type="sibTrans" cxnId="{A817B5DB-3FA0-4724-A44C-247B75200C4B}">
      <dgm:prSet/>
      <dgm:spPr/>
      <dgm:t>
        <a:bodyPr/>
        <a:lstStyle/>
        <a:p>
          <a:endParaRPr lang="en-US"/>
        </a:p>
      </dgm:t>
    </dgm:pt>
    <dgm:pt modelId="{D2D34FAD-5B39-442E-8815-C911DDBDD122}">
      <dgm:prSet phldrT="[Text]"/>
      <dgm:spPr/>
      <dgm:t>
        <a:bodyPr/>
        <a:lstStyle/>
        <a:p>
          <a:r>
            <a:rPr lang="en-US" dirty="0"/>
            <a:t>Monitoring</a:t>
          </a:r>
        </a:p>
      </dgm:t>
    </dgm:pt>
    <dgm:pt modelId="{4F9B2D5A-D8F3-4078-B6B4-85614C100090}" type="parTrans" cxnId="{16E968D0-CC6E-4FB6-97FA-B3DCF65A12DB}">
      <dgm:prSet/>
      <dgm:spPr/>
      <dgm:t>
        <a:bodyPr/>
        <a:lstStyle/>
        <a:p>
          <a:endParaRPr lang="en-US"/>
        </a:p>
      </dgm:t>
    </dgm:pt>
    <dgm:pt modelId="{49B2C5C4-B454-454A-9644-E3C8F1290209}" type="sibTrans" cxnId="{16E968D0-CC6E-4FB6-97FA-B3DCF65A12DB}">
      <dgm:prSet/>
      <dgm:spPr/>
      <dgm:t>
        <a:bodyPr/>
        <a:lstStyle/>
        <a:p>
          <a:endParaRPr lang="en-US"/>
        </a:p>
      </dgm:t>
    </dgm:pt>
    <dgm:pt modelId="{70DE3899-268E-4682-8345-C0D5B7E52BC2}" type="pres">
      <dgm:prSet presAssocID="{AAB75ED1-2411-4DBD-9B35-7D536A1EDE5A}" presName="CompostProcess" presStyleCnt="0">
        <dgm:presLayoutVars>
          <dgm:dir/>
          <dgm:resizeHandles val="exact"/>
        </dgm:presLayoutVars>
      </dgm:prSet>
      <dgm:spPr/>
    </dgm:pt>
    <dgm:pt modelId="{AA6754D7-B4C9-41F5-9887-98DEC803ECE4}" type="pres">
      <dgm:prSet presAssocID="{AAB75ED1-2411-4DBD-9B35-7D536A1EDE5A}" presName="arrow" presStyleLbl="bgShp" presStyleIdx="0" presStyleCnt="1" custScaleX="117647" custLinFactNeighborX="-4625"/>
      <dgm:spPr/>
    </dgm:pt>
    <dgm:pt modelId="{9D2697DD-7F7F-4430-9001-E6B1F3D805ED}" type="pres">
      <dgm:prSet presAssocID="{AAB75ED1-2411-4DBD-9B35-7D536A1EDE5A}" presName="linearProcess" presStyleCnt="0"/>
      <dgm:spPr/>
    </dgm:pt>
    <dgm:pt modelId="{D8EECC2B-106B-4CC5-931A-A1B965358D42}" type="pres">
      <dgm:prSet presAssocID="{579609B7-239B-4771-8682-FECA50418C31}" presName="textNode" presStyleLbl="node1" presStyleIdx="0" presStyleCnt="3">
        <dgm:presLayoutVars>
          <dgm:bulletEnabled val="1"/>
        </dgm:presLayoutVars>
      </dgm:prSet>
      <dgm:spPr/>
    </dgm:pt>
    <dgm:pt modelId="{3F0BF8FD-487C-43C6-9C00-1383BF58E0C0}" type="pres">
      <dgm:prSet presAssocID="{C3966C07-4271-4ADD-B012-D9E3ED9294A5}" presName="sibTrans" presStyleCnt="0"/>
      <dgm:spPr/>
    </dgm:pt>
    <dgm:pt modelId="{5448CC9B-BEC9-43D6-9461-4AB18D1B7C8E}" type="pres">
      <dgm:prSet presAssocID="{B5C55554-4EBA-409A-BC6A-02943C85E4E8}" presName="textNode" presStyleLbl="node1" presStyleIdx="1" presStyleCnt="3">
        <dgm:presLayoutVars>
          <dgm:bulletEnabled val="1"/>
        </dgm:presLayoutVars>
      </dgm:prSet>
      <dgm:spPr/>
    </dgm:pt>
    <dgm:pt modelId="{FFF928B5-BD29-4B2C-8F31-4AC95CD047E0}" type="pres">
      <dgm:prSet presAssocID="{F7D7F40C-019A-4F8B-879C-DFBD4019F3A8}" presName="sibTrans" presStyleCnt="0"/>
      <dgm:spPr/>
    </dgm:pt>
    <dgm:pt modelId="{F689DF5C-4035-4B7F-9F5A-9B5D1C7CF8DE}" type="pres">
      <dgm:prSet presAssocID="{D2D34FAD-5B39-442E-8815-C911DDBDD122}" presName="textNode" presStyleLbl="node1" presStyleIdx="2" presStyleCnt="3">
        <dgm:presLayoutVars>
          <dgm:bulletEnabled val="1"/>
        </dgm:presLayoutVars>
      </dgm:prSet>
      <dgm:spPr/>
    </dgm:pt>
  </dgm:ptLst>
  <dgm:cxnLst>
    <dgm:cxn modelId="{0628155C-BC80-44ED-849E-25ED91E085A9}" type="presOf" srcId="{D2D34FAD-5B39-442E-8815-C911DDBDD122}" destId="{F689DF5C-4035-4B7F-9F5A-9B5D1C7CF8DE}" srcOrd="0" destOrd="0" presId="urn:microsoft.com/office/officeart/2005/8/layout/hProcess9"/>
    <dgm:cxn modelId="{008E1454-B840-421B-8F37-C1F1E999C16D}" type="presOf" srcId="{B5C55554-4EBA-409A-BC6A-02943C85E4E8}" destId="{5448CC9B-BEC9-43D6-9461-4AB18D1B7C8E}" srcOrd="0" destOrd="0" presId="urn:microsoft.com/office/officeart/2005/8/layout/hProcess9"/>
    <dgm:cxn modelId="{3E794C78-FF4A-48D6-9CAB-CA88A76664AA}" srcId="{AAB75ED1-2411-4DBD-9B35-7D536A1EDE5A}" destId="{579609B7-239B-4771-8682-FECA50418C31}" srcOrd="0" destOrd="0" parTransId="{68B39C1B-ACB5-4172-96CE-009B080DD593}" sibTransId="{C3966C07-4271-4ADD-B012-D9E3ED9294A5}"/>
    <dgm:cxn modelId="{2F88D3BA-3D76-46F0-AF5A-23334500C3E1}" type="presOf" srcId="{AAB75ED1-2411-4DBD-9B35-7D536A1EDE5A}" destId="{70DE3899-268E-4682-8345-C0D5B7E52BC2}" srcOrd="0" destOrd="0" presId="urn:microsoft.com/office/officeart/2005/8/layout/hProcess9"/>
    <dgm:cxn modelId="{09A676C4-0856-4667-AE6A-EEDA68307756}" type="presOf" srcId="{579609B7-239B-4771-8682-FECA50418C31}" destId="{D8EECC2B-106B-4CC5-931A-A1B965358D42}" srcOrd="0" destOrd="0" presId="urn:microsoft.com/office/officeart/2005/8/layout/hProcess9"/>
    <dgm:cxn modelId="{16E968D0-CC6E-4FB6-97FA-B3DCF65A12DB}" srcId="{AAB75ED1-2411-4DBD-9B35-7D536A1EDE5A}" destId="{D2D34FAD-5B39-442E-8815-C911DDBDD122}" srcOrd="2" destOrd="0" parTransId="{4F9B2D5A-D8F3-4078-B6B4-85614C100090}" sibTransId="{49B2C5C4-B454-454A-9644-E3C8F1290209}"/>
    <dgm:cxn modelId="{A817B5DB-3FA0-4724-A44C-247B75200C4B}" srcId="{AAB75ED1-2411-4DBD-9B35-7D536A1EDE5A}" destId="{B5C55554-4EBA-409A-BC6A-02943C85E4E8}" srcOrd="1" destOrd="0" parTransId="{7672CBD8-79E1-4550-80DC-369862689DFE}" sibTransId="{F7D7F40C-019A-4F8B-879C-DFBD4019F3A8}"/>
    <dgm:cxn modelId="{3099D655-4288-41E4-A98F-1D60A825CC36}" type="presParOf" srcId="{70DE3899-268E-4682-8345-C0D5B7E52BC2}" destId="{AA6754D7-B4C9-41F5-9887-98DEC803ECE4}" srcOrd="0" destOrd="0" presId="urn:microsoft.com/office/officeart/2005/8/layout/hProcess9"/>
    <dgm:cxn modelId="{196E08A5-E7EC-46FA-A2F3-9F0B4F507651}" type="presParOf" srcId="{70DE3899-268E-4682-8345-C0D5B7E52BC2}" destId="{9D2697DD-7F7F-4430-9001-E6B1F3D805ED}" srcOrd="1" destOrd="0" presId="urn:microsoft.com/office/officeart/2005/8/layout/hProcess9"/>
    <dgm:cxn modelId="{6F9860B1-8761-486A-9B7D-8511E0E8C15A}" type="presParOf" srcId="{9D2697DD-7F7F-4430-9001-E6B1F3D805ED}" destId="{D8EECC2B-106B-4CC5-931A-A1B965358D42}" srcOrd="0" destOrd="0" presId="urn:microsoft.com/office/officeart/2005/8/layout/hProcess9"/>
    <dgm:cxn modelId="{21321F98-BA59-469B-82A9-7CF37935973E}" type="presParOf" srcId="{9D2697DD-7F7F-4430-9001-E6B1F3D805ED}" destId="{3F0BF8FD-487C-43C6-9C00-1383BF58E0C0}" srcOrd="1" destOrd="0" presId="urn:microsoft.com/office/officeart/2005/8/layout/hProcess9"/>
    <dgm:cxn modelId="{C6B5719D-E993-4A5F-8515-55113BF49346}" type="presParOf" srcId="{9D2697DD-7F7F-4430-9001-E6B1F3D805ED}" destId="{5448CC9B-BEC9-43D6-9461-4AB18D1B7C8E}" srcOrd="2" destOrd="0" presId="urn:microsoft.com/office/officeart/2005/8/layout/hProcess9"/>
    <dgm:cxn modelId="{22127855-84A3-404D-9B82-2ACF0BE7A0EC}" type="presParOf" srcId="{9D2697DD-7F7F-4430-9001-E6B1F3D805ED}" destId="{FFF928B5-BD29-4B2C-8F31-4AC95CD047E0}" srcOrd="3" destOrd="0" presId="urn:microsoft.com/office/officeart/2005/8/layout/hProcess9"/>
    <dgm:cxn modelId="{D7B4F14F-EB45-43AD-8436-E8EF41715C42}" type="presParOf" srcId="{9D2697DD-7F7F-4430-9001-E6B1F3D805ED}" destId="{F689DF5C-4035-4B7F-9F5A-9B5D1C7CF8DE}"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B75ED1-2411-4DBD-9B35-7D536A1EDE5A}" type="doc">
      <dgm:prSet loTypeId="urn:microsoft.com/office/officeart/2005/8/layout/hProcess9" loCatId="process" qsTypeId="urn:microsoft.com/office/officeart/2005/8/quickstyle/simple1" qsCatId="simple" csTypeId="urn:microsoft.com/office/officeart/2005/8/colors/accent2_2" csCatId="accent2" phldr="1"/>
      <dgm:spPr/>
    </dgm:pt>
    <dgm:pt modelId="{579609B7-239B-4771-8682-FECA50418C31}">
      <dgm:prSet phldrT="[Text]"/>
      <dgm:spPr/>
      <dgm:t>
        <a:bodyPr/>
        <a:lstStyle/>
        <a:p>
          <a:r>
            <a:rPr lang="en-US" dirty="0"/>
            <a:t>Contracting Kick Off</a:t>
          </a:r>
        </a:p>
      </dgm:t>
    </dgm:pt>
    <dgm:pt modelId="{68B39C1B-ACB5-4172-96CE-009B080DD593}" type="parTrans" cxnId="{3E794C78-FF4A-48D6-9CAB-CA88A76664AA}">
      <dgm:prSet/>
      <dgm:spPr/>
      <dgm:t>
        <a:bodyPr/>
        <a:lstStyle/>
        <a:p>
          <a:endParaRPr lang="en-US"/>
        </a:p>
      </dgm:t>
    </dgm:pt>
    <dgm:pt modelId="{C3966C07-4271-4ADD-B012-D9E3ED9294A5}" type="sibTrans" cxnId="{3E794C78-FF4A-48D6-9CAB-CA88A76664AA}">
      <dgm:prSet/>
      <dgm:spPr/>
      <dgm:t>
        <a:bodyPr/>
        <a:lstStyle/>
        <a:p>
          <a:endParaRPr lang="en-US"/>
        </a:p>
      </dgm:t>
    </dgm:pt>
    <dgm:pt modelId="{B5C55554-4EBA-409A-BC6A-02943C85E4E8}">
      <dgm:prSet phldrT="[Text]"/>
      <dgm:spPr/>
      <dgm:t>
        <a:bodyPr/>
        <a:lstStyle/>
        <a:p>
          <a:r>
            <a:rPr lang="en-US" dirty="0"/>
            <a:t>Complete Contracting Checklist</a:t>
          </a:r>
        </a:p>
      </dgm:t>
    </dgm:pt>
    <dgm:pt modelId="{7672CBD8-79E1-4550-80DC-369862689DFE}" type="parTrans" cxnId="{A817B5DB-3FA0-4724-A44C-247B75200C4B}">
      <dgm:prSet/>
      <dgm:spPr/>
      <dgm:t>
        <a:bodyPr/>
        <a:lstStyle/>
        <a:p>
          <a:endParaRPr lang="en-US"/>
        </a:p>
      </dgm:t>
    </dgm:pt>
    <dgm:pt modelId="{F7D7F40C-019A-4F8B-879C-DFBD4019F3A8}" type="sibTrans" cxnId="{A817B5DB-3FA0-4724-A44C-247B75200C4B}">
      <dgm:prSet/>
      <dgm:spPr/>
      <dgm:t>
        <a:bodyPr/>
        <a:lstStyle/>
        <a:p>
          <a:endParaRPr lang="en-US"/>
        </a:p>
      </dgm:t>
    </dgm:pt>
    <dgm:pt modelId="{D2D34FAD-5B39-442E-8815-C911DDBDD122}">
      <dgm:prSet phldrT="[Text]"/>
      <dgm:spPr/>
      <dgm:t>
        <a:bodyPr/>
        <a:lstStyle/>
        <a:p>
          <a:r>
            <a:rPr lang="en-US" dirty="0"/>
            <a:t>Receive Funding Confirmation Letter</a:t>
          </a:r>
        </a:p>
      </dgm:t>
    </dgm:pt>
    <dgm:pt modelId="{4F9B2D5A-D8F3-4078-B6B4-85614C100090}" type="parTrans" cxnId="{16E968D0-CC6E-4FB6-97FA-B3DCF65A12DB}">
      <dgm:prSet/>
      <dgm:spPr/>
      <dgm:t>
        <a:bodyPr/>
        <a:lstStyle/>
        <a:p>
          <a:endParaRPr lang="en-US"/>
        </a:p>
      </dgm:t>
    </dgm:pt>
    <dgm:pt modelId="{49B2C5C4-B454-454A-9644-E3C8F1290209}" type="sibTrans" cxnId="{16E968D0-CC6E-4FB6-97FA-B3DCF65A12DB}">
      <dgm:prSet/>
      <dgm:spPr/>
      <dgm:t>
        <a:bodyPr/>
        <a:lstStyle/>
        <a:p>
          <a:endParaRPr lang="en-US"/>
        </a:p>
      </dgm:t>
    </dgm:pt>
    <dgm:pt modelId="{70DE3899-268E-4682-8345-C0D5B7E52BC2}" type="pres">
      <dgm:prSet presAssocID="{AAB75ED1-2411-4DBD-9B35-7D536A1EDE5A}" presName="CompostProcess" presStyleCnt="0">
        <dgm:presLayoutVars>
          <dgm:dir/>
          <dgm:resizeHandles val="exact"/>
        </dgm:presLayoutVars>
      </dgm:prSet>
      <dgm:spPr/>
    </dgm:pt>
    <dgm:pt modelId="{AA6754D7-B4C9-41F5-9887-98DEC803ECE4}" type="pres">
      <dgm:prSet presAssocID="{AAB75ED1-2411-4DBD-9B35-7D536A1EDE5A}" presName="arrow" presStyleLbl="bgShp" presStyleIdx="0" presStyleCnt="1" custScaleX="117647" custLinFactNeighborX="-4625"/>
      <dgm:spPr/>
    </dgm:pt>
    <dgm:pt modelId="{9D2697DD-7F7F-4430-9001-E6B1F3D805ED}" type="pres">
      <dgm:prSet presAssocID="{AAB75ED1-2411-4DBD-9B35-7D536A1EDE5A}" presName="linearProcess" presStyleCnt="0"/>
      <dgm:spPr/>
    </dgm:pt>
    <dgm:pt modelId="{D8EECC2B-106B-4CC5-931A-A1B965358D42}" type="pres">
      <dgm:prSet presAssocID="{579609B7-239B-4771-8682-FECA50418C31}" presName="textNode" presStyleLbl="node1" presStyleIdx="0" presStyleCnt="3">
        <dgm:presLayoutVars>
          <dgm:bulletEnabled val="1"/>
        </dgm:presLayoutVars>
      </dgm:prSet>
      <dgm:spPr/>
    </dgm:pt>
    <dgm:pt modelId="{3F0BF8FD-487C-43C6-9C00-1383BF58E0C0}" type="pres">
      <dgm:prSet presAssocID="{C3966C07-4271-4ADD-B012-D9E3ED9294A5}" presName="sibTrans" presStyleCnt="0"/>
      <dgm:spPr/>
    </dgm:pt>
    <dgm:pt modelId="{5448CC9B-BEC9-43D6-9461-4AB18D1B7C8E}" type="pres">
      <dgm:prSet presAssocID="{B5C55554-4EBA-409A-BC6A-02943C85E4E8}" presName="textNode" presStyleLbl="node1" presStyleIdx="1" presStyleCnt="3">
        <dgm:presLayoutVars>
          <dgm:bulletEnabled val="1"/>
        </dgm:presLayoutVars>
      </dgm:prSet>
      <dgm:spPr/>
    </dgm:pt>
    <dgm:pt modelId="{FFF928B5-BD29-4B2C-8F31-4AC95CD047E0}" type="pres">
      <dgm:prSet presAssocID="{F7D7F40C-019A-4F8B-879C-DFBD4019F3A8}" presName="sibTrans" presStyleCnt="0"/>
      <dgm:spPr/>
    </dgm:pt>
    <dgm:pt modelId="{F689DF5C-4035-4B7F-9F5A-9B5D1C7CF8DE}" type="pres">
      <dgm:prSet presAssocID="{D2D34FAD-5B39-442E-8815-C911DDBDD122}" presName="textNode" presStyleLbl="node1" presStyleIdx="2" presStyleCnt="3">
        <dgm:presLayoutVars>
          <dgm:bulletEnabled val="1"/>
        </dgm:presLayoutVars>
      </dgm:prSet>
      <dgm:spPr/>
    </dgm:pt>
  </dgm:ptLst>
  <dgm:cxnLst>
    <dgm:cxn modelId="{0628155C-BC80-44ED-849E-25ED91E085A9}" type="presOf" srcId="{D2D34FAD-5B39-442E-8815-C911DDBDD122}" destId="{F689DF5C-4035-4B7F-9F5A-9B5D1C7CF8DE}" srcOrd="0" destOrd="0" presId="urn:microsoft.com/office/officeart/2005/8/layout/hProcess9"/>
    <dgm:cxn modelId="{008E1454-B840-421B-8F37-C1F1E999C16D}" type="presOf" srcId="{B5C55554-4EBA-409A-BC6A-02943C85E4E8}" destId="{5448CC9B-BEC9-43D6-9461-4AB18D1B7C8E}" srcOrd="0" destOrd="0" presId="urn:microsoft.com/office/officeart/2005/8/layout/hProcess9"/>
    <dgm:cxn modelId="{3E794C78-FF4A-48D6-9CAB-CA88A76664AA}" srcId="{AAB75ED1-2411-4DBD-9B35-7D536A1EDE5A}" destId="{579609B7-239B-4771-8682-FECA50418C31}" srcOrd="0" destOrd="0" parTransId="{68B39C1B-ACB5-4172-96CE-009B080DD593}" sibTransId="{C3966C07-4271-4ADD-B012-D9E3ED9294A5}"/>
    <dgm:cxn modelId="{2F88D3BA-3D76-46F0-AF5A-23334500C3E1}" type="presOf" srcId="{AAB75ED1-2411-4DBD-9B35-7D536A1EDE5A}" destId="{70DE3899-268E-4682-8345-C0D5B7E52BC2}" srcOrd="0" destOrd="0" presId="urn:microsoft.com/office/officeart/2005/8/layout/hProcess9"/>
    <dgm:cxn modelId="{09A676C4-0856-4667-AE6A-EEDA68307756}" type="presOf" srcId="{579609B7-239B-4771-8682-FECA50418C31}" destId="{D8EECC2B-106B-4CC5-931A-A1B965358D42}" srcOrd="0" destOrd="0" presId="urn:microsoft.com/office/officeart/2005/8/layout/hProcess9"/>
    <dgm:cxn modelId="{16E968D0-CC6E-4FB6-97FA-B3DCF65A12DB}" srcId="{AAB75ED1-2411-4DBD-9B35-7D536A1EDE5A}" destId="{D2D34FAD-5B39-442E-8815-C911DDBDD122}" srcOrd="2" destOrd="0" parTransId="{4F9B2D5A-D8F3-4078-B6B4-85614C100090}" sibTransId="{49B2C5C4-B454-454A-9644-E3C8F1290209}"/>
    <dgm:cxn modelId="{A817B5DB-3FA0-4724-A44C-247B75200C4B}" srcId="{AAB75ED1-2411-4DBD-9B35-7D536A1EDE5A}" destId="{B5C55554-4EBA-409A-BC6A-02943C85E4E8}" srcOrd="1" destOrd="0" parTransId="{7672CBD8-79E1-4550-80DC-369862689DFE}" sibTransId="{F7D7F40C-019A-4F8B-879C-DFBD4019F3A8}"/>
    <dgm:cxn modelId="{3099D655-4288-41E4-A98F-1D60A825CC36}" type="presParOf" srcId="{70DE3899-268E-4682-8345-C0D5B7E52BC2}" destId="{AA6754D7-B4C9-41F5-9887-98DEC803ECE4}" srcOrd="0" destOrd="0" presId="urn:microsoft.com/office/officeart/2005/8/layout/hProcess9"/>
    <dgm:cxn modelId="{196E08A5-E7EC-46FA-A2F3-9F0B4F507651}" type="presParOf" srcId="{70DE3899-268E-4682-8345-C0D5B7E52BC2}" destId="{9D2697DD-7F7F-4430-9001-E6B1F3D805ED}" srcOrd="1" destOrd="0" presId="urn:microsoft.com/office/officeart/2005/8/layout/hProcess9"/>
    <dgm:cxn modelId="{6F9860B1-8761-486A-9B7D-8511E0E8C15A}" type="presParOf" srcId="{9D2697DD-7F7F-4430-9001-E6B1F3D805ED}" destId="{D8EECC2B-106B-4CC5-931A-A1B965358D42}" srcOrd="0" destOrd="0" presId="urn:microsoft.com/office/officeart/2005/8/layout/hProcess9"/>
    <dgm:cxn modelId="{21321F98-BA59-469B-82A9-7CF37935973E}" type="presParOf" srcId="{9D2697DD-7F7F-4430-9001-E6B1F3D805ED}" destId="{3F0BF8FD-487C-43C6-9C00-1383BF58E0C0}" srcOrd="1" destOrd="0" presId="urn:microsoft.com/office/officeart/2005/8/layout/hProcess9"/>
    <dgm:cxn modelId="{C6B5719D-E993-4A5F-8515-55113BF49346}" type="presParOf" srcId="{9D2697DD-7F7F-4430-9001-E6B1F3D805ED}" destId="{5448CC9B-BEC9-43D6-9461-4AB18D1B7C8E}" srcOrd="2" destOrd="0" presId="urn:microsoft.com/office/officeart/2005/8/layout/hProcess9"/>
    <dgm:cxn modelId="{22127855-84A3-404D-9B82-2ACF0BE7A0EC}" type="presParOf" srcId="{9D2697DD-7F7F-4430-9001-E6B1F3D805ED}" destId="{FFF928B5-BD29-4B2C-8F31-4AC95CD047E0}" srcOrd="3" destOrd="0" presId="urn:microsoft.com/office/officeart/2005/8/layout/hProcess9"/>
    <dgm:cxn modelId="{D7B4F14F-EB45-43AD-8436-E8EF41715C42}" type="presParOf" srcId="{9D2697DD-7F7F-4430-9001-E6B1F3D805ED}" destId="{F689DF5C-4035-4B7F-9F5A-9B5D1C7CF8DE}"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754D7-B4C9-41F5-9887-98DEC803ECE4}">
      <dsp:nvSpPr>
        <dsp:cNvPr id="0" name=""/>
        <dsp:cNvSpPr/>
      </dsp:nvSpPr>
      <dsp:spPr>
        <a:xfrm>
          <a:off x="0" y="0"/>
          <a:ext cx="8754139" cy="412859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EECC2B-106B-4CC5-931A-A1B965358D42}">
      <dsp:nvSpPr>
        <dsp:cNvPr id="0" name=""/>
        <dsp:cNvSpPr/>
      </dsp:nvSpPr>
      <dsp:spPr>
        <a:xfrm>
          <a:off x="5156" y="1238579"/>
          <a:ext cx="2745341" cy="165143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Assessment</a:t>
          </a:r>
        </a:p>
      </dsp:txBody>
      <dsp:txXfrm>
        <a:off x="85773" y="1319196"/>
        <a:ext cx="2584107" cy="1490204"/>
      </dsp:txXfrm>
    </dsp:sp>
    <dsp:sp modelId="{5448CC9B-BEC9-43D6-9461-4AB18D1B7C8E}">
      <dsp:nvSpPr>
        <dsp:cNvPr id="0" name=""/>
        <dsp:cNvSpPr/>
      </dsp:nvSpPr>
      <dsp:spPr>
        <a:xfrm>
          <a:off x="3004401" y="1238579"/>
          <a:ext cx="2745341" cy="165143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Contracting</a:t>
          </a:r>
        </a:p>
      </dsp:txBody>
      <dsp:txXfrm>
        <a:off x="3085018" y="1319196"/>
        <a:ext cx="2584107" cy="1490204"/>
      </dsp:txXfrm>
    </dsp:sp>
    <dsp:sp modelId="{F689DF5C-4035-4B7F-9F5A-9B5D1C7CF8DE}">
      <dsp:nvSpPr>
        <dsp:cNvPr id="0" name=""/>
        <dsp:cNvSpPr/>
      </dsp:nvSpPr>
      <dsp:spPr>
        <a:xfrm>
          <a:off x="6003646" y="1238579"/>
          <a:ext cx="2745341" cy="165143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Monitoring</a:t>
          </a:r>
        </a:p>
      </dsp:txBody>
      <dsp:txXfrm>
        <a:off x="6084263" y="1319196"/>
        <a:ext cx="2584107" cy="1490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754D7-B4C9-41F5-9887-98DEC803ECE4}">
      <dsp:nvSpPr>
        <dsp:cNvPr id="0" name=""/>
        <dsp:cNvSpPr/>
      </dsp:nvSpPr>
      <dsp:spPr>
        <a:xfrm>
          <a:off x="0" y="0"/>
          <a:ext cx="8754139" cy="3968176"/>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EECC2B-106B-4CC5-931A-A1B965358D42}">
      <dsp:nvSpPr>
        <dsp:cNvPr id="0" name=""/>
        <dsp:cNvSpPr/>
      </dsp:nvSpPr>
      <dsp:spPr>
        <a:xfrm>
          <a:off x="9403" y="1190452"/>
          <a:ext cx="2817740" cy="15872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Contracting Kick Off</a:t>
          </a:r>
        </a:p>
      </dsp:txBody>
      <dsp:txXfrm>
        <a:off x="86887" y="1267936"/>
        <a:ext cx="2662772" cy="1432302"/>
      </dsp:txXfrm>
    </dsp:sp>
    <dsp:sp modelId="{5448CC9B-BEC9-43D6-9461-4AB18D1B7C8E}">
      <dsp:nvSpPr>
        <dsp:cNvPr id="0" name=""/>
        <dsp:cNvSpPr/>
      </dsp:nvSpPr>
      <dsp:spPr>
        <a:xfrm>
          <a:off x="2968201" y="1190452"/>
          <a:ext cx="2817740" cy="15872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Complete Contracting Checklist</a:t>
          </a:r>
        </a:p>
      </dsp:txBody>
      <dsp:txXfrm>
        <a:off x="3045685" y="1267936"/>
        <a:ext cx="2662772" cy="1432302"/>
      </dsp:txXfrm>
    </dsp:sp>
    <dsp:sp modelId="{F689DF5C-4035-4B7F-9F5A-9B5D1C7CF8DE}">
      <dsp:nvSpPr>
        <dsp:cNvPr id="0" name=""/>
        <dsp:cNvSpPr/>
      </dsp:nvSpPr>
      <dsp:spPr>
        <a:xfrm>
          <a:off x="5927000" y="1190452"/>
          <a:ext cx="2817740" cy="15872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Receive Funding Confirmation Letter</a:t>
          </a:r>
        </a:p>
      </dsp:txBody>
      <dsp:txXfrm>
        <a:off x="6004484" y="1267936"/>
        <a:ext cx="2662772" cy="14323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D87D1D-8474-4560-B82B-82B4827FBFF1}" type="datetimeFigureOut">
              <a:rPr lang="en-CA" smtClean="0"/>
              <a:t>2021-10-13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CA91D3-44E3-46FA-9561-F518E11180E4}" type="slidenum">
              <a:rPr lang="en-CA" smtClean="0"/>
              <a:t>‹#›</a:t>
            </a:fld>
            <a:endParaRPr lang="en-CA"/>
          </a:p>
        </p:txBody>
      </p:sp>
    </p:spTree>
    <p:extLst>
      <p:ext uri="{BB962C8B-B14F-4D97-AF65-F5344CB8AC3E}">
        <p14:creationId xmlns:p14="http://schemas.microsoft.com/office/powerpoint/2010/main" val="599603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565d68b26e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565d68b26e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230" name="Google Shape;230;g565d68b26e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CA"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0CA91D3-44E3-46FA-9561-F518E11180E4}" type="slidenum">
              <a:rPr lang="en-CA" smtClean="0"/>
              <a:t>11</a:t>
            </a:fld>
            <a:endParaRPr lang="en-CA"/>
          </a:p>
        </p:txBody>
      </p:sp>
    </p:spTree>
    <p:extLst>
      <p:ext uri="{BB962C8B-B14F-4D97-AF65-F5344CB8AC3E}">
        <p14:creationId xmlns:p14="http://schemas.microsoft.com/office/powerpoint/2010/main" val="3254704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0CA91D3-44E3-46FA-9561-F518E11180E4}" type="slidenum">
              <a:rPr lang="en-CA" smtClean="0"/>
              <a:t>12</a:t>
            </a:fld>
            <a:endParaRPr lang="en-CA"/>
          </a:p>
        </p:txBody>
      </p:sp>
    </p:spTree>
    <p:extLst>
      <p:ext uri="{BB962C8B-B14F-4D97-AF65-F5344CB8AC3E}">
        <p14:creationId xmlns:p14="http://schemas.microsoft.com/office/powerpoint/2010/main" val="864637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CA91D3-44E3-46FA-9561-F518E11180E4}" type="slidenum">
              <a:rPr lang="en-CA" smtClean="0"/>
              <a:t>13</a:t>
            </a:fld>
            <a:endParaRPr lang="en-CA"/>
          </a:p>
        </p:txBody>
      </p:sp>
    </p:spTree>
    <p:extLst>
      <p:ext uri="{BB962C8B-B14F-4D97-AF65-F5344CB8AC3E}">
        <p14:creationId xmlns:p14="http://schemas.microsoft.com/office/powerpoint/2010/main" val="1565642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0CA91D3-44E3-46FA-9561-F518E11180E4}" type="slidenum">
              <a:rPr lang="en-CA" smtClean="0"/>
              <a:t>2</a:t>
            </a:fld>
            <a:endParaRPr lang="en-CA"/>
          </a:p>
        </p:txBody>
      </p:sp>
    </p:spTree>
    <p:extLst>
      <p:ext uri="{BB962C8B-B14F-4D97-AF65-F5344CB8AC3E}">
        <p14:creationId xmlns:p14="http://schemas.microsoft.com/office/powerpoint/2010/main" val="2517730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CA91D3-44E3-46FA-9561-F518E11180E4}" type="slidenum">
              <a:rPr lang="en-CA" smtClean="0"/>
              <a:t>3</a:t>
            </a:fld>
            <a:endParaRPr lang="en-CA"/>
          </a:p>
        </p:txBody>
      </p:sp>
    </p:spTree>
    <p:extLst>
      <p:ext uri="{BB962C8B-B14F-4D97-AF65-F5344CB8AC3E}">
        <p14:creationId xmlns:p14="http://schemas.microsoft.com/office/powerpoint/2010/main" val="2237116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0CA91D3-44E3-46FA-9561-F518E11180E4}" type="slidenum">
              <a:rPr lang="en-CA" smtClean="0"/>
              <a:t>5</a:t>
            </a:fld>
            <a:endParaRPr lang="en-CA"/>
          </a:p>
        </p:txBody>
      </p:sp>
    </p:spTree>
    <p:extLst>
      <p:ext uri="{BB962C8B-B14F-4D97-AF65-F5344CB8AC3E}">
        <p14:creationId xmlns:p14="http://schemas.microsoft.com/office/powerpoint/2010/main" val="810915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0CA91D3-44E3-46FA-9561-F518E11180E4}" type="slidenum">
              <a:rPr lang="en-CA" smtClean="0"/>
              <a:t>6</a:t>
            </a:fld>
            <a:endParaRPr lang="en-CA"/>
          </a:p>
        </p:txBody>
      </p:sp>
    </p:spTree>
    <p:extLst>
      <p:ext uri="{BB962C8B-B14F-4D97-AF65-F5344CB8AC3E}">
        <p14:creationId xmlns:p14="http://schemas.microsoft.com/office/powerpoint/2010/main" val="1688502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CA91D3-44E3-46FA-9561-F518E11180E4}" type="slidenum">
              <a:rPr lang="en-CA" smtClean="0"/>
              <a:t>7</a:t>
            </a:fld>
            <a:endParaRPr lang="en-CA"/>
          </a:p>
        </p:txBody>
      </p:sp>
    </p:spTree>
    <p:extLst>
      <p:ext uri="{BB962C8B-B14F-4D97-AF65-F5344CB8AC3E}">
        <p14:creationId xmlns:p14="http://schemas.microsoft.com/office/powerpoint/2010/main" val="145378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0CA91D3-44E3-46FA-9561-F518E11180E4}" type="slidenum">
              <a:rPr lang="en-CA" smtClean="0"/>
              <a:t>8</a:t>
            </a:fld>
            <a:endParaRPr lang="en-CA"/>
          </a:p>
        </p:txBody>
      </p:sp>
    </p:spTree>
    <p:extLst>
      <p:ext uri="{BB962C8B-B14F-4D97-AF65-F5344CB8AC3E}">
        <p14:creationId xmlns:p14="http://schemas.microsoft.com/office/powerpoint/2010/main" val="1652505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0CA91D3-44E3-46FA-9561-F518E11180E4}" type="slidenum">
              <a:rPr lang="en-CA" smtClean="0"/>
              <a:t>9</a:t>
            </a:fld>
            <a:endParaRPr lang="en-CA"/>
          </a:p>
        </p:txBody>
      </p:sp>
    </p:spTree>
    <p:extLst>
      <p:ext uri="{BB962C8B-B14F-4D97-AF65-F5344CB8AC3E}">
        <p14:creationId xmlns:p14="http://schemas.microsoft.com/office/powerpoint/2010/main" val="1245653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CA91D3-44E3-46FA-9561-F518E11180E4}" type="slidenum">
              <a:rPr lang="en-CA" smtClean="0"/>
              <a:t>10</a:t>
            </a:fld>
            <a:endParaRPr lang="en-CA"/>
          </a:p>
        </p:txBody>
      </p:sp>
    </p:spTree>
    <p:extLst>
      <p:ext uri="{BB962C8B-B14F-4D97-AF65-F5344CB8AC3E}">
        <p14:creationId xmlns:p14="http://schemas.microsoft.com/office/powerpoint/2010/main" val="583081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BC53C-AC25-4680-8EA0-4A706AA12D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B41F7EA-726F-40DB-8E91-1183F35F5F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99C4E6F-E86C-4885-AA8E-D57CEFCC35A5}"/>
              </a:ext>
            </a:extLst>
          </p:cNvPr>
          <p:cNvSpPr>
            <a:spLocks noGrp="1"/>
          </p:cNvSpPr>
          <p:nvPr>
            <p:ph type="dt" sz="half" idx="10"/>
          </p:nvPr>
        </p:nvSpPr>
        <p:spPr/>
        <p:txBody>
          <a:bodyPr/>
          <a:lstStyle/>
          <a:p>
            <a:fld id="{9D30A27F-E42D-4CBE-837F-B216DE46BCC8}" type="datetimeFigureOut">
              <a:rPr lang="en-CA" smtClean="0"/>
              <a:t>2021-10-13</a:t>
            </a:fld>
            <a:endParaRPr lang="en-CA"/>
          </a:p>
        </p:txBody>
      </p:sp>
      <p:sp>
        <p:nvSpPr>
          <p:cNvPr id="5" name="Footer Placeholder 4">
            <a:extLst>
              <a:ext uri="{FF2B5EF4-FFF2-40B4-BE49-F238E27FC236}">
                <a16:creationId xmlns:a16="http://schemas.microsoft.com/office/drawing/2014/main" id="{023095C4-5C9E-4C39-BD73-9C07C59D606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3BB9409-7FCD-4FC1-AC92-0F9EAEA7E920}"/>
              </a:ext>
            </a:extLst>
          </p:cNvPr>
          <p:cNvSpPr>
            <a:spLocks noGrp="1"/>
          </p:cNvSpPr>
          <p:nvPr>
            <p:ph type="sldNum" sz="quarter" idx="12"/>
          </p:nvPr>
        </p:nvSpPr>
        <p:spPr/>
        <p:txBody>
          <a:bodyPr/>
          <a:lstStyle/>
          <a:p>
            <a:fld id="{49F72222-6997-4010-A66C-636F0F6772D1}" type="slidenum">
              <a:rPr lang="en-CA" smtClean="0"/>
              <a:t>‹#›</a:t>
            </a:fld>
            <a:endParaRPr lang="en-CA"/>
          </a:p>
        </p:txBody>
      </p:sp>
    </p:spTree>
    <p:extLst>
      <p:ext uri="{BB962C8B-B14F-4D97-AF65-F5344CB8AC3E}">
        <p14:creationId xmlns:p14="http://schemas.microsoft.com/office/powerpoint/2010/main" val="4246791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64E37-73B7-4A6E-84F7-1D267362EA62}"/>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F9554D5-5929-4E7E-9C54-76B8593F48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AF2B2E0-216C-4309-9799-46183DEA7F55}"/>
              </a:ext>
            </a:extLst>
          </p:cNvPr>
          <p:cNvSpPr>
            <a:spLocks noGrp="1"/>
          </p:cNvSpPr>
          <p:nvPr>
            <p:ph type="dt" sz="half" idx="10"/>
          </p:nvPr>
        </p:nvSpPr>
        <p:spPr/>
        <p:txBody>
          <a:bodyPr/>
          <a:lstStyle/>
          <a:p>
            <a:fld id="{9D30A27F-E42D-4CBE-837F-B216DE46BCC8}" type="datetimeFigureOut">
              <a:rPr lang="en-CA" smtClean="0"/>
              <a:t>2021-10-13</a:t>
            </a:fld>
            <a:endParaRPr lang="en-CA"/>
          </a:p>
        </p:txBody>
      </p:sp>
      <p:sp>
        <p:nvSpPr>
          <p:cNvPr id="5" name="Footer Placeholder 4">
            <a:extLst>
              <a:ext uri="{FF2B5EF4-FFF2-40B4-BE49-F238E27FC236}">
                <a16:creationId xmlns:a16="http://schemas.microsoft.com/office/drawing/2014/main" id="{83ED83DC-21B9-4E93-8C42-93FEDF85C8D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37C126C-1257-4276-91C9-E3E6447CD751}"/>
              </a:ext>
            </a:extLst>
          </p:cNvPr>
          <p:cNvSpPr>
            <a:spLocks noGrp="1"/>
          </p:cNvSpPr>
          <p:nvPr>
            <p:ph type="sldNum" sz="quarter" idx="12"/>
          </p:nvPr>
        </p:nvSpPr>
        <p:spPr/>
        <p:txBody>
          <a:bodyPr/>
          <a:lstStyle/>
          <a:p>
            <a:fld id="{49F72222-6997-4010-A66C-636F0F6772D1}" type="slidenum">
              <a:rPr lang="en-CA" smtClean="0"/>
              <a:t>‹#›</a:t>
            </a:fld>
            <a:endParaRPr lang="en-CA"/>
          </a:p>
        </p:txBody>
      </p:sp>
    </p:spTree>
    <p:extLst>
      <p:ext uri="{BB962C8B-B14F-4D97-AF65-F5344CB8AC3E}">
        <p14:creationId xmlns:p14="http://schemas.microsoft.com/office/powerpoint/2010/main" val="590901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1E2ED6-A652-4631-A5FC-9276D27F65B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06F0505-500A-4CC2-AB6C-82F2AFBCD7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6B5BEFA-9FD1-411B-B194-D5E23B52A4E6}"/>
              </a:ext>
            </a:extLst>
          </p:cNvPr>
          <p:cNvSpPr>
            <a:spLocks noGrp="1"/>
          </p:cNvSpPr>
          <p:nvPr>
            <p:ph type="dt" sz="half" idx="10"/>
          </p:nvPr>
        </p:nvSpPr>
        <p:spPr/>
        <p:txBody>
          <a:bodyPr/>
          <a:lstStyle/>
          <a:p>
            <a:fld id="{9D30A27F-E42D-4CBE-837F-B216DE46BCC8}" type="datetimeFigureOut">
              <a:rPr lang="en-CA" smtClean="0"/>
              <a:t>2021-10-13</a:t>
            </a:fld>
            <a:endParaRPr lang="en-CA"/>
          </a:p>
        </p:txBody>
      </p:sp>
      <p:sp>
        <p:nvSpPr>
          <p:cNvPr id="5" name="Footer Placeholder 4">
            <a:extLst>
              <a:ext uri="{FF2B5EF4-FFF2-40B4-BE49-F238E27FC236}">
                <a16:creationId xmlns:a16="http://schemas.microsoft.com/office/drawing/2014/main" id="{A02E720D-99B4-4A6F-8FF3-A1867B00AF3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3388E86-4A24-4F29-B571-7F89F20A86A6}"/>
              </a:ext>
            </a:extLst>
          </p:cNvPr>
          <p:cNvSpPr>
            <a:spLocks noGrp="1"/>
          </p:cNvSpPr>
          <p:nvPr>
            <p:ph type="sldNum" sz="quarter" idx="12"/>
          </p:nvPr>
        </p:nvSpPr>
        <p:spPr/>
        <p:txBody>
          <a:bodyPr/>
          <a:lstStyle/>
          <a:p>
            <a:fld id="{49F72222-6997-4010-A66C-636F0F6772D1}" type="slidenum">
              <a:rPr lang="en-CA" smtClean="0"/>
              <a:t>‹#›</a:t>
            </a:fld>
            <a:endParaRPr lang="en-CA"/>
          </a:p>
        </p:txBody>
      </p:sp>
    </p:spTree>
    <p:extLst>
      <p:ext uri="{BB962C8B-B14F-4D97-AF65-F5344CB8AC3E}">
        <p14:creationId xmlns:p14="http://schemas.microsoft.com/office/powerpoint/2010/main" val="3366118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E7594C-A4D5-5D4D-AA01-6D05BAB1D65A}" type="datetime4">
              <a:rPr lang="en-CA" smtClean="0"/>
              <a:t>October 13, 2021</a:t>
            </a:fld>
            <a:endParaRPr lang="en-US"/>
          </a:p>
        </p:txBody>
      </p:sp>
      <p:sp>
        <p:nvSpPr>
          <p:cNvPr id="5" name="Footer Placeholder 4"/>
          <p:cNvSpPr>
            <a:spLocks noGrp="1"/>
          </p:cNvSpPr>
          <p:nvPr>
            <p:ph type="ftr" sz="quarter" idx="11"/>
          </p:nvPr>
        </p:nvSpPr>
        <p:spPr/>
        <p:txBody>
          <a:bodyPr/>
          <a:lstStyle/>
          <a:p>
            <a:r>
              <a:rPr lang="en-US"/>
              <a:t>Next Generation Manufacturing Canada – Sparking a New Economy</a:t>
            </a:r>
          </a:p>
        </p:txBody>
      </p:sp>
      <p:sp>
        <p:nvSpPr>
          <p:cNvPr id="6" name="Slide Number Placeholder 5"/>
          <p:cNvSpPr>
            <a:spLocks noGrp="1"/>
          </p:cNvSpPr>
          <p:nvPr>
            <p:ph type="sldNum" sz="quarter" idx="12"/>
          </p:nvPr>
        </p:nvSpPr>
        <p:spPr/>
        <p:txBody>
          <a:bodyPr/>
          <a:lstStyle/>
          <a:p>
            <a:fld id="{4AA33975-23FE-CD49-A681-468954439A66}" type="slidenum">
              <a:rPr lang="en-US" smtClean="0"/>
              <a:t>‹#›</a:t>
            </a:fld>
            <a:endParaRPr lang="en-US"/>
          </a:p>
        </p:txBody>
      </p:sp>
      <p:pic>
        <p:nvPicPr>
          <p:cNvPr id="7" name="Picture 6" descr="NGen_Horiz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066" y="6262908"/>
            <a:ext cx="1037133" cy="489305"/>
          </a:xfrm>
          <a:prstGeom prst="rect">
            <a:avLst/>
          </a:prstGeom>
        </p:spPr>
      </p:pic>
    </p:spTree>
    <p:extLst>
      <p:ext uri="{BB962C8B-B14F-4D97-AF65-F5344CB8AC3E}">
        <p14:creationId xmlns:p14="http://schemas.microsoft.com/office/powerpoint/2010/main" val="5556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ll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3297" y="863299"/>
            <a:ext cx="11012753" cy="4873287"/>
          </a:xfrm>
        </p:spPr>
        <p:txBody>
          <a:bodyPr>
            <a:normAutofit/>
          </a:bodyPr>
          <a:lstStyle>
            <a:lvl1pPr>
              <a:defRPr sz="3733">
                <a:solidFill>
                  <a:srgbClr val="FFFFFF"/>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F0C5DFA7-EA6C-1E4A-AC1E-020DD868B06D}" type="datetime4">
              <a:rPr lang="en-CA" smtClean="0"/>
              <a:t>October 13, 2021</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a:t>Next Generation Manufacturing Canada – Sparking a New Economy</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AA33975-23FE-CD49-A681-468954439A66}" type="slidenum">
              <a:rPr lang="en-US" smtClean="0"/>
              <a:pPr/>
              <a:t>‹#›</a:t>
            </a:fld>
            <a:endParaRPr lang="en-US"/>
          </a:p>
        </p:txBody>
      </p:sp>
      <p:pic>
        <p:nvPicPr>
          <p:cNvPr id="8" name="Picture 7" descr="NGen_Horiz_Revers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0621" y="6262907"/>
            <a:ext cx="1036320" cy="487680"/>
          </a:xfrm>
          <a:prstGeom prst="rect">
            <a:avLst/>
          </a:prstGeom>
        </p:spPr>
      </p:pic>
    </p:spTree>
    <p:extLst>
      <p:ext uri="{BB962C8B-B14F-4D97-AF65-F5344CB8AC3E}">
        <p14:creationId xmlns:p14="http://schemas.microsoft.com/office/powerpoint/2010/main" val="3359138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C6203-6464-254F-B6C4-89CB9854273F}" type="datetime4">
              <a:rPr lang="en-CA" smtClean="0"/>
              <a:t>October 13, 2021</a:t>
            </a:fld>
            <a:endParaRPr lang="en-US"/>
          </a:p>
        </p:txBody>
      </p:sp>
      <p:sp>
        <p:nvSpPr>
          <p:cNvPr id="3" name="Footer Placeholder 2"/>
          <p:cNvSpPr>
            <a:spLocks noGrp="1"/>
          </p:cNvSpPr>
          <p:nvPr>
            <p:ph type="ftr" sz="quarter" idx="11"/>
          </p:nvPr>
        </p:nvSpPr>
        <p:spPr/>
        <p:txBody>
          <a:bodyPr/>
          <a:lstStyle/>
          <a:p>
            <a:r>
              <a:rPr lang="en-US"/>
              <a:t>Next Generation Manufacturing Canada – Sparking a New Economy</a:t>
            </a:r>
          </a:p>
        </p:txBody>
      </p:sp>
      <p:sp>
        <p:nvSpPr>
          <p:cNvPr id="4" name="Slide Number Placeholder 3"/>
          <p:cNvSpPr>
            <a:spLocks noGrp="1"/>
          </p:cNvSpPr>
          <p:nvPr>
            <p:ph type="sldNum" sz="quarter" idx="12"/>
          </p:nvPr>
        </p:nvSpPr>
        <p:spPr/>
        <p:txBody>
          <a:bodyPr/>
          <a:lstStyle/>
          <a:p>
            <a:fld id="{4AA33975-23FE-CD49-A681-468954439A66}" type="slidenum">
              <a:rPr lang="en-US" smtClean="0"/>
              <a:t>‹#›</a:t>
            </a:fld>
            <a:endParaRPr lang="en-US"/>
          </a:p>
        </p:txBody>
      </p:sp>
    </p:spTree>
    <p:extLst>
      <p:ext uri="{BB962C8B-B14F-4D97-AF65-F5344CB8AC3E}">
        <p14:creationId xmlns:p14="http://schemas.microsoft.com/office/powerpoint/2010/main" val="2429655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Page">
    <p:bg>
      <p:bgPr>
        <a:solidFill>
          <a:schemeClr val="tx2"/>
        </a:solidFill>
        <a:effectLst/>
      </p:bgPr>
    </p:bg>
    <p:spTree>
      <p:nvGrpSpPr>
        <p:cNvPr id="1" name=""/>
        <p:cNvGrpSpPr/>
        <p:nvPr/>
      </p:nvGrpSpPr>
      <p:grpSpPr>
        <a:xfrm>
          <a:off x="0" y="0"/>
          <a:ext cx="0" cy="0"/>
          <a:chOff x="0" y="0"/>
          <a:chExt cx="0" cy="0"/>
        </a:xfrm>
      </p:grpSpPr>
      <p:pic>
        <p:nvPicPr>
          <p:cNvPr id="9" name="Picture 8" descr="NGE Bkgd 01.png"/>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5280855" y="-77476"/>
            <a:ext cx="7028171" cy="7028171"/>
          </a:xfrm>
          <a:prstGeom prst="rect">
            <a:avLst/>
          </a:prstGeom>
        </p:spPr>
      </p:pic>
      <p:sp>
        <p:nvSpPr>
          <p:cNvPr id="2" name="Title 1"/>
          <p:cNvSpPr>
            <a:spLocks noGrp="1"/>
          </p:cNvSpPr>
          <p:nvPr>
            <p:ph type="ctrTitle"/>
          </p:nvPr>
        </p:nvSpPr>
        <p:spPr>
          <a:xfrm>
            <a:off x="563297" y="812756"/>
            <a:ext cx="10363200" cy="1090128"/>
          </a:xfrm>
        </p:spPr>
        <p:txBody>
          <a:bodyPr>
            <a:normAutofit/>
          </a:bodyPr>
          <a:lstStyle>
            <a:lvl1pPr>
              <a:defRPr sz="5333">
                <a:solidFill>
                  <a:srgbClr val="FFFFFF"/>
                </a:solidFill>
              </a:defRPr>
            </a:lvl1pPr>
          </a:lstStyle>
          <a:p>
            <a:r>
              <a:rPr lang="en-US"/>
              <a:t>Click to edit Master title style</a:t>
            </a:r>
          </a:p>
        </p:txBody>
      </p:sp>
      <p:sp>
        <p:nvSpPr>
          <p:cNvPr id="3" name="Subtitle 2"/>
          <p:cNvSpPr>
            <a:spLocks noGrp="1"/>
          </p:cNvSpPr>
          <p:nvPr>
            <p:ph type="subTitle" idx="1"/>
          </p:nvPr>
        </p:nvSpPr>
        <p:spPr>
          <a:xfrm>
            <a:off x="605366" y="1902884"/>
            <a:ext cx="10970684" cy="1752600"/>
          </a:xfrm>
        </p:spPr>
        <p:txBody>
          <a:bodyPr/>
          <a:lstStyle>
            <a:lvl1pPr marL="0" indent="0" algn="l">
              <a:buNone/>
              <a:defRPr>
                <a:solidFill>
                  <a:schemeClr val="tx2">
                    <a:lumMod val="20000"/>
                    <a:lumOff val="8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7" name="Picture 6" descr="NGen_EN_Horiz_Revers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723" y="4993709"/>
            <a:ext cx="4203700" cy="914400"/>
          </a:xfrm>
          <a:prstGeom prst="rect">
            <a:avLst/>
          </a:prstGeom>
        </p:spPr>
      </p:pic>
    </p:spTree>
    <p:extLst>
      <p:ext uri="{BB962C8B-B14F-4D97-AF65-F5344CB8AC3E}">
        <p14:creationId xmlns:p14="http://schemas.microsoft.com/office/powerpoint/2010/main" val="3131222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3297" y="812755"/>
            <a:ext cx="11012753" cy="4873287"/>
          </a:xfrm>
        </p:spPr>
        <p:txBody>
          <a:bodyPr>
            <a:normAutofit/>
          </a:bodyPr>
          <a:lstStyle>
            <a:lvl1pPr>
              <a:defRPr sz="5333">
                <a:solidFill>
                  <a:srgbClr val="FFFFFF"/>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AC2F3207-2037-0147-A5DC-160EAD865C9E}" type="datetime4">
              <a:rPr lang="en-CA" smtClean="0"/>
              <a:t>October 13, 2021</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a:t>Next Generation Manufacturing Canada – Sparking a New Economy</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AA33975-23FE-CD49-A681-468954439A66}" type="slidenum">
              <a:rPr lang="en-US" smtClean="0"/>
              <a:pPr/>
              <a:t>‹#›</a:t>
            </a:fld>
            <a:endParaRPr lang="en-US"/>
          </a:p>
        </p:txBody>
      </p:sp>
      <p:pic>
        <p:nvPicPr>
          <p:cNvPr id="8" name="Picture 7" descr="NGen_Horiz_Revers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0621" y="6262907"/>
            <a:ext cx="1036320" cy="487680"/>
          </a:xfrm>
          <a:prstGeom prst="rect">
            <a:avLst/>
          </a:prstGeom>
        </p:spPr>
      </p:pic>
      <p:pic>
        <p:nvPicPr>
          <p:cNvPr id="3" name="Picture 2" descr="NGE Bkgd 02 White.png"/>
          <p:cNvPicPr>
            <a:picLocks noChangeAspect="1"/>
          </p:cNvPicPr>
          <p:nvPr userDrawn="1"/>
        </p:nvPicPr>
        <p:blipFill>
          <a:blip r:embed="rId3">
            <a:alphaModFix amt="30000"/>
            <a:extLst>
              <a:ext uri="{28A0092B-C50C-407E-A947-70E740481C1C}">
                <a14:useLocalDpi xmlns:a14="http://schemas.microsoft.com/office/drawing/2010/main" val="0"/>
              </a:ext>
            </a:extLst>
          </a:blip>
          <a:stretch>
            <a:fillRect/>
          </a:stretch>
        </p:blipFill>
        <p:spPr>
          <a:xfrm>
            <a:off x="-75824" y="1875302"/>
            <a:ext cx="12607869" cy="3216865"/>
          </a:xfrm>
          <a:prstGeom prst="rect">
            <a:avLst/>
          </a:prstGeom>
        </p:spPr>
      </p:pic>
    </p:spTree>
    <p:extLst>
      <p:ext uri="{BB962C8B-B14F-4D97-AF65-F5344CB8AC3E}">
        <p14:creationId xmlns:p14="http://schemas.microsoft.com/office/powerpoint/2010/main" val="4027879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tx2"/>
        </a:solidFill>
        <a:effectLst/>
      </p:bgPr>
    </p:bg>
    <p:spTree>
      <p:nvGrpSpPr>
        <p:cNvPr id="1" name=""/>
        <p:cNvGrpSpPr/>
        <p:nvPr/>
      </p:nvGrpSpPr>
      <p:grpSpPr>
        <a:xfrm>
          <a:off x="0" y="0"/>
          <a:ext cx="0" cy="0"/>
          <a:chOff x="0" y="0"/>
          <a:chExt cx="0" cy="0"/>
        </a:xfrm>
      </p:grpSpPr>
      <p:pic>
        <p:nvPicPr>
          <p:cNvPr id="9" name="Picture 8" descr="NGE Bkgd 01.png"/>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5280855" y="-77476"/>
            <a:ext cx="7028171" cy="7028171"/>
          </a:xfrm>
          <a:prstGeom prst="rect">
            <a:avLst/>
          </a:prstGeom>
        </p:spPr>
      </p:pic>
      <p:sp>
        <p:nvSpPr>
          <p:cNvPr id="2" name="Title 1"/>
          <p:cNvSpPr>
            <a:spLocks noGrp="1"/>
          </p:cNvSpPr>
          <p:nvPr>
            <p:ph type="ctrTitle"/>
          </p:nvPr>
        </p:nvSpPr>
        <p:spPr>
          <a:xfrm>
            <a:off x="563297" y="812755"/>
            <a:ext cx="11012753" cy="4873287"/>
          </a:xfrm>
        </p:spPr>
        <p:txBody>
          <a:bodyPr>
            <a:normAutofit/>
          </a:bodyPr>
          <a:lstStyle>
            <a:lvl1pPr>
              <a:defRPr sz="5333">
                <a:solidFill>
                  <a:srgbClr val="FFFFFF"/>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9656B90C-8F29-CB41-811D-DBF433364AEC}" type="datetime4">
              <a:rPr lang="en-CA" smtClean="0"/>
              <a:t>October 13, 2021</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a:t>Next Generation Manufacturing Canada – Sparking a New Economy</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AA33975-23FE-CD49-A681-468954439A66}" type="slidenum">
              <a:rPr lang="en-US" smtClean="0"/>
              <a:pPr/>
              <a:t>‹#›</a:t>
            </a:fld>
            <a:endParaRPr lang="en-US"/>
          </a:p>
        </p:txBody>
      </p:sp>
      <p:pic>
        <p:nvPicPr>
          <p:cNvPr id="8" name="Picture 7" descr="NGen_Horiz_Revers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621" y="6262907"/>
            <a:ext cx="1036320" cy="487680"/>
          </a:xfrm>
          <a:prstGeom prst="rect">
            <a:avLst/>
          </a:prstGeom>
        </p:spPr>
      </p:pic>
    </p:spTree>
    <p:extLst>
      <p:ext uri="{BB962C8B-B14F-4D97-AF65-F5344CB8AC3E}">
        <p14:creationId xmlns:p14="http://schemas.microsoft.com/office/powerpoint/2010/main" val="2219942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Gre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3297" y="812755"/>
            <a:ext cx="11012753" cy="4873287"/>
          </a:xfrm>
        </p:spPr>
        <p:txBody>
          <a:bodyPr>
            <a:normAutofit/>
          </a:bodyPr>
          <a:lstStyle>
            <a:lvl1pPr>
              <a:defRPr sz="5333">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00BDAEAB-0040-2447-87C9-71973B1908BC}" type="datetime4">
              <a:rPr lang="en-CA" smtClean="0"/>
              <a:t>October 13, 2021</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a:t>Next Generation Manufacturing Canada – Sparking a New Economy</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AA33975-23FE-CD49-A681-468954439A66}" type="slidenum">
              <a:rPr lang="en-US" smtClean="0"/>
              <a:pPr/>
              <a:t>‹#›</a:t>
            </a:fld>
            <a:endParaRPr lang="en-US"/>
          </a:p>
        </p:txBody>
      </p:sp>
      <p:pic>
        <p:nvPicPr>
          <p:cNvPr id="8" name="Picture 7" descr="NGen_Horiz_Revers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0621" y="6262907"/>
            <a:ext cx="1036320" cy="487680"/>
          </a:xfrm>
          <a:prstGeom prst="rect">
            <a:avLst/>
          </a:prstGeom>
        </p:spPr>
      </p:pic>
      <p:pic>
        <p:nvPicPr>
          <p:cNvPr id="3" name="Picture 2" descr="NGE Bkgd 06 White-01.png"/>
          <p:cNvPicPr>
            <a:picLocks noChangeAspect="1"/>
          </p:cNvPicPr>
          <p:nvPr userDrawn="1"/>
        </p:nvPicPr>
        <p:blipFill rotWithShape="1">
          <a:blip r:embed="rId3">
            <a:alphaModFix amt="15000"/>
            <a:extLst>
              <a:ext uri="{28A0092B-C50C-407E-A947-70E740481C1C}">
                <a14:useLocalDpi xmlns:a14="http://schemas.microsoft.com/office/drawing/2010/main" val="0"/>
              </a:ext>
            </a:extLst>
          </a:blip>
          <a:srcRect t="39569" r="74337" b="42001"/>
          <a:stretch/>
        </p:blipFill>
        <p:spPr>
          <a:xfrm>
            <a:off x="1" y="1086665"/>
            <a:ext cx="12216803" cy="4935095"/>
          </a:xfrm>
          <a:prstGeom prst="rect">
            <a:avLst/>
          </a:prstGeom>
        </p:spPr>
      </p:pic>
    </p:spTree>
    <p:extLst>
      <p:ext uri="{BB962C8B-B14F-4D97-AF65-F5344CB8AC3E}">
        <p14:creationId xmlns:p14="http://schemas.microsoft.com/office/powerpoint/2010/main" val="4082602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3297" y="812755"/>
            <a:ext cx="11012753" cy="4873287"/>
          </a:xfrm>
        </p:spPr>
        <p:txBody>
          <a:bodyPr>
            <a:normAutofit/>
          </a:bodyPr>
          <a:lstStyle>
            <a:lvl1pPr>
              <a:defRPr sz="5333">
                <a:solidFill>
                  <a:srgbClr val="FFFFFF"/>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9D1614BD-B9DC-1B45-8B19-6AAAB08D3EBF}" type="datetime4">
              <a:rPr lang="en-CA" smtClean="0"/>
              <a:t>October 13, 2021</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a:t>Next Generation Manufacturing Canada – Sparking a New Economy</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AA33975-23FE-CD49-A681-468954439A66}" type="slidenum">
              <a:rPr lang="en-US" smtClean="0"/>
              <a:pPr/>
              <a:t>‹#›</a:t>
            </a:fld>
            <a:endParaRPr lang="en-US"/>
          </a:p>
        </p:txBody>
      </p:sp>
      <p:pic>
        <p:nvPicPr>
          <p:cNvPr id="8" name="Picture 7" descr="NGen_Horiz_Revers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0621" y="6262907"/>
            <a:ext cx="1036320" cy="487680"/>
          </a:xfrm>
          <a:prstGeom prst="rect">
            <a:avLst/>
          </a:prstGeom>
        </p:spPr>
      </p:pic>
      <p:pic>
        <p:nvPicPr>
          <p:cNvPr id="3" name="Picture 2" descr="NGE Bkgd 04 White-01.png"/>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37138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9FEF0-AF15-49F9-8008-1AC6C261A17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28EAAEE-2FDF-4468-9128-9EE7E445F0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29DBDE0-A9DB-4160-A359-027E091B69B1}"/>
              </a:ext>
            </a:extLst>
          </p:cNvPr>
          <p:cNvSpPr>
            <a:spLocks noGrp="1"/>
          </p:cNvSpPr>
          <p:nvPr>
            <p:ph type="dt" sz="half" idx="10"/>
          </p:nvPr>
        </p:nvSpPr>
        <p:spPr/>
        <p:txBody>
          <a:bodyPr/>
          <a:lstStyle/>
          <a:p>
            <a:fld id="{9D30A27F-E42D-4CBE-837F-B216DE46BCC8}" type="datetimeFigureOut">
              <a:rPr lang="en-CA" smtClean="0"/>
              <a:t>2021-10-13</a:t>
            </a:fld>
            <a:endParaRPr lang="en-CA"/>
          </a:p>
        </p:txBody>
      </p:sp>
      <p:sp>
        <p:nvSpPr>
          <p:cNvPr id="5" name="Footer Placeholder 4">
            <a:extLst>
              <a:ext uri="{FF2B5EF4-FFF2-40B4-BE49-F238E27FC236}">
                <a16:creationId xmlns:a16="http://schemas.microsoft.com/office/drawing/2014/main" id="{59BB92A2-0FF7-453C-8315-7009B6F5446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0C5BF87-4A01-4384-804C-9DE58DC5B06A}"/>
              </a:ext>
            </a:extLst>
          </p:cNvPr>
          <p:cNvSpPr>
            <a:spLocks noGrp="1"/>
          </p:cNvSpPr>
          <p:nvPr>
            <p:ph type="sldNum" sz="quarter" idx="12"/>
          </p:nvPr>
        </p:nvSpPr>
        <p:spPr/>
        <p:txBody>
          <a:bodyPr/>
          <a:lstStyle/>
          <a:p>
            <a:fld id="{49F72222-6997-4010-A66C-636F0F6772D1}" type="slidenum">
              <a:rPr lang="en-CA" smtClean="0"/>
              <a:t>‹#›</a:t>
            </a:fld>
            <a:endParaRPr lang="en-CA"/>
          </a:p>
        </p:txBody>
      </p:sp>
    </p:spTree>
    <p:extLst>
      <p:ext uri="{BB962C8B-B14F-4D97-AF65-F5344CB8AC3E}">
        <p14:creationId xmlns:p14="http://schemas.microsoft.com/office/powerpoint/2010/main" val="865860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Purpl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3297" y="812755"/>
            <a:ext cx="11012753" cy="4873287"/>
          </a:xfrm>
        </p:spPr>
        <p:txBody>
          <a:bodyPr>
            <a:normAutofit/>
          </a:bodyPr>
          <a:lstStyle>
            <a:lvl1pPr>
              <a:defRPr sz="5333">
                <a:solidFill>
                  <a:srgbClr val="FFFFFF"/>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0315E59A-AAE3-044D-B396-2ABEA6E603F0}" type="datetime4">
              <a:rPr lang="en-CA" smtClean="0"/>
              <a:t>October 13, 2021</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a:t>Next Generation Manufacturing Canada – Sparking a New Economy</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AA33975-23FE-CD49-A681-468954439A66}" type="slidenum">
              <a:rPr lang="en-US" smtClean="0"/>
              <a:pPr/>
              <a:t>‹#›</a:t>
            </a:fld>
            <a:endParaRPr lang="en-US"/>
          </a:p>
        </p:txBody>
      </p:sp>
      <p:pic>
        <p:nvPicPr>
          <p:cNvPr id="8" name="Picture 7" descr="NGen_Horiz_Revers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0621" y="6262907"/>
            <a:ext cx="1036320" cy="487680"/>
          </a:xfrm>
          <a:prstGeom prst="rect">
            <a:avLst/>
          </a:prstGeom>
        </p:spPr>
      </p:pic>
      <p:pic>
        <p:nvPicPr>
          <p:cNvPr id="3" name="Picture 2" descr="NGE Bkgd 05 White.png"/>
          <p:cNvPicPr>
            <a:picLocks noChangeAspect="1"/>
          </p:cNvPicPr>
          <p:nvPr userDrawn="1"/>
        </p:nvPicPr>
        <p:blipFill rotWithShape="1">
          <a:blip r:embed="rId3">
            <a:alphaModFix amt="18000"/>
            <a:extLst>
              <a:ext uri="{28A0092B-C50C-407E-A947-70E740481C1C}">
                <a14:useLocalDpi xmlns:a14="http://schemas.microsoft.com/office/drawing/2010/main" val="0"/>
              </a:ext>
            </a:extLst>
          </a:blip>
          <a:srcRect r="15522" b="20480"/>
          <a:stretch/>
        </p:blipFill>
        <p:spPr>
          <a:xfrm>
            <a:off x="1892461" y="2464139"/>
            <a:ext cx="10299539" cy="4393861"/>
          </a:xfrm>
          <a:prstGeom prst="rect">
            <a:avLst/>
          </a:prstGeom>
        </p:spPr>
      </p:pic>
    </p:spTree>
    <p:extLst>
      <p:ext uri="{BB962C8B-B14F-4D97-AF65-F5344CB8AC3E}">
        <p14:creationId xmlns:p14="http://schemas.microsoft.com/office/powerpoint/2010/main" val="2839822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A85FC-6027-4E76-972B-A9FD773A21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80424C5A-901A-4EE4-A17C-0B416905F2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EEB270-1D55-4708-84E4-023CBCBE0B22}"/>
              </a:ext>
            </a:extLst>
          </p:cNvPr>
          <p:cNvSpPr>
            <a:spLocks noGrp="1"/>
          </p:cNvSpPr>
          <p:nvPr>
            <p:ph type="dt" sz="half" idx="10"/>
          </p:nvPr>
        </p:nvSpPr>
        <p:spPr/>
        <p:txBody>
          <a:bodyPr/>
          <a:lstStyle/>
          <a:p>
            <a:fld id="{9D30A27F-E42D-4CBE-837F-B216DE46BCC8}" type="datetimeFigureOut">
              <a:rPr lang="en-CA" smtClean="0"/>
              <a:t>2021-10-13</a:t>
            </a:fld>
            <a:endParaRPr lang="en-CA"/>
          </a:p>
        </p:txBody>
      </p:sp>
      <p:sp>
        <p:nvSpPr>
          <p:cNvPr id="5" name="Footer Placeholder 4">
            <a:extLst>
              <a:ext uri="{FF2B5EF4-FFF2-40B4-BE49-F238E27FC236}">
                <a16:creationId xmlns:a16="http://schemas.microsoft.com/office/drawing/2014/main" id="{373DCA3F-B2AD-4538-A40E-21C80C7E0D4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CF8E124-CDD2-49DC-98F2-F9BAC9917A28}"/>
              </a:ext>
            </a:extLst>
          </p:cNvPr>
          <p:cNvSpPr>
            <a:spLocks noGrp="1"/>
          </p:cNvSpPr>
          <p:nvPr>
            <p:ph type="sldNum" sz="quarter" idx="12"/>
          </p:nvPr>
        </p:nvSpPr>
        <p:spPr/>
        <p:txBody>
          <a:bodyPr/>
          <a:lstStyle/>
          <a:p>
            <a:fld id="{49F72222-6997-4010-A66C-636F0F6772D1}" type="slidenum">
              <a:rPr lang="en-CA" smtClean="0"/>
              <a:t>‹#›</a:t>
            </a:fld>
            <a:endParaRPr lang="en-CA"/>
          </a:p>
        </p:txBody>
      </p:sp>
    </p:spTree>
    <p:extLst>
      <p:ext uri="{BB962C8B-B14F-4D97-AF65-F5344CB8AC3E}">
        <p14:creationId xmlns:p14="http://schemas.microsoft.com/office/powerpoint/2010/main" val="3994801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BD8D3-202C-46C6-8B6F-4275DD48D32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84EB0ED-BA9D-40F6-B17D-D08203D2F3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29F0885-442C-4F4A-902E-4C9A715F04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2C6924C-F0C1-4C65-B399-66288B5CD1E0}"/>
              </a:ext>
            </a:extLst>
          </p:cNvPr>
          <p:cNvSpPr>
            <a:spLocks noGrp="1"/>
          </p:cNvSpPr>
          <p:nvPr>
            <p:ph type="dt" sz="half" idx="10"/>
          </p:nvPr>
        </p:nvSpPr>
        <p:spPr/>
        <p:txBody>
          <a:bodyPr/>
          <a:lstStyle/>
          <a:p>
            <a:fld id="{9D30A27F-E42D-4CBE-837F-B216DE46BCC8}" type="datetimeFigureOut">
              <a:rPr lang="en-CA" smtClean="0"/>
              <a:t>2021-10-13</a:t>
            </a:fld>
            <a:endParaRPr lang="en-CA"/>
          </a:p>
        </p:txBody>
      </p:sp>
      <p:sp>
        <p:nvSpPr>
          <p:cNvPr id="6" name="Footer Placeholder 5">
            <a:extLst>
              <a:ext uri="{FF2B5EF4-FFF2-40B4-BE49-F238E27FC236}">
                <a16:creationId xmlns:a16="http://schemas.microsoft.com/office/drawing/2014/main" id="{E71597B0-D8E6-46F0-B399-5309F4A4165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47D5B82-25CF-4EFD-8BF6-6861B1A3CF52}"/>
              </a:ext>
            </a:extLst>
          </p:cNvPr>
          <p:cNvSpPr>
            <a:spLocks noGrp="1"/>
          </p:cNvSpPr>
          <p:nvPr>
            <p:ph type="sldNum" sz="quarter" idx="12"/>
          </p:nvPr>
        </p:nvSpPr>
        <p:spPr/>
        <p:txBody>
          <a:bodyPr/>
          <a:lstStyle/>
          <a:p>
            <a:fld id="{49F72222-6997-4010-A66C-636F0F6772D1}" type="slidenum">
              <a:rPr lang="en-CA" smtClean="0"/>
              <a:t>‹#›</a:t>
            </a:fld>
            <a:endParaRPr lang="en-CA"/>
          </a:p>
        </p:txBody>
      </p:sp>
    </p:spTree>
    <p:extLst>
      <p:ext uri="{BB962C8B-B14F-4D97-AF65-F5344CB8AC3E}">
        <p14:creationId xmlns:p14="http://schemas.microsoft.com/office/powerpoint/2010/main" val="2498641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88929-6EE6-4311-9C16-60741DCF4B37}"/>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079FEBB-F049-4BA9-B6C6-C0D4756304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D6CBB9-2228-46CC-8FE8-90CF232ACD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BC6FE90C-80EE-4D4A-A043-22C1DD0E6C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0B81C7-6BA5-4AF2-88C7-0CA1A99B2F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3EE7A272-5AD1-4296-9705-F8C152932C2E}"/>
              </a:ext>
            </a:extLst>
          </p:cNvPr>
          <p:cNvSpPr>
            <a:spLocks noGrp="1"/>
          </p:cNvSpPr>
          <p:nvPr>
            <p:ph type="dt" sz="half" idx="10"/>
          </p:nvPr>
        </p:nvSpPr>
        <p:spPr/>
        <p:txBody>
          <a:bodyPr/>
          <a:lstStyle/>
          <a:p>
            <a:fld id="{9D30A27F-E42D-4CBE-837F-B216DE46BCC8}" type="datetimeFigureOut">
              <a:rPr lang="en-CA" smtClean="0"/>
              <a:t>2021-10-13</a:t>
            </a:fld>
            <a:endParaRPr lang="en-CA"/>
          </a:p>
        </p:txBody>
      </p:sp>
      <p:sp>
        <p:nvSpPr>
          <p:cNvPr id="8" name="Footer Placeholder 7">
            <a:extLst>
              <a:ext uri="{FF2B5EF4-FFF2-40B4-BE49-F238E27FC236}">
                <a16:creationId xmlns:a16="http://schemas.microsoft.com/office/drawing/2014/main" id="{2F800B71-06D0-4ED8-884D-60DD709E0819}"/>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AB5365FD-07A3-4411-8AEB-B9F90AF22FE7}"/>
              </a:ext>
            </a:extLst>
          </p:cNvPr>
          <p:cNvSpPr>
            <a:spLocks noGrp="1"/>
          </p:cNvSpPr>
          <p:nvPr>
            <p:ph type="sldNum" sz="quarter" idx="12"/>
          </p:nvPr>
        </p:nvSpPr>
        <p:spPr/>
        <p:txBody>
          <a:bodyPr/>
          <a:lstStyle/>
          <a:p>
            <a:fld id="{49F72222-6997-4010-A66C-636F0F6772D1}" type="slidenum">
              <a:rPr lang="en-CA" smtClean="0"/>
              <a:t>‹#›</a:t>
            </a:fld>
            <a:endParaRPr lang="en-CA"/>
          </a:p>
        </p:txBody>
      </p:sp>
    </p:spTree>
    <p:extLst>
      <p:ext uri="{BB962C8B-B14F-4D97-AF65-F5344CB8AC3E}">
        <p14:creationId xmlns:p14="http://schemas.microsoft.com/office/powerpoint/2010/main" val="3536703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EC1CA-FB7E-4CB6-8D26-C9C5F97C3DF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384CEEBB-AB4A-4C4B-BB2A-C1CE5C99E93D}"/>
              </a:ext>
            </a:extLst>
          </p:cNvPr>
          <p:cNvSpPr>
            <a:spLocks noGrp="1"/>
          </p:cNvSpPr>
          <p:nvPr>
            <p:ph type="dt" sz="half" idx="10"/>
          </p:nvPr>
        </p:nvSpPr>
        <p:spPr/>
        <p:txBody>
          <a:bodyPr/>
          <a:lstStyle/>
          <a:p>
            <a:fld id="{9D30A27F-E42D-4CBE-837F-B216DE46BCC8}" type="datetimeFigureOut">
              <a:rPr lang="en-CA" smtClean="0"/>
              <a:t>2021-10-13</a:t>
            </a:fld>
            <a:endParaRPr lang="en-CA"/>
          </a:p>
        </p:txBody>
      </p:sp>
      <p:sp>
        <p:nvSpPr>
          <p:cNvPr id="4" name="Footer Placeholder 3">
            <a:extLst>
              <a:ext uri="{FF2B5EF4-FFF2-40B4-BE49-F238E27FC236}">
                <a16:creationId xmlns:a16="http://schemas.microsoft.com/office/drawing/2014/main" id="{1BA56569-4804-4C6D-A77F-AE490518A2F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A754D402-1DB7-402F-91E6-5152671AC961}"/>
              </a:ext>
            </a:extLst>
          </p:cNvPr>
          <p:cNvSpPr>
            <a:spLocks noGrp="1"/>
          </p:cNvSpPr>
          <p:nvPr>
            <p:ph type="sldNum" sz="quarter" idx="12"/>
          </p:nvPr>
        </p:nvSpPr>
        <p:spPr/>
        <p:txBody>
          <a:bodyPr/>
          <a:lstStyle/>
          <a:p>
            <a:fld id="{49F72222-6997-4010-A66C-636F0F6772D1}" type="slidenum">
              <a:rPr lang="en-CA" smtClean="0"/>
              <a:t>‹#›</a:t>
            </a:fld>
            <a:endParaRPr lang="en-CA"/>
          </a:p>
        </p:txBody>
      </p:sp>
    </p:spTree>
    <p:extLst>
      <p:ext uri="{BB962C8B-B14F-4D97-AF65-F5344CB8AC3E}">
        <p14:creationId xmlns:p14="http://schemas.microsoft.com/office/powerpoint/2010/main" val="91720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0FD13-CB2B-46A4-A90F-8026C172471A}"/>
              </a:ext>
            </a:extLst>
          </p:cNvPr>
          <p:cNvSpPr>
            <a:spLocks noGrp="1"/>
          </p:cNvSpPr>
          <p:nvPr>
            <p:ph type="dt" sz="half" idx="10"/>
          </p:nvPr>
        </p:nvSpPr>
        <p:spPr/>
        <p:txBody>
          <a:bodyPr/>
          <a:lstStyle/>
          <a:p>
            <a:fld id="{9D30A27F-E42D-4CBE-837F-B216DE46BCC8}" type="datetimeFigureOut">
              <a:rPr lang="en-CA" smtClean="0"/>
              <a:t>2021-10-13</a:t>
            </a:fld>
            <a:endParaRPr lang="en-CA"/>
          </a:p>
        </p:txBody>
      </p:sp>
      <p:sp>
        <p:nvSpPr>
          <p:cNvPr id="3" name="Footer Placeholder 2">
            <a:extLst>
              <a:ext uri="{FF2B5EF4-FFF2-40B4-BE49-F238E27FC236}">
                <a16:creationId xmlns:a16="http://schemas.microsoft.com/office/drawing/2014/main" id="{5433B3FA-58C8-4751-9D4C-1B3E5502A11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8976A1D-E12A-446B-8F4D-72C9A7A00798}"/>
              </a:ext>
            </a:extLst>
          </p:cNvPr>
          <p:cNvSpPr>
            <a:spLocks noGrp="1"/>
          </p:cNvSpPr>
          <p:nvPr>
            <p:ph type="sldNum" sz="quarter" idx="12"/>
          </p:nvPr>
        </p:nvSpPr>
        <p:spPr/>
        <p:txBody>
          <a:bodyPr/>
          <a:lstStyle/>
          <a:p>
            <a:fld id="{49F72222-6997-4010-A66C-636F0F6772D1}" type="slidenum">
              <a:rPr lang="en-CA" smtClean="0"/>
              <a:t>‹#›</a:t>
            </a:fld>
            <a:endParaRPr lang="en-CA"/>
          </a:p>
        </p:txBody>
      </p:sp>
    </p:spTree>
    <p:extLst>
      <p:ext uri="{BB962C8B-B14F-4D97-AF65-F5344CB8AC3E}">
        <p14:creationId xmlns:p14="http://schemas.microsoft.com/office/powerpoint/2010/main" val="41927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55135-34F9-4836-930C-63734077D6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6366946-B497-4DDE-9D35-EC20A841D9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B81D001-CBE4-48A1-91D3-FA9322E217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6D45F9-8D55-4980-8EC4-90AECCF5AC87}"/>
              </a:ext>
            </a:extLst>
          </p:cNvPr>
          <p:cNvSpPr>
            <a:spLocks noGrp="1"/>
          </p:cNvSpPr>
          <p:nvPr>
            <p:ph type="dt" sz="half" idx="10"/>
          </p:nvPr>
        </p:nvSpPr>
        <p:spPr/>
        <p:txBody>
          <a:bodyPr/>
          <a:lstStyle/>
          <a:p>
            <a:fld id="{9D30A27F-E42D-4CBE-837F-B216DE46BCC8}" type="datetimeFigureOut">
              <a:rPr lang="en-CA" smtClean="0"/>
              <a:t>2021-10-13</a:t>
            </a:fld>
            <a:endParaRPr lang="en-CA"/>
          </a:p>
        </p:txBody>
      </p:sp>
      <p:sp>
        <p:nvSpPr>
          <p:cNvPr id="6" name="Footer Placeholder 5">
            <a:extLst>
              <a:ext uri="{FF2B5EF4-FFF2-40B4-BE49-F238E27FC236}">
                <a16:creationId xmlns:a16="http://schemas.microsoft.com/office/drawing/2014/main" id="{3D72E7DC-98AC-4FAB-9793-8CB23BD4B2E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0F5894B-277C-4863-9BA5-34D73D921465}"/>
              </a:ext>
            </a:extLst>
          </p:cNvPr>
          <p:cNvSpPr>
            <a:spLocks noGrp="1"/>
          </p:cNvSpPr>
          <p:nvPr>
            <p:ph type="sldNum" sz="quarter" idx="12"/>
          </p:nvPr>
        </p:nvSpPr>
        <p:spPr/>
        <p:txBody>
          <a:bodyPr/>
          <a:lstStyle/>
          <a:p>
            <a:fld id="{49F72222-6997-4010-A66C-636F0F6772D1}" type="slidenum">
              <a:rPr lang="en-CA" smtClean="0"/>
              <a:t>‹#›</a:t>
            </a:fld>
            <a:endParaRPr lang="en-CA"/>
          </a:p>
        </p:txBody>
      </p:sp>
    </p:spTree>
    <p:extLst>
      <p:ext uri="{BB962C8B-B14F-4D97-AF65-F5344CB8AC3E}">
        <p14:creationId xmlns:p14="http://schemas.microsoft.com/office/powerpoint/2010/main" val="1366633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F874-C76C-4EFE-AD2F-4399ADD868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830AA4E-8E91-41E7-825B-B1E3073BA4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95B4586-FA3E-44BD-A20C-E06F42619F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55861F-243F-429B-931D-7505AF154172}"/>
              </a:ext>
            </a:extLst>
          </p:cNvPr>
          <p:cNvSpPr>
            <a:spLocks noGrp="1"/>
          </p:cNvSpPr>
          <p:nvPr>
            <p:ph type="dt" sz="half" idx="10"/>
          </p:nvPr>
        </p:nvSpPr>
        <p:spPr/>
        <p:txBody>
          <a:bodyPr/>
          <a:lstStyle/>
          <a:p>
            <a:fld id="{9D30A27F-E42D-4CBE-837F-B216DE46BCC8}" type="datetimeFigureOut">
              <a:rPr lang="en-CA" smtClean="0"/>
              <a:t>2021-10-13</a:t>
            </a:fld>
            <a:endParaRPr lang="en-CA"/>
          </a:p>
        </p:txBody>
      </p:sp>
      <p:sp>
        <p:nvSpPr>
          <p:cNvPr id="6" name="Footer Placeholder 5">
            <a:extLst>
              <a:ext uri="{FF2B5EF4-FFF2-40B4-BE49-F238E27FC236}">
                <a16:creationId xmlns:a16="http://schemas.microsoft.com/office/drawing/2014/main" id="{E30F9423-4404-4F54-A3DC-0AB8396FF9F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7DA633D-AA13-44AC-9F0B-1B8D0E9D7A72}"/>
              </a:ext>
            </a:extLst>
          </p:cNvPr>
          <p:cNvSpPr>
            <a:spLocks noGrp="1"/>
          </p:cNvSpPr>
          <p:nvPr>
            <p:ph type="sldNum" sz="quarter" idx="12"/>
          </p:nvPr>
        </p:nvSpPr>
        <p:spPr/>
        <p:txBody>
          <a:bodyPr/>
          <a:lstStyle/>
          <a:p>
            <a:fld id="{49F72222-6997-4010-A66C-636F0F6772D1}" type="slidenum">
              <a:rPr lang="en-CA" smtClean="0"/>
              <a:t>‹#›</a:t>
            </a:fld>
            <a:endParaRPr lang="en-CA"/>
          </a:p>
        </p:txBody>
      </p:sp>
    </p:spTree>
    <p:extLst>
      <p:ext uri="{BB962C8B-B14F-4D97-AF65-F5344CB8AC3E}">
        <p14:creationId xmlns:p14="http://schemas.microsoft.com/office/powerpoint/2010/main" val="800815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3AC70B-ECF5-44F5-BD80-849AB1DEAB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CB45518-F71E-43D0-BBA1-9F55854E4B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08516A3-1A60-402B-9D8B-8600562141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30A27F-E42D-4CBE-837F-B216DE46BCC8}" type="datetimeFigureOut">
              <a:rPr lang="en-CA" smtClean="0"/>
              <a:t>2021-10-13</a:t>
            </a:fld>
            <a:endParaRPr lang="en-CA"/>
          </a:p>
        </p:txBody>
      </p:sp>
      <p:sp>
        <p:nvSpPr>
          <p:cNvPr id="5" name="Footer Placeholder 4">
            <a:extLst>
              <a:ext uri="{FF2B5EF4-FFF2-40B4-BE49-F238E27FC236}">
                <a16:creationId xmlns:a16="http://schemas.microsoft.com/office/drawing/2014/main" id="{D2D4152E-2317-40DF-8924-3723555D22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7B5A2903-E03E-4605-9F06-7294CF2B9F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F72222-6997-4010-A66C-636F0F6772D1}" type="slidenum">
              <a:rPr lang="en-CA" smtClean="0"/>
              <a:t>‹#›</a:t>
            </a:fld>
            <a:endParaRPr lang="en-CA"/>
          </a:p>
        </p:txBody>
      </p:sp>
    </p:spTree>
    <p:extLst>
      <p:ext uri="{BB962C8B-B14F-4D97-AF65-F5344CB8AC3E}">
        <p14:creationId xmlns:p14="http://schemas.microsoft.com/office/powerpoint/2010/main" val="620236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8145"/>
            <a:ext cx="10972800" cy="1232057"/>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595105" y="6488896"/>
            <a:ext cx="1524000" cy="304800"/>
          </a:xfrm>
          <a:prstGeom prst="rect">
            <a:avLst/>
          </a:prstGeom>
        </p:spPr>
        <p:txBody>
          <a:bodyPr vert="horz" lIns="0" tIns="0" rIns="0" bIns="0" rtlCol="0" anchor="t" anchorCtr="0"/>
          <a:lstStyle>
            <a:lvl1pPr algn="l">
              <a:defRPr sz="1067">
                <a:solidFill>
                  <a:schemeClr val="tx1">
                    <a:tint val="75000"/>
                  </a:schemeClr>
                </a:solidFill>
                <a:latin typeface="Arial"/>
                <a:cs typeface="Arial"/>
              </a:defRPr>
            </a:lvl1pPr>
          </a:lstStyle>
          <a:p>
            <a:fld id="{A225FF67-05F0-2B44-A1A8-5C4C7A84C22B}" type="datetime4">
              <a:rPr lang="en-CA" smtClean="0"/>
              <a:t>October 13, 2021</a:t>
            </a:fld>
            <a:endParaRPr lang="en-US"/>
          </a:p>
        </p:txBody>
      </p:sp>
      <p:sp>
        <p:nvSpPr>
          <p:cNvPr id="5" name="Footer Placeholder 4"/>
          <p:cNvSpPr>
            <a:spLocks noGrp="1"/>
          </p:cNvSpPr>
          <p:nvPr>
            <p:ph type="ftr" sz="quarter" idx="3"/>
          </p:nvPr>
        </p:nvSpPr>
        <p:spPr>
          <a:xfrm>
            <a:off x="1686984" y="6488896"/>
            <a:ext cx="7315200" cy="304800"/>
          </a:xfrm>
          <a:prstGeom prst="rect">
            <a:avLst/>
          </a:prstGeom>
        </p:spPr>
        <p:txBody>
          <a:bodyPr vert="horz" lIns="0" tIns="0" rIns="0" bIns="0" rtlCol="0" anchor="t" anchorCtr="0"/>
          <a:lstStyle>
            <a:lvl1pPr algn="l">
              <a:defRPr sz="1067">
                <a:solidFill>
                  <a:schemeClr val="tx1">
                    <a:tint val="75000"/>
                  </a:schemeClr>
                </a:solidFill>
                <a:latin typeface="Arial"/>
                <a:cs typeface="Arial"/>
              </a:defRPr>
            </a:lvl1pPr>
          </a:lstStyle>
          <a:p>
            <a:r>
              <a:rPr lang="en-US"/>
              <a:t>Next Generation Manufacturing Canada – Sparking a New Economy</a:t>
            </a:r>
          </a:p>
        </p:txBody>
      </p:sp>
      <p:sp>
        <p:nvSpPr>
          <p:cNvPr id="6" name="Slide Number Placeholder 5"/>
          <p:cNvSpPr>
            <a:spLocks noGrp="1"/>
          </p:cNvSpPr>
          <p:nvPr>
            <p:ph type="sldNum" sz="quarter" idx="4"/>
          </p:nvPr>
        </p:nvSpPr>
        <p:spPr>
          <a:xfrm>
            <a:off x="11119105" y="6488896"/>
            <a:ext cx="463296" cy="304800"/>
          </a:xfrm>
          <a:prstGeom prst="rect">
            <a:avLst/>
          </a:prstGeom>
        </p:spPr>
        <p:txBody>
          <a:bodyPr vert="horz" lIns="0" tIns="0" rIns="0" bIns="0" rtlCol="0" anchor="t" anchorCtr="0"/>
          <a:lstStyle>
            <a:lvl1pPr algn="r">
              <a:defRPr sz="1067">
                <a:solidFill>
                  <a:schemeClr val="tx1">
                    <a:tint val="75000"/>
                  </a:schemeClr>
                </a:solidFill>
                <a:latin typeface="Arial"/>
                <a:cs typeface="Arial"/>
              </a:defRPr>
            </a:lvl1pPr>
          </a:lstStyle>
          <a:p>
            <a:fld id="{4AA33975-23FE-CD49-A681-468954439A66}" type="slidenum">
              <a:rPr lang="en-US" smtClean="0"/>
              <a:pPr/>
              <a:t>‹#›</a:t>
            </a:fld>
            <a:endParaRPr lang="en-US"/>
          </a:p>
        </p:txBody>
      </p:sp>
    </p:spTree>
    <p:extLst>
      <p:ext uri="{BB962C8B-B14F-4D97-AF65-F5344CB8AC3E}">
        <p14:creationId xmlns:p14="http://schemas.microsoft.com/office/powerpoint/2010/main" val="129933054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hf hdr="0" dt="0"/>
  <p:txStyles>
    <p:titleStyle>
      <a:lvl1pPr algn="l" defTabSz="609585" rtl="0" eaLnBrk="1" latinLnBrk="0" hangingPunct="1">
        <a:spcBef>
          <a:spcPct val="0"/>
        </a:spcBef>
        <a:buNone/>
        <a:defRPr sz="4000" kern="1200">
          <a:solidFill>
            <a:srgbClr val="FF4D00"/>
          </a:solidFill>
          <a:latin typeface="Arial"/>
          <a:ea typeface="+mj-ea"/>
          <a:cs typeface="Arial"/>
        </a:defRPr>
      </a:lvl1pPr>
    </p:titleStyle>
    <p:bodyStyle>
      <a:lvl1pPr marL="230712" indent="-230712" algn="l" defTabSz="609585" rtl="0" eaLnBrk="1" latinLnBrk="0" hangingPunct="1">
        <a:lnSpc>
          <a:spcPct val="105000"/>
        </a:lnSpc>
        <a:spcBef>
          <a:spcPts val="800"/>
        </a:spcBef>
        <a:buFont typeface="Arial"/>
        <a:buChar char="•"/>
        <a:defRPr sz="2400" kern="1200">
          <a:solidFill>
            <a:schemeClr val="tx1"/>
          </a:solidFill>
          <a:latin typeface="Arial"/>
          <a:ea typeface="+mn-ea"/>
          <a:cs typeface="Arial"/>
        </a:defRPr>
      </a:lvl1pPr>
      <a:lvl2pPr marL="452955" indent="-222245" algn="l" defTabSz="609585" rtl="0" eaLnBrk="1" latinLnBrk="0" hangingPunct="1">
        <a:lnSpc>
          <a:spcPct val="105000"/>
        </a:lnSpc>
        <a:spcBef>
          <a:spcPts val="800"/>
        </a:spcBef>
        <a:buFont typeface="Lucida Grande"/>
        <a:buChar char="–"/>
        <a:defRPr sz="2400" kern="1200">
          <a:solidFill>
            <a:schemeClr val="tx1"/>
          </a:solidFill>
          <a:latin typeface="Arial"/>
          <a:ea typeface="+mn-ea"/>
          <a:cs typeface="Arial"/>
        </a:defRPr>
      </a:lvl2pPr>
      <a:lvl3pPr marL="683667" indent="-230712" algn="l" defTabSz="609585" rtl="0" eaLnBrk="1" latinLnBrk="0" hangingPunct="1">
        <a:lnSpc>
          <a:spcPct val="105000"/>
        </a:lnSpc>
        <a:spcBef>
          <a:spcPts val="800"/>
        </a:spcBef>
        <a:buFont typeface="Lucida Grande"/>
        <a:buChar char="–"/>
        <a:defRPr sz="2400" i="1" kern="1200">
          <a:solidFill>
            <a:schemeClr val="tx1"/>
          </a:solidFill>
          <a:latin typeface="Arial"/>
          <a:ea typeface="+mn-ea"/>
          <a:cs typeface="Arial"/>
        </a:defRPr>
      </a:lvl3pPr>
      <a:lvl4pPr marL="914377" indent="-230712" algn="l" defTabSz="609585" rtl="0" eaLnBrk="1" latinLnBrk="0" hangingPunct="1">
        <a:lnSpc>
          <a:spcPct val="105000"/>
        </a:lnSpc>
        <a:spcBef>
          <a:spcPts val="800"/>
        </a:spcBef>
        <a:buFont typeface="Lucida Grande"/>
        <a:buChar char="–"/>
        <a:defRPr sz="2400" i="1" kern="1200">
          <a:solidFill>
            <a:schemeClr val="tx1"/>
          </a:solidFill>
          <a:latin typeface="Arial"/>
          <a:ea typeface="+mn-ea"/>
          <a:cs typeface="Arial"/>
        </a:defRPr>
      </a:lvl4pPr>
      <a:lvl5pPr marL="1147205" indent="-232828" algn="l" defTabSz="609585" rtl="0" eaLnBrk="1" latinLnBrk="0" hangingPunct="1">
        <a:lnSpc>
          <a:spcPct val="105000"/>
        </a:lnSpc>
        <a:spcBef>
          <a:spcPts val="800"/>
        </a:spcBef>
        <a:buFont typeface="Lucida Grande"/>
        <a:buChar char="–"/>
        <a:defRPr sz="2400" i="1"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16.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mailto:rhonda.okeefe@ngen.ca" TargetMode="External"/><Relationship Id="rId13"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hyperlink" Target="https://www.linkedin.com/in/marytoth2020/" TargetMode="External"/><Relationship Id="rId12" Type="http://schemas.openxmlformats.org/officeDocument/2006/relationships/hyperlink" Target="https://www.linkedin.com/in/robertmastrotto/" TargetMode="External"/><Relationship Id="rId17" Type="http://schemas.openxmlformats.org/officeDocument/2006/relationships/image" Target="../media/image9.png"/><Relationship Id="rId2" Type="http://schemas.openxmlformats.org/officeDocument/2006/relationships/audio" Target="../media/media2.m4a"/><Relationship Id="rId16" Type="http://schemas.openxmlformats.org/officeDocument/2006/relationships/image" Target="../media/image13.PNG"/><Relationship Id="rId1" Type="http://schemas.microsoft.com/office/2007/relationships/media" Target="../media/media2.m4a"/><Relationship Id="rId6" Type="http://schemas.openxmlformats.org/officeDocument/2006/relationships/hyperlink" Target="http://www.ngen.ca/" TargetMode="External"/><Relationship Id="rId11" Type="http://schemas.openxmlformats.org/officeDocument/2006/relationships/hyperlink" Target="mailto:robert.Mastrotto@ngen.ca" TargetMode="External"/><Relationship Id="rId5" Type="http://schemas.openxmlformats.org/officeDocument/2006/relationships/hyperlink" Target="mailto:mary.toth@ngen.ca" TargetMode="External"/><Relationship Id="rId15" Type="http://schemas.openxmlformats.org/officeDocument/2006/relationships/image" Target="../media/image12.PNG"/><Relationship Id="rId10" Type="http://schemas.openxmlformats.org/officeDocument/2006/relationships/hyperlink" Target="https://www.ngen.ca/blog/ngen-and-ip-what-you-need-to-know" TargetMode="External"/><Relationship Id="rId4" Type="http://schemas.openxmlformats.org/officeDocument/2006/relationships/notesSlide" Target="../notesSlides/notesSlide2.xml"/><Relationship Id="rId9" Type="http://schemas.openxmlformats.org/officeDocument/2006/relationships/hyperlink" Target="https://www.linkedin.com/in/rhonda-goslinski-o-keefe-43041429/" TargetMode="External"/><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ngm175.sharepoint.com/:w:/s/TechnologyProgram/Ee4Guft7HepNk5OmPJxVWGABSXlQakI1ndZ15s_3e_fO3w?e=3EEoqZ" TargetMode="External"/><Relationship Id="rId5" Type="http://schemas.openxmlformats.org/officeDocument/2006/relationships/hyperlink" Target="https://ngm175.sharepoint.com/:w:/s/ProjectDocuments/EY397TcySwlFsDwTog70Np0BgjasEFNCl57kkbignVGA7g?e=XUaLRM" TargetMode="Externa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16.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1"/>
          <p:cNvSpPr txBox="1">
            <a:spLocks noGrp="1"/>
          </p:cNvSpPr>
          <p:nvPr>
            <p:ph type="ctrTitle" idx="4294967295"/>
          </p:nvPr>
        </p:nvSpPr>
        <p:spPr>
          <a:xfrm>
            <a:off x="610650" y="1191566"/>
            <a:ext cx="9662063" cy="1090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4770"/>
              <a:buFont typeface="Arial"/>
              <a:buNone/>
            </a:pPr>
            <a:r>
              <a:rPr lang="en-CA" sz="5400" dirty="0">
                <a:solidFill>
                  <a:srgbClr val="FFFFFF"/>
                </a:solidFill>
                <a:latin typeface="AvenirNextLTPro-Bold" panose="020B0804020202020204" pitchFamily="34" charset="0"/>
                <a:ea typeface="Avenir"/>
                <a:cs typeface="Avenir"/>
                <a:sym typeface="Avenir"/>
              </a:rPr>
              <a:t>Contracting Kick-Off</a:t>
            </a:r>
            <a:br>
              <a:rPr lang="en-CA" sz="5400" dirty="0">
                <a:solidFill>
                  <a:srgbClr val="FFFFFF"/>
                </a:solidFill>
                <a:latin typeface="AvenirNextLTPro-Bold" panose="020B0804020202020204" pitchFamily="34" charset="0"/>
                <a:ea typeface="Avenir"/>
                <a:cs typeface="Avenir"/>
                <a:sym typeface="Avenir"/>
              </a:rPr>
            </a:br>
            <a:br>
              <a:rPr lang="en-CA" sz="4400" b="0" i="0" u="none" strike="noStrike" cap="none" dirty="0">
                <a:solidFill>
                  <a:srgbClr val="FFFFFF"/>
                </a:solidFill>
                <a:latin typeface="AvenirNextLTPro-Bold" panose="020B0804020202020204" pitchFamily="34" charset="0"/>
                <a:ea typeface="Avenir"/>
                <a:cs typeface="Avenir"/>
                <a:sym typeface="Avenir"/>
              </a:rPr>
            </a:br>
            <a:r>
              <a:rPr lang="en-CA" sz="4400" b="0" i="0" u="none" strike="noStrike" cap="none" dirty="0">
                <a:solidFill>
                  <a:srgbClr val="FFFFFF"/>
                </a:solidFill>
                <a:latin typeface="AvenirNextLTPro-Bold" panose="020B0804020202020204" pitchFamily="34" charset="0"/>
                <a:ea typeface="Avenir"/>
                <a:cs typeface="Avenir"/>
                <a:sym typeface="Avenir"/>
              </a:rPr>
              <a:t> </a:t>
            </a:r>
            <a:br>
              <a:rPr lang="en-CA" sz="4400" b="0" i="0" u="none" strike="noStrike" cap="none" dirty="0">
                <a:solidFill>
                  <a:srgbClr val="FFFFFF"/>
                </a:solidFill>
                <a:latin typeface="AvenirNextLTPro-Bold" panose="020B0804020202020204" pitchFamily="34" charset="0"/>
                <a:ea typeface="Avenir"/>
                <a:cs typeface="Avenir"/>
                <a:sym typeface="Avenir"/>
              </a:rPr>
            </a:br>
            <a:endParaRPr lang="en-CA" sz="4400" b="0" i="0" u="none" strike="noStrike" cap="none" dirty="0">
              <a:solidFill>
                <a:schemeClr val="accent6"/>
              </a:solidFill>
              <a:latin typeface="AvenirNextLTPro-Bold" panose="020B0804020202020204" pitchFamily="34" charset="0"/>
              <a:ea typeface="Avenir"/>
              <a:cs typeface="Avenir"/>
              <a:sym typeface="Avenir"/>
            </a:endParaRPr>
          </a:p>
        </p:txBody>
      </p:sp>
      <p:pic>
        <p:nvPicPr>
          <p:cNvPr id="5" name="Audio 4">
            <a:hlinkClick r:id="" action="ppaction://media"/>
            <a:extLst>
              <a:ext uri="{FF2B5EF4-FFF2-40B4-BE49-F238E27FC236}">
                <a16:creationId xmlns:a16="http://schemas.microsoft.com/office/drawing/2014/main" id="{55BDB918-01AD-4547-B8D6-AFDC787CB3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565"/>
    </mc:Choice>
    <mc:Fallback xmlns="">
      <p:transition spd="slow" advTm="55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blur&#10;&#10;Description automatically generated">
            <a:extLst>
              <a:ext uri="{FF2B5EF4-FFF2-40B4-BE49-F238E27FC236}">
                <a16:creationId xmlns:a16="http://schemas.microsoft.com/office/drawing/2014/main" id="{82241E96-5584-4FD7-A2D4-5A79BE1C8355}"/>
              </a:ext>
            </a:extLst>
          </p:cNvPr>
          <p:cNvPicPr>
            <a:picLocks noChangeAspect="1"/>
          </p:cNvPicPr>
          <p:nvPr/>
        </p:nvPicPr>
        <p:blipFill rotWithShape="1">
          <a:blip r:embed="rId5"/>
          <a:srcRect l="119" t="6628" r="-134" b="9408"/>
          <a:stretch/>
        </p:blipFill>
        <p:spPr>
          <a:xfrm>
            <a:off x="0" y="7257"/>
            <a:ext cx="12201087" cy="6855028"/>
          </a:xfrm>
          <a:prstGeom prst="rect">
            <a:avLst/>
          </a:prstGeom>
        </p:spPr>
      </p:pic>
      <p:sp>
        <p:nvSpPr>
          <p:cNvPr id="12" name="Rectangle 11">
            <a:extLst>
              <a:ext uri="{FF2B5EF4-FFF2-40B4-BE49-F238E27FC236}">
                <a16:creationId xmlns:a16="http://schemas.microsoft.com/office/drawing/2014/main" id="{E3235CC4-E20D-469B-8B21-546BC5F88D87}"/>
              </a:ext>
            </a:extLst>
          </p:cNvPr>
          <p:cNvSpPr/>
          <p:nvPr/>
        </p:nvSpPr>
        <p:spPr>
          <a:xfrm>
            <a:off x="0" y="7257"/>
            <a:ext cx="12192000" cy="6858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0C0534E5-94BD-4BEE-AD90-93A718205687}"/>
              </a:ext>
            </a:extLst>
          </p:cNvPr>
          <p:cNvSpPr txBox="1"/>
          <p:nvPr/>
        </p:nvSpPr>
        <p:spPr>
          <a:xfrm>
            <a:off x="735806" y="3082314"/>
            <a:ext cx="10720387" cy="707886"/>
          </a:xfrm>
          <a:prstGeom prst="rect">
            <a:avLst/>
          </a:prstGeom>
          <a:noFill/>
          <a:ln>
            <a:noFill/>
          </a:ln>
        </p:spPr>
        <p:txBody>
          <a:bodyPr wrap="square" lIns="91440" tIns="45720" rIns="91440" bIns="45720" anchor="ctr">
            <a:spAutoFit/>
          </a:bodyPr>
          <a:lstStyle/>
          <a:p>
            <a:pPr algn="ctr"/>
            <a:r>
              <a:rPr lang="en-CA" sz="4000" dirty="0">
                <a:solidFill>
                  <a:schemeClr val="bg1"/>
                </a:solidFill>
                <a:latin typeface="AvenirNextLTPro-Bold"/>
                <a:ea typeface="Avenir"/>
                <a:cs typeface="Avenir"/>
                <a:sym typeface="Avenir"/>
              </a:rPr>
              <a:t>Questions?</a:t>
            </a:r>
            <a:endParaRPr lang="en-CA" sz="1600" dirty="0">
              <a:solidFill>
                <a:schemeClr val="bg1"/>
              </a:solidFill>
              <a:latin typeface="AvenirNextLTPro-Bold"/>
            </a:endParaRPr>
          </a:p>
        </p:txBody>
      </p:sp>
      <p:pic>
        <p:nvPicPr>
          <p:cNvPr id="3" name="Audio 2">
            <a:hlinkClick r:id="" action="ppaction://media"/>
            <a:extLst>
              <a:ext uri="{FF2B5EF4-FFF2-40B4-BE49-F238E27FC236}">
                <a16:creationId xmlns:a16="http://schemas.microsoft.com/office/drawing/2014/main" id="{6914D6AB-C169-4050-8F3E-73C924DB18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8514590"/>
      </p:ext>
    </p:extLst>
  </p:cSld>
  <p:clrMapOvr>
    <a:masterClrMapping/>
  </p:clrMapOvr>
  <mc:AlternateContent xmlns:mc="http://schemas.openxmlformats.org/markup-compatibility/2006" xmlns:p14="http://schemas.microsoft.com/office/powerpoint/2010/main">
    <mc:Choice Requires="p14">
      <p:transition spd="slow" p14:dur="2000" advTm="881"/>
    </mc:Choice>
    <mc:Fallback xmlns="">
      <p:transition spd="slow" advTm="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8EC434-B85A-4D81-9551-B51B6ADBAFDF}"/>
              </a:ext>
            </a:extLst>
          </p:cNvPr>
          <p:cNvSpPr/>
          <p:nvPr/>
        </p:nvSpPr>
        <p:spPr>
          <a:xfrm>
            <a:off x="0" y="0"/>
            <a:ext cx="12192000" cy="1325563"/>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DB1B7356-4C16-4898-A91B-3926CCB77A00}"/>
              </a:ext>
            </a:extLst>
          </p:cNvPr>
          <p:cNvSpPr>
            <a:spLocks noGrp="1"/>
          </p:cNvSpPr>
          <p:nvPr>
            <p:ph type="title"/>
          </p:nvPr>
        </p:nvSpPr>
        <p:spPr>
          <a:xfrm>
            <a:off x="342900" y="97631"/>
            <a:ext cx="10515600" cy="1227932"/>
          </a:xfrm>
        </p:spPr>
        <p:txBody>
          <a:bodyPr>
            <a:normAutofit/>
          </a:bodyPr>
          <a:lstStyle/>
          <a:p>
            <a:r>
              <a:rPr lang="en-US" sz="3600" dirty="0">
                <a:solidFill>
                  <a:schemeClr val="bg1"/>
                </a:solidFill>
                <a:latin typeface="AvenirNextLTPro-Bold" panose="020B0804020202020204" pitchFamily="34" charset="0"/>
              </a:rPr>
              <a:t>Common Areas of Interest/ Important Takeaways</a:t>
            </a:r>
            <a:endParaRPr lang="en-CA" sz="3600" dirty="0">
              <a:solidFill>
                <a:schemeClr val="bg1"/>
              </a:solidFill>
              <a:latin typeface="AvenirNextLTPro-Bold" panose="020B0804020202020204" pitchFamily="34" charset="0"/>
            </a:endParaRPr>
          </a:p>
        </p:txBody>
      </p:sp>
      <p:sp>
        <p:nvSpPr>
          <p:cNvPr id="7" name="Content Placeholder 6">
            <a:extLst>
              <a:ext uri="{FF2B5EF4-FFF2-40B4-BE49-F238E27FC236}">
                <a16:creationId xmlns:a16="http://schemas.microsoft.com/office/drawing/2014/main" id="{E04FE573-4C3C-477F-B9D5-3D1D02442E1F}"/>
              </a:ext>
            </a:extLst>
          </p:cNvPr>
          <p:cNvSpPr>
            <a:spLocks noGrp="1"/>
          </p:cNvSpPr>
          <p:nvPr>
            <p:ph idx="1"/>
          </p:nvPr>
        </p:nvSpPr>
        <p:spPr/>
        <p:txBody>
          <a:bodyPr>
            <a:normAutofit fontScale="77500" lnSpcReduction="20000"/>
          </a:bodyPr>
          <a:lstStyle/>
          <a:p>
            <a:r>
              <a:rPr lang="en-US" sz="2200" dirty="0"/>
              <a:t>NGen will not pay out Funding past </a:t>
            </a:r>
            <a:r>
              <a:rPr lang="en-US" sz="2200" u="sng" dirty="0"/>
              <a:t>March 31, 2023. </a:t>
            </a:r>
            <a:r>
              <a:rPr lang="en-US" sz="2200" dirty="0"/>
              <a:t>The final Claim must be completed and submitted to NGen no later than </a:t>
            </a:r>
            <a:r>
              <a:rPr lang="en-US" sz="2200" u="sng" dirty="0"/>
              <a:t>February 17, 2023.</a:t>
            </a:r>
          </a:p>
          <a:p>
            <a:pPr lvl="1"/>
            <a:r>
              <a:rPr lang="en-US" sz="2100" dirty="0"/>
              <a:t>Provided there are no issues with the Claim, payment will be made no later than March 31st , 2023. There is no guarantee that Claims submitted after February 17th, 2023 but prior to March 31st, 2023 will be processed in time to issue payment of Funding before the March 31st, 2023 date.</a:t>
            </a:r>
          </a:p>
          <a:p>
            <a:r>
              <a:rPr lang="en-US" sz="2200" dirty="0"/>
              <a:t>The Administration Fee cannot be stage gated or paid later on; it must be paid within the contracting deadline. </a:t>
            </a:r>
          </a:p>
          <a:p>
            <a:pPr lvl="1"/>
            <a:r>
              <a:rPr lang="en-US" sz="2200" dirty="0"/>
              <a:t>The FCL will not be issued without receipt of the administration fee. </a:t>
            </a:r>
          </a:p>
          <a:p>
            <a:pPr lvl="1"/>
            <a:r>
              <a:rPr lang="en-US" sz="2200" dirty="0"/>
              <a:t>Deadline extensions are at NGen’s complete discretion.</a:t>
            </a:r>
          </a:p>
          <a:p>
            <a:pPr lvl="1"/>
            <a:endParaRPr lang="en-US" sz="2200" dirty="0"/>
          </a:p>
          <a:p>
            <a:r>
              <a:rPr lang="en-US" sz="2200" dirty="0"/>
              <a:t>Any money you spend prior to receiving the FCL is your responsibility and will not be subject to reimbursement</a:t>
            </a:r>
          </a:p>
          <a:p>
            <a:pPr lvl="1"/>
            <a:r>
              <a:rPr lang="en-US" sz="2200" dirty="0"/>
              <a:t>Once you have completed the contracting checklist, we will issue the FCL, this is the official start date for your project.</a:t>
            </a:r>
          </a:p>
          <a:p>
            <a:pPr lvl="1"/>
            <a:endParaRPr lang="en-US" sz="2200" dirty="0"/>
          </a:p>
          <a:p>
            <a:r>
              <a:rPr lang="en-US" sz="2200" dirty="0"/>
              <a:t>Additional funding will not be given to projects throughout the course of the project for any reason. Your funding amounts are defined within your MPA.</a:t>
            </a:r>
          </a:p>
          <a:p>
            <a:pPr lvl="1"/>
            <a:r>
              <a:rPr lang="en-US" sz="1800" dirty="0"/>
              <a:t>Your Financial Forecast must match the approved budget workbooks.</a:t>
            </a:r>
          </a:p>
          <a:p>
            <a:r>
              <a:rPr lang="en-US" sz="2200" dirty="0"/>
              <a:t>Make sure to include or share all important correspondence from NGen to your project partners if applicable to ensure complete transparency. </a:t>
            </a:r>
          </a:p>
          <a:p>
            <a:pPr marL="457200" lvl="1" indent="0">
              <a:buNone/>
            </a:pPr>
            <a:endParaRPr lang="en-US" dirty="0"/>
          </a:p>
        </p:txBody>
      </p:sp>
      <p:pic>
        <p:nvPicPr>
          <p:cNvPr id="3" name="Audio 2">
            <a:hlinkClick r:id="" action="ppaction://media"/>
            <a:extLst>
              <a:ext uri="{FF2B5EF4-FFF2-40B4-BE49-F238E27FC236}">
                <a16:creationId xmlns:a16="http://schemas.microsoft.com/office/drawing/2014/main" id="{C8FB36A1-183E-4979-A37B-C4E9F537EF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06661190"/>
      </p:ext>
    </p:extLst>
  </p:cSld>
  <p:clrMapOvr>
    <a:masterClrMapping/>
  </p:clrMapOvr>
  <mc:AlternateContent xmlns:mc="http://schemas.openxmlformats.org/markup-compatibility/2006" xmlns:p14="http://schemas.microsoft.com/office/powerpoint/2010/main">
    <mc:Choice Requires="p14">
      <p:transition spd="slow" p14:dur="2000" advTm="103236"/>
    </mc:Choice>
    <mc:Fallback xmlns="">
      <p:transition spd="slow" advTm="103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8EC434-B85A-4D81-9551-B51B6ADBAFDF}"/>
              </a:ext>
            </a:extLst>
          </p:cNvPr>
          <p:cNvSpPr/>
          <p:nvPr/>
        </p:nvSpPr>
        <p:spPr>
          <a:xfrm>
            <a:off x="0" y="0"/>
            <a:ext cx="12192000" cy="1325563"/>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DB1B7356-4C16-4898-A91B-3926CCB77A00}"/>
              </a:ext>
            </a:extLst>
          </p:cNvPr>
          <p:cNvSpPr>
            <a:spLocks noGrp="1"/>
          </p:cNvSpPr>
          <p:nvPr>
            <p:ph type="title"/>
          </p:nvPr>
        </p:nvSpPr>
        <p:spPr>
          <a:xfrm>
            <a:off x="342900" y="97631"/>
            <a:ext cx="10515600" cy="1227932"/>
          </a:xfrm>
        </p:spPr>
        <p:txBody>
          <a:bodyPr>
            <a:normAutofit/>
          </a:bodyPr>
          <a:lstStyle/>
          <a:p>
            <a:r>
              <a:rPr lang="en-US" sz="3600" dirty="0">
                <a:solidFill>
                  <a:schemeClr val="bg1"/>
                </a:solidFill>
                <a:latin typeface="AvenirNextLTPro-Bold" panose="020B0804020202020204" pitchFamily="34" charset="0"/>
              </a:rPr>
              <a:t>Advances</a:t>
            </a:r>
            <a:endParaRPr lang="en-CA" sz="3600" dirty="0">
              <a:solidFill>
                <a:schemeClr val="bg1"/>
              </a:solidFill>
              <a:latin typeface="AvenirNextLTPro-Bold" panose="020B0804020202020204" pitchFamily="34" charset="0"/>
            </a:endParaRPr>
          </a:p>
        </p:txBody>
      </p:sp>
      <p:sp>
        <p:nvSpPr>
          <p:cNvPr id="7" name="Content Placeholder 6">
            <a:extLst>
              <a:ext uri="{FF2B5EF4-FFF2-40B4-BE49-F238E27FC236}">
                <a16:creationId xmlns:a16="http://schemas.microsoft.com/office/drawing/2014/main" id="{E04FE573-4C3C-477F-B9D5-3D1D02442E1F}"/>
              </a:ext>
            </a:extLst>
          </p:cNvPr>
          <p:cNvSpPr>
            <a:spLocks noGrp="1"/>
          </p:cNvSpPr>
          <p:nvPr>
            <p:ph idx="1"/>
          </p:nvPr>
        </p:nvSpPr>
        <p:spPr>
          <a:xfrm>
            <a:off x="764309" y="1760971"/>
            <a:ext cx="10515600" cy="4351338"/>
          </a:xfrm>
        </p:spPr>
        <p:txBody>
          <a:bodyPr>
            <a:normAutofit/>
          </a:bodyPr>
          <a:lstStyle/>
          <a:p>
            <a:pPr marL="342900" lvl="0" indent="-342900">
              <a:buFont typeface="Arial" panose="020B0604020202020204" pitchFamily="34" charset="0"/>
              <a:buChar char="•"/>
              <a:tabLst>
                <a:tab pos="457200" algn="l"/>
              </a:tabLst>
            </a:pPr>
            <a:r>
              <a:rPr lang="en-CA" sz="1800" dirty="0">
                <a:effectLst/>
                <a:latin typeface="Calibri" panose="020F0502020204030204" pitchFamily="34" charset="0"/>
                <a:ea typeface="Times New Roman" panose="02020603050405020304" pitchFamily="18" charset="0"/>
                <a:cs typeface="Times New Roman" panose="02020603050405020304" pitchFamily="18" charset="0"/>
              </a:rPr>
              <a:t>NGen has </a:t>
            </a:r>
            <a:r>
              <a:rPr lang="en-CA" sz="1800" u="sng" dirty="0">
                <a:effectLst/>
                <a:latin typeface="Calibri" panose="020F0502020204030204" pitchFamily="34" charset="0"/>
                <a:ea typeface="Times New Roman" panose="02020603050405020304" pitchFamily="18" charset="0"/>
                <a:cs typeface="Times New Roman" panose="02020603050405020304" pitchFamily="18" charset="0"/>
              </a:rPr>
              <a:t>limited</a:t>
            </a:r>
            <a:r>
              <a:rPr lang="en-CA" sz="1800" dirty="0">
                <a:effectLst/>
                <a:latin typeface="Calibri" panose="020F0502020204030204" pitchFamily="34" charset="0"/>
                <a:ea typeface="Times New Roman" panose="02020603050405020304" pitchFamily="18" charset="0"/>
                <a:cs typeface="Times New Roman" panose="02020603050405020304" pitchFamily="18" charset="0"/>
              </a:rPr>
              <a:t> funds to provide Advances to SME’s, where a SME for purposes of Advances is defined as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an organization that has less than 500 employees globally.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 declaration attesting to your status as a SME will be required and validated by NGen.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CA" sz="1800" dirty="0">
                <a:effectLst/>
                <a:latin typeface="Calibri" panose="020F0502020204030204" pitchFamily="34" charset="0"/>
                <a:ea typeface="Times New Roman" panose="02020603050405020304" pitchFamily="18" charset="0"/>
                <a:cs typeface="Times New Roman" panose="02020603050405020304" pitchFamily="18" charset="0"/>
              </a:rPr>
              <a:t>These Advances will be allocated to Projects in the order that they complete Contracting.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CA" sz="1800" dirty="0">
                <a:effectLst/>
                <a:latin typeface="Calibri" panose="020F0502020204030204" pitchFamily="34" charset="0"/>
                <a:ea typeface="Times New Roman" panose="02020603050405020304" pitchFamily="18" charset="0"/>
                <a:cs typeface="Times New Roman" panose="02020603050405020304" pitchFamily="18" charset="0"/>
              </a:rPr>
              <a:t>The Advance will be determined after you complete a Financial Forecast during the Contracting Phase.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CA" sz="1800" b="1" u="sng" dirty="0">
                <a:effectLst/>
                <a:latin typeface="Calibri" panose="020F0502020204030204" pitchFamily="34" charset="0"/>
                <a:ea typeface="Times New Roman" panose="02020603050405020304" pitchFamily="18" charset="0"/>
                <a:cs typeface="Times New Roman" panose="02020603050405020304" pitchFamily="18" charset="0"/>
              </a:rPr>
              <a:t> The Advance is capped at 1 quarter forecasted spend, not to exceed 10% of total NGen funding.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CA" sz="1800" dirty="0">
                <a:effectLst/>
                <a:latin typeface="Calibri" panose="020F0502020204030204" pitchFamily="34" charset="0"/>
                <a:ea typeface="Times New Roman" panose="02020603050405020304" pitchFamily="18" charset="0"/>
                <a:cs typeface="Times New Roman" panose="02020603050405020304" pitchFamily="18" charset="0"/>
              </a:rPr>
              <a:t>NGen is under no obligation to provide Advances.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a:p>
            <a:pPr marL="457200" lvl="1" indent="0">
              <a:buNone/>
            </a:pPr>
            <a:endParaRPr lang="en-US" dirty="0"/>
          </a:p>
        </p:txBody>
      </p:sp>
      <p:pic>
        <p:nvPicPr>
          <p:cNvPr id="3" name="Audio 2">
            <a:hlinkClick r:id="" action="ppaction://media"/>
            <a:extLst>
              <a:ext uri="{FF2B5EF4-FFF2-40B4-BE49-F238E27FC236}">
                <a16:creationId xmlns:a16="http://schemas.microsoft.com/office/drawing/2014/main" id="{F94813B8-D048-4323-B8D7-9EE1A63A0C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5385433"/>
      </p:ext>
    </p:extLst>
  </p:cSld>
  <p:clrMapOvr>
    <a:masterClrMapping/>
  </p:clrMapOvr>
  <mc:AlternateContent xmlns:mc="http://schemas.openxmlformats.org/markup-compatibility/2006" xmlns:p14="http://schemas.microsoft.com/office/powerpoint/2010/main">
    <mc:Choice Requires="p14">
      <p:transition spd="slow" p14:dur="2000" advTm="69398"/>
    </mc:Choice>
    <mc:Fallback xmlns="">
      <p:transition spd="slow" advTm="69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blur&#10;&#10;Description automatically generated">
            <a:extLst>
              <a:ext uri="{FF2B5EF4-FFF2-40B4-BE49-F238E27FC236}">
                <a16:creationId xmlns:a16="http://schemas.microsoft.com/office/drawing/2014/main" id="{82241E96-5584-4FD7-A2D4-5A79BE1C8355}"/>
              </a:ext>
            </a:extLst>
          </p:cNvPr>
          <p:cNvPicPr>
            <a:picLocks noChangeAspect="1"/>
          </p:cNvPicPr>
          <p:nvPr/>
        </p:nvPicPr>
        <p:blipFill rotWithShape="1">
          <a:blip r:embed="rId3"/>
          <a:srcRect l="119" t="6628" r="-134" b="9408"/>
          <a:stretch/>
        </p:blipFill>
        <p:spPr>
          <a:xfrm>
            <a:off x="0" y="7257"/>
            <a:ext cx="12201087" cy="6855028"/>
          </a:xfrm>
          <a:prstGeom prst="rect">
            <a:avLst/>
          </a:prstGeom>
        </p:spPr>
      </p:pic>
      <p:sp>
        <p:nvSpPr>
          <p:cNvPr id="12" name="Rectangle 11">
            <a:extLst>
              <a:ext uri="{FF2B5EF4-FFF2-40B4-BE49-F238E27FC236}">
                <a16:creationId xmlns:a16="http://schemas.microsoft.com/office/drawing/2014/main" id="{E3235CC4-E20D-469B-8B21-546BC5F88D87}"/>
              </a:ext>
            </a:extLst>
          </p:cNvPr>
          <p:cNvSpPr/>
          <p:nvPr/>
        </p:nvSpPr>
        <p:spPr>
          <a:xfrm>
            <a:off x="0" y="7257"/>
            <a:ext cx="12192000" cy="6858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0C0534E5-94BD-4BEE-AD90-93A718205687}"/>
              </a:ext>
            </a:extLst>
          </p:cNvPr>
          <p:cNvSpPr txBox="1"/>
          <p:nvPr/>
        </p:nvSpPr>
        <p:spPr>
          <a:xfrm>
            <a:off x="735806" y="3082314"/>
            <a:ext cx="10720387" cy="707886"/>
          </a:xfrm>
          <a:prstGeom prst="rect">
            <a:avLst/>
          </a:prstGeom>
          <a:noFill/>
          <a:ln>
            <a:noFill/>
          </a:ln>
        </p:spPr>
        <p:txBody>
          <a:bodyPr wrap="square" lIns="91440" tIns="45720" rIns="91440" bIns="45720" anchor="ctr">
            <a:spAutoFit/>
          </a:bodyPr>
          <a:lstStyle/>
          <a:p>
            <a:pPr algn="ctr"/>
            <a:r>
              <a:rPr lang="en-CA" sz="4000" dirty="0">
                <a:solidFill>
                  <a:schemeClr val="bg1"/>
                </a:solidFill>
                <a:latin typeface="AvenirNextLTPro-Bold"/>
                <a:ea typeface="Avenir"/>
                <a:cs typeface="Avenir"/>
                <a:sym typeface="Avenir"/>
              </a:rPr>
              <a:t>Questions?</a:t>
            </a:r>
            <a:endParaRPr lang="en-CA" sz="1600" dirty="0">
              <a:solidFill>
                <a:schemeClr val="bg1"/>
              </a:solidFill>
              <a:latin typeface="AvenirNextLTPro-Bold"/>
            </a:endParaRPr>
          </a:p>
        </p:txBody>
      </p:sp>
    </p:spTree>
    <p:extLst>
      <p:ext uri="{BB962C8B-B14F-4D97-AF65-F5344CB8AC3E}">
        <p14:creationId xmlns:p14="http://schemas.microsoft.com/office/powerpoint/2010/main" val="4003401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8EC434-B85A-4D81-9551-B51B6ADBAFDF}"/>
              </a:ext>
            </a:extLst>
          </p:cNvPr>
          <p:cNvSpPr/>
          <p:nvPr/>
        </p:nvSpPr>
        <p:spPr>
          <a:xfrm>
            <a:off x="0" y="0"/>
            <a:ext cx="12192000" cy="1325563"/>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DB1B7356-4C16-4898-A91B-3926CCB77A00}"/>
              </a:ext>
            </a:extLst>
          </p:cNvPr>
          <p:cNvSpPr>
            <a:spLocks noGrp="1"/>
          </p:cNvSpPr>
          <p:nvPr>
            <p:ph type="title"/>
          </p:nvPr>
        </p:nvSpPr>
        <p:spPr>
          <a:xfrm>
            <a:off x="342900" y="97631"/>
            <a:ext cx="10515600" cy="1227932"/>
          </a:xfrm>
        </p:spPr>
        <p:txBody>
          <a:bodyPr>
            <a:normAutofit/>
          </a:bodyPr>
          <a:lstStyle/>
          <a:p>
            <a:r>
              <a:rPr lang="en-US" sz="3600" dirty="0">
                <a:solidFill>
                  <a:schemeClr val="bg1"/>
                </a:solidFill>
                <a:latin typeface="AvenirNextLTPro-Bold" panose="020B0804020202020204" pitchFamily="34" charset="0"/>
              </a:rPr>
              <a:t>Congratulations &amp; Introductions</a:t>
            </a:r>
            <a:endParaRPr lang="en-CA" sz="3600" dirty="0">
              <a:solidFill>
                <a:schemeClr val="bg1"/>
              </a:solidFill>
              <a:latin typeface="AvenirNextLTPro-Bold" panose="020B0804020202020204" pitchFamily="34" charset="0"/>
            </a:endParaRPr>
          </a:p>
        </p:txBody>
      </p:sp>
      <p:sp>
        <p:nvSpPr>
          <p:cNvPr id="5" name="TextBox 4">
            <a:extLst>
              <a:ext uri="{FF2B5EF4-FFF2-40B4-BE49-F238E27FC236}">
                <a16:creationId xmlns:a16="http://schemas.microsoft.com/office/drawing/2014/main" id="{8D2160BE-2EC6-4B7F-B910-AE8CB91AE589}"/>
              </a:ext>
            </a:extLst>
          </p:cNvPr>
          <p:cNvSpPr txBox="1"/>
          <p:nvPr/>
        </p:nvSpPr>
        <p:spPr>
          <a:xfrm>
            <a:off x="227355" y="1782498"/>
            <a:ext cx="9905858" cy="4154984"/>
          </a:xfrm>
          <a:prstGeom prst="rect">
            <a:avLst/>
          </a:prstGeom>
          <a:noFill/>
        </p:spPr>
        <p:txBody>
          <a:bodyPr wrap="square" rtlCol="0">
            <a:spAutoFit/>
          </a:bodyPr>
          <a:lstStyle/>
          <a:p>
            <a:r>
              <a:rPr lang="en-US" sz="2400" dirty="0"/>
              <a:t>Congratulations for successfully completing assessment!</a:t>
            </a:r>
          </a:p>
          <a:p>
            <a:pPr marL="285750" indent="-285750">
              <a:buFont typeface="Arial" panose="020B0604020202020204" pitchFamily="34" charset="0"/>
              <a:buChar char="•"/>
            </a:pPr>
            <a:endParaRPr lang="en-US" sz="2400" dirty="0"/>
          </a:p>
          <a:p>
            <a:r>
              <a:rPr lang="en-US" sz="2400" b="1" dirty="0"/>
              <a:t>Mary Toth</a:t>
            </a:r>
            <a:r>
              <a:rPr lang="en-US" sz="2400" dirty="0"/>
              <a:t>, In-House Paralegal</a:t>
            </a:r>
          </a:p>
          <a:p>
            <a:r>
              <a:rPr lang="en-US" sz="2400" dirty="0"/>
              <a:t>(e) </a:t>
            </a:r>
            <a:r>
              <a:rPr lang="en-US" sz="2400" dirty="0">
                <a:hlinkClick r:id="rId5"/>
              </a:rPr>
              <a:t>mary.toth@ngen.ca</a:t>
            </a:r>
            <a:r>
              <a:rPr lang="en-US" sz="2400" dirty="0"/>
              <a:t> (c) 905-536-9544 (w) </a:t>
            </a:r>
            <a:r>
              <a:rPr lang="en-US" sz="2400" dirty="0">
                <a:hlinkClick r:id="rId6"/>
              </a:rPr>
              <a:t>www.ngen.ca</a:t>
            </a:r>
            <a:r>
              <a:rPr lang="en-US" sz="2400" dirty="0"/>
              <a:t>         </a:t>
            </a:r>
            <a:r>
              <a:rPr lang="en-US" sz="2400" dirty="0">
                <a:hlinkClick r:id="rId7"/>
              </a:rPr>
              <a:t>Mary Toth</a:t>
            </a:r>
            <a:endParaRPr lang="en-US" sz="2400" dirty="0"/>
          </a:p>
          <a:p>
            <a:pPr marL="285750" indent="-285750">
              <a:buFont typeface="Arial" panose="020B0604020202020204" pitchFamily="34" charset="0"/>
              <a:buChar char="•"/>
            </a:pPr>
            <a:endParaRPr lang="en-US" sz="2400" dirty="0"/>
          </a:p>
          <a:p>
            <a:r>
              <a:rPr lang="en-US" sz="2400" b="1" dirty="0"/>
              <a:t>Rhonda O’Keefe</a:t>
            </a:r>
            <a:r>
              <a:rPr lang="en-US" sz="2400" dirty="0"/>
              <a:t>, VP of Intellectual Property and Contracts</a:t>
            </a:r>
          </a:p>
          <a:p>
            <a:r>
              <a:rPr lang="en-US" sz="2400" dirty="0"/>
              <a:t>(e) </a:t>
            </a:r>
            <a:r>
              <a:rPr lang="en-US" sz="2400" dirty="0">
                <a:hlinkClick r:id="rId8"/>
              </a:rPr>
              <a:t>rhonda.okeefe@ngen.ca</a:t>
            </a:r>
            <a:r>
              <a:rPr lang="en-US" sz="2400" dirty="0"/>
              <a:t> (c) 519-803-4923          </a:t>
            </a:r>
            <a:r>
              <a:rPr lang="en-US" sz="2400" dirty="0">
                <a:hlinkClick r:id="rId9"/>
              </a:rPr>
              <a:t>Rhonda O'Keefe</a:t>
            </a:r>
            <a:endParaRPr lang="en-US" sz="2400" dirty="0"/>
          </a:p>
          <a:p>
            <a:r>
              <a:rPr lang="en-US" sz="2400" dirty="0"/>
              <a:t>Article: </a:t>
            </a:r>
            <a:r>
              <a:rPr lang="en-US" sz="2400" dirty="0">
                <a:hlinkClick r:id="rId10"/>
              </a:rPr>
              <a:t>NGen and IP, what you need to know.</a:t>
            </a:r>
            <a:r>
              <a:rPr lang="en-US" sz="2400" dirty="0"/>
              <a:t> </a:t>
            </a:r>
          </a:p>
          <a:p>
            <a:pPr lvl="1"/>
            <a:endParaRPr lang="en-US" sz="2400" dirty="0"/>
          </a:p>
          <a:p>
            <a:r>
              <a:rPr lang="en-US" sz="2400" b="1" dirty="0"/>
              <a:t>Rob Mastrotto</a:t>
            </a:r>
            <a:r>
              <a:rPr lang="en-US" sz="2400" dirty="0"/>
              <a:t>, Program Director</a:t>
            </a:r>
          </a:p>
          <a:p>
            <a:r>
              <a:rPr lang="en-US" sz="2400" dirty="0"/>
              <a:t>(e) </a:t>
            </a:r>
            <a:r>
              <a:rPr lang="en-US" sz="2400" dirty="0">
                <a:hlinkClick r:id="rId11"/>
              </a:rPr>
              <a:t>robert.Mastrotto@ngen.ca</a:t>
            </a:r>
            <a:r>
              <a:rPr lang="en-US" sz="2400" dirty="0"/>
              <a:t> (c) 416-999-2554	   </a:t>
            </a:r>
            <a:r>
              <a:rPr lang="en-US" sz="2400" dirty="0">
                <a:hlinkClick r:id="rId12"/>
              </a:rPr>
              <a:t>Robert Mastrotto</a:t>
            </a:r>
            <a:endParaRPr lang="en-US" sz="2400" dirty="0"/>
          </a:p>
        </p:txBody>
      </p:sp>
      <p:pic>
        <p:nvPicPr>
          <p:cNvPr id="15" name="Picture 14" descr="Logo&#10;&#10;Description automatically generated">
            <a:extLst>
              <a:ext uri="{FF2B5EF4-FFF2-40B4-BE49-F238E27FC236}">
                <a16:creationId xmlns:a16="http://schemas.microsoft.com/office/drawing/2014/main" id="{8C6CF0F9-72AC-440C-8B52-36439BD4B1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97898" y="4094574"/>
            <a:ext cx="284833" cy="286788"/>
          </a:xfrm>
          <a:prstGeom prst="rect">
            <a:avLst/>
          </a:prstGeom>
        </p:spPr>
      </p:pic>
      <p:pic>
        <p:nvPicPr>
          <p:cNvPr id="16" name="Picture 15" descr="Logo&#10;&#10;Description automatically generated">
            <a:extLst>
              <a:ext uri="{FF2B5EF4-FFF2-40B4-BE49-F238E27FC236}">
                <a16:creationId xmlns:a16="http://schemas.microsoft.com/office/drawing/2014/main" id="{692FE4C2-94A6-4F01-B9D9-8C912BBE19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37032" y="2925880"/>
            <a:ext cx="284833" cy="286788"/>
          </a:xfrm>
          <a:prstGeom prst="rect">
            <a:avLst/>
          </a:prstGeom>
        </p:spPr>
      </p:pic>
      <p:pic>
        <p:nvPicPr>
          <p:cNvPr id="17" name="Picture 16" descr="Logo&#10;&#10;Description automatically generated">
            <a:extLst>
              <a:ext uri="{FF2B5EF4-FFF2-40B4-BE49-F238E27FC236}">
                <a16:creationId xmlns:a16="http://schemas.microsoft.com/office/drawing/2014/main" id="{5A6D4601-C44C-463B-9107-54AFB5743DC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82731" y="5554573"/>
            <a:ext cx="284833" cy="286788"/>
          </a:xfrm>
          <a:prstGeom prst="rect">
            <a:avLst/>
          </a:prstGeom>
        </p:spPr>
      </p:pic>
      <p:pic>
        <p:nvPicPr>
          <p:cNvPr id="19" name="Picture 18" descr="A person smiling for the camera&#10;&#10;Description automatically generated with medium confidence">
            <a:extLst>
              <a:ext uri="{FF2B5EF4-FFF2-40B4-BE49-F238E27FC236}">
                <a16:creationId xmlns:a16="http://schemas.microsoft.com/office/drawing/2014/main" id="{B0D7CAF6-41AE-4229-9FB7-5BB25103262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50437" y="240662"/>
            <a:ext cx="2012659" cy="2037897"/>
          </a:xfrm>
          <a:prstGeom prst="rect">
            <a:avLst/>
          </a:prstGeom>
        </p:spPr>
      </p:pic>
      <p:pic>
        <p:nvPicPr>
          <p:cNvPr id="21" name="Picture 20" descr="A picture containing wall, person, posing&#10;&#10;Description automatically generated">
            <a:extLst>
              <a:ext uri="{FF2B5EF4-FFF2-40B4-BE49-F238E27FC236}">
                <a16:creationId xmlns:a16="http://schemas.microsoft.com/office/drawing/2014/main" id="{BD33026E-0B02-46A0-8DF4-2EFC9BCC39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50437" y="2424253"/>
            <a:ext cx="1991234" cy="1997516"/>
          </a:xfrm>
          <a:prstGeom prst="rect">
            <a:avLst/>
          </a:prstGeom>
        </p:spPr>
      </p:pic>
      <p:pic>
        <p:nvPicPr>
          <p:cNvPr id="23" name="Picture 22" descr="A person smiling for the picture&#10;&#10;Description automatically generated with medium confidence">
            <a:extLst>
              <a:ext uri="{FF2B5EF4-FFF2-40B4-BE49-F238E27FC236}">
                <a16:creationId xmlns:a16="http://schemas.microsoft.com/office/drawing/2014/main" id="{FAB10DCF-E271-4866-B486-DED44BB4DA2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50437" y="4589098"/>
            <a:ext cx="2012660" cy="1993850"/>
          </a:xfrm>
          <a:prstGeom prst="rect">
            <a:avLst/>
          </a:prstGeom>
        </p:spPr>
      </p:pic>
      <p:pic>
        <p:nvPicPr>
          <p:cNvPr id="7" name="Audio 6">
            <a:hlinkClick r:id="" action="ppaction://media"/>
            <a:extLst>
              <a:ext uri="{FF2B5EF4-FFF2-40B4-BE49-F238E27FC236}">
                <a16:creationId xmlns:a16="http://schemas.microsoft.com/office/drawing/2014/main" id="{67322F2C-500A-49C0-8471-D9E5A4658F9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67924729"/>
      </p:ext>
    </p:extLst>
  </p:cSld>
  <p:clrMapOvr>
    <a:masterClrMapping/>
  </p:clrMapOvr>
  <mc:AlternateContent xmlns:mc="http://schemas.openxmlformats.org/markup-compatibility/2006" xmlns:p14="http://schemas.microsoft.com/office/powerpoint/2010/main">
    <mc:Choice Requires="p14">
      <p:transition spd="slow" p14:dur="2000" advTm="64727"/>
    </mc:Choice>
    <mc:Fallback xmlns="">
      <p:transition spd="slow" advTm="64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5F963B-E440-405B-B16A-9FEDA24B4F4E}"/>
              </a:ext>
            </a:extLst>
          </p:cNvPr>
          <p:cNvSpPr/>
          <p:nvPr/>
        </p:nvSpPr>
        <p:spPr>
          <a:xfrm>
            <a:off x="0" y="0"/>
            <a:ext cx="12192000" cy="1325563"/>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1">
            <a:extLst>
              <a:ext uri="{FF2B5EF4-FFF2-40B4-BE49-F238E27FC236}">
                <a16:creationId xmlns:a16="http://schemas.microsoft.com/office/drawing/2014/main" id="{A7E031C5-91A0-4B4C-93D3-93CE941D974D}"/>
              </a:ext>
            </a:extLst>
          </p:cNvPr>
          <p:cNvSpPr txBox="1">
            <a:spLocks/>
          </p:cNvSpPr>
          <p:nvPr/>
        </p:nvSpPr>
        <p:spPr>
          <a:xfrm>
            <a:off x="457702" y="48815"/>
            <a:ext cx="10515600" cy="12279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600" dirty="0">
                <a:solidFill>
                  <a:schemeClr val="bg1"/>
                </a:solidFill>
                <a:latin typeface="AvenirNextLTPro-Bold" panose="020B0804020202020204" pitchFamily="34" charset="0"/>
              </a:rPr>
              <a:t>High level overview of the NGen Process</a:t>
            </a:r>
          </a:p>
        </p:txBody>
      </p:sp>
      <p:graphicFrame>
        <p:nvGraphicFramePr>
          <p:cNvPr id="2" name="Diagram 1">
            <a:extLst>
              <a:ext uri="{FF2B5EF4-FFF2-40B4-BE49-F238E27FC236}">
                <a16:creationId xmlns:a16="http://schemas.microsoft.com/office/drawing/2014/main" id="{DB0D84D6-CA8D-4902-81CE-F8D885813D2A}"/>
              </a:ext>
            </a:extLst>
          </p:cNvPr>
          <p:cNvGraphicFramePr/>
          <p:nvPr>
            <p:extLst>
              <p:ext uri="{D42A27DB-BD31-4B8C-83A1-F6EECF244321}">
                <p14:modId xmlns:p14="http://schemas.microsoft.com/office/powerpoint/2010/main" val="1195317413"/>
              </p:ext>
            </p:extLst>
          </p:nvPr>
        </p:nvGraphicFramePr>
        <p:xfrm>
          <a:off x="2219158" y="1790939"/>
          <a:ext cx="8754144" cy="41285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52D87C5A-D343-4560-BF8E-C47E7E67793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8552338"/>
      </p:ext>
    </p:extLst>
  </p:cSld>
  <p:clrMapOvr>
    <a:masterClrMapping/>
  </p:clrMapOvr>
  <mc:AlternateContent xmlns:mc="http://schemas.openxmlformats.org/markup-compatibility/2006" xmlns:p14="http://schemas.microsoft.com/office/powerpoint/2010/main">
    <mc:Choice Requires="p14">
      <p:transition spd="slow" p14:dur="2000" advTm="107654"/>
    </mc:Choice>
    <mc:Fallback xmlns="">
      <p:transition spd="slow" advTm="107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5F963B-E440-405B-B16A-9FEDA24B4F4E}"/>
              </a:ext>
            </a:extLst>
          </p:cNvPr>
          <p:cNvSpPr/>
          <p:nvPr/>
        </p:nvSpPr>
        <p:spPr>
          <a:xfrm>
            <a:off x="0" y="0"/>
            <a:ext cx="12192000" cy="1325563"/>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1">
            <a:extLst>
              <a:ext uri="{FF2B5EF4-FFF2-40B4-BE49-F238E27FC236}">
                <a16:creationId xmlns:a16="http://schemas.microsoft.com/office/drawing/2014/main" id="{A7E031C5-91A0-4B4C-93D3-93CE941D974D}"/>
              </a:ext>
            </a:extLst>
          </p:cNvPr>
          <p:cNvSpPr txBox="1">
            <a:spLocks/>
          </p:cNvSpPr>
          <p:nvPr/>
        </p:nvSpPr>
        <p:spPr>
          <a:xfrm>
            <a:off x="457702" y="48815"/>
            <a:ext cx="10515600" cy="12279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600" dirty="0">
                <a:solidFill>
                  <a:schemeClr val="bg1"/>
                </a:solidFill>
                <a:latin typeface="AvenirNextLTPro-Bold" panose="020B0804020202020204" pitchFamily="34" charset="0"/>
              </a:rPr>
              <a:t>High level overview of the Contracting Process</a:t>
            </a:r>
          </a:p>
        </p:txBody>
      </p:sp>
      <p:graphicFrame>
        <p:nvGraphicFramePr>
          <p:cNvPr id="2" name="Diagram 1">
            <a:extLst>
              <a:ext uri="{FF2B5EF4-FFF2-40B4-BE49-F238E27FC236}">
                <a16:creationId xmlns:a16="http://schemas.microsoft.com/office/drawing/2014/main" id="{DB0D84D6-CA8D-4902-81CE-F8D885813D2A}"/>
              </a:ext>
            </a:extLst>
          </p:cNvPr>
          <p:cNvGraphicFramePr/>
          <p:nvPr>
            <p:extLst>
              <p:ext uri="{D42A27DB-BD31-4B8C-83A1-F6EECF244321}">
                <p14:modId xmlns:p14="http://schemas.microsoft.com/office/powerpoint/2010/main" val="2882390759"/>
              </p:ext>
            </p:extLst>
          </p:nvPr>
        </p:nvGraphicFramePr>
        <p:xfrm>
          <a:off x="2219158" y="1790940"/>
          <a:ext cx="8754144" cy="39681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C1DE4A7B-64EA-4260-9C36-FFE497CF653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63235378"/>
      </p:ext>
    </p:extLst>
  </p:cSld>
  <p:clrMapOvr>
    <a:masterClrMapping/>
  </p:clrMapOvr>
  <mc:AlternateContent xmlns:mc="http://schemas.openxmlformats.org/markup-compatibility/2006" xmlns:p14="http://schemas.microsoft.com/office/powerpoint/2010/main">
    <mc:Choice Requires="p14">
      <p:transition spd="slow" p14:dur="2000" advTm="47637"/>
    </mc:Choice>
    <mc:Fallback xmlns="">
      <p:transition spd="slow" advTm="47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8EC434-B85A-4D81-9551-B51B6ADBAFDF}"/>
              </a:ext>
            </a:extLst>
          </p:cNvPr>
          <p:cNvSpPr/>
          <p:nvPr/>
        </p:nvSpPr>
        <p:spPr>
          <a:xfrm>
            <a:off x="0" y="0"/>
            <a:ext cx="12192000" cy="1325563"/>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itle 1">
            <a:extLst>
              <a:ext uri="{FF2B5EF4-FFF2-40B4-BE49-F238E27FC236}">
                <a16:creationId xmlns:a16="http://schemas.microsoft.com/office/drawing/2014/main" id="{3519B389-25B4-49E0-950B-0337AB445AEF}"/>
              </a:ext>
            </a:extLst>
          </p:cNvPr>
          <p:cNvSpPr txBox="1">
            <a:spLocks/>
          </p:cNvSpPr>
          <p:nvPr/>
        </p:nvSpPr>
        <p:spPr>
          <a:xfrm>
            <a:off x="342900" y="156508"/>
            <a:ext cx="10515600" cy="12279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AvenirNextLTPro-Bold" panose="020B0804020202020204" pitchFamily="34" charset="0"/>
              </a:rPr>
              <a:t>Contracting Checklist</a:t>
            </a:r>
            <a:endParaRPr lang="en-CA" sz="3600" dirty="0">
              <a:solidFill>
                <a:schemeClr val="bg1"/>
              </a:solidFill>
              <a:latin typeface="AvenirNextLTPro-Bold" panose="020B0804020202020204" pitchFamily="34" charset="0"/>
            </a:endParaRPr>
          </a:p>
        </p:txBody>
      </p:sp>
      <p:sp>
        <p:nvSpPr>
          <p:cNvPr id="5" name="Content Placeholder 4">
            <a:extLst>
              <a:ext uri="{FF2B5EF4-FFF2-40B4-BE49-F238E27FC236}">
                <a16:creationId xmlns:a16="http://schemas.microsoft.com/office/drawing/2014/main" id="{7C804F9B-E2FF-41F1-97C5-120E387603B8}"/>
              </a:ext>
            </a:extLst>
          </p:cNvPr>
          <p:cNvSpPr>
            <a:spLocks noGrp="1"/>
          </p:cNvSpPr>
          <p:nvPr>
            <p:ph idx="1"/>
          </p:nvPr>
        </p:nvSpPr>
        <p:spPr/>
        <p:txBody>
          <a:bodyPr/>
          <a:lstStyle/>
          <a:p>
            <a:endParaRPr lang="en-US" dirty="0">
              <a:hlinkClick r:id="rId5"/>
            </a:endParaRPr>
          </a:p>
          <a:p>
            <a:endParaRPr lang="en-US" dirty="0">
              <a:hlinkClick r:id="rId5"/>
            </a:endParaRPr>
          </a:p>
          <a:p>
            <a:endParaRPr lang="en-US" dirty="0">
              <a:hlinkClick r:id="rId5"/>
            </a:endParaRPr>
          </a:p>
          <a:p>
            <a:endParaRPr lang="en-US" dirty="0">
              <a:hlinkClick r:id="rId5"/>
            </a:endParaRPr>
          </a:p>
          <a:p>
            <a:r>
              <a:rPr lang="en-US" dirty="0">
                <a:hlinkClick r:id="rId6"/>
              </a:rPr>
              <a:t>Contracting Checklist Final.v3.docx</a:t>
            </a:r>
            <a:endParaRPr lang="en-US" dirty="0"/>
          </a:p>
          <a:p>
            <a:r>
              <a:rPr lang="en-US" sz="2400" dirty="0"/>
              <a:t>This is an internal link and cannot be accessed post presentation; please refer to your individual contracting checklist once issued in the contracting stage.</a:t>
            </a:r>
          </a:p>
        </p:txBody>
      </p:sp>
      <p:pic>
        <p:nvPicPr>
          <p:cNvPr id="3" name="Picture 2" descr="Graphical user interface, text, application, email&#10;&#10;Description automatically generated">
            <a:extLst>
              <a:ext uri="{FF2B5EF4-FFF2-40B4-BE49-F238E27FC236}">
                <a16:creationId xmlns:a16="http://schemas.microsoft.com/office/drawing/2014/main" id="{51980981-CE3D-4089-B51C-C9F157C53A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2321" y="1325563"/>
            <a:ext cx="5827358" cy="2605172"/>
          </a:xfrm>
          <a:prstGeom prst="rect">
            <a:avLst/>
          </a:prstGeom>
        </p:spPr>
      </p:pic>
      <p:sp>
        <p:nvSpPr>
          <p:cNvPr id="6" name="Arrow: Left 5">
            <a:extLst>
              <a:ext uri="{FF2B5EF4-FFF2-40B4-BE49-F238E27FC236}">
                <a16:creationId xmlns:a16="http://schemas.microsoft.com/office/drawing/2014/main" id="{502347EE-A5D1-4B65-955B-806C4BE7274F}"/>
              </a:ext>
            </a:extLst>
          </p:cNvPr>
          <p:cNvSpPr/>
          <p:nvPr/>
        </p:nvSpPr>
        <p:spPr>
          <a:xfrm>
            <a:off x="6529137" y="3242510"/>
            <a:ext cx="866273" cy="37297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E182FB2F-729E-4535-B4CF-4E1397E6C8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98140654"/>
      </p:ext>
    </p:extLst>
  </p:cSld>
  <p:clrMapOvr>
    <a:masterClrMapping/>
  </p:clrMapOvr>
  <mc:AlternateContent xmlns:mc="http://schemas.openxmlformats.org/markup-compatibility/2006" xmlns:p14="http://schemas.microsoft.com/office/powerpoint/2010/main">
    <mc:Choice Requires="p14">
      <p:transition spd="slow" p14:dur="2000" advTm="18341"/>
    </mc:Choice>
    <mc:Fallback xmlns="">
      <p:transition spd="slow" advTm="18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8EC434-B85A-4D81-9551-B51B6ADBAFDF}"/>
              </a:ext>
            </a:extLst>
          </p:cNvPr>
          <p:cNvSpPr/>
          <p:nvPr/>
        </p:nvSpPr>
        <p:spPr>
          <a:xfrm>
            <a:off x="0" y="0"/>
            <a:ext cx="12192000" cy="1325563"/>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Content Placeholder 6" descr="Table&#10;&#10;Description automatically generated">
            <a:extLst>
              <a:ext uri="{FF2B5EF4-FFF2-40B4-BE49-F238E27FC236}">
                <a16:creationId xmlns:a16="http://schemas.microsoft.com/office/drawing/2014/main" id="{6D17A79A-CE76-463C-B887-1837F9F42FA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189527" y="47557"/>
            <a:ext cx="7613509" cy="6762886"/>
          </a:xfrm>
        </p:spPr>
      </p:pic>
      <p:pic>
        <p:nvPicPr>
          <p:cNvPr id="8" name="Audio 7">
            <a:hlinkClick r:id="" action="ppaction://media"/>
            <a:extLst>
              <a:ext uri="{FF2B5EF4-FFF2-40B4-BE49-F238E27FC236}">
                <a16:creationId xmlns:a16="http://schemas.microsoft.com/office/drawing/2014/main" id="{70E57297-E337-4FC8-A6F8-62761CFAFA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9256054"/>
      </p:ext>
    </p:extLst>
  </p:cSld>
  <p:clrMapOvr>
    <a:masterClrMapping/>
  </p:clrMapOvr>
  <mc:AlternateContent xmlns:mc="http://schemas.openxmlformats.org/markup-compatibility/2006" xmlns:p14="http://schemas.microsoft.com/office/powerpoint/2010/main">
    <mc:Choice Requires="p14">
      <p:transition spd="slow" p14:dur="2000" advTm="468351"/>
    </mc:Choice>
    <mc:Fallback xmlns="">
      <p:transition spd="slow" advTm="468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blur&#10;&#10;Description automatically generated">
            <a:extLst>
              <a:ext uri="{FF2B5EF4-FFF2-40B4-BE49-F238E27FC236}">
                <a16:creationId xmlns:a16="http://schemas.microsoft.com/office/drawing/2014/main" id="{82241E96-5584-4FD7-A2D4-5A79BE1C8355}"/>
              </a:ext>
            </a:extLst>
          </p:cNvPr>
          <p:cNvPicPr>
            <a:picLocks noChangeAspect="1"/>
          </p:cNvPicPr>
          <p:nvPr/>
        </p:nvPicPr>
        <p:blipFill rotWithShape="1">
          <a:blip r:embed="rId5"/>
          <a:srcRect l="119" t="6628" r="-134" b="9408"/>
          <a:stretch/>
        </p:blipFill>
        <p:spPr>
          <a:xfrm>
            <a:off x="0" y="7257"/>
            <a:ext cx="12201087" cy="6855028"/>
          </a:xfrm>
          <a:prstGeom prst="rect">
            <a:avLst/>
          </a:prstGeom>
        </p:spPr>
      </p:pic>
      <p:sp>
        <p:nvSpPr>
          <p:cNvPr id="12" name="Rectangle 11">
            <a:extLst>
              <a:ext uri="{FF2B5EF4-FFF2-40B4-BE49-F238E27FC236}">
                <a16:creationId xmlns:a16="http://schemas.microsoft.com/office/drawing/2014/main" id="{E3235CC4-E20D-469B-8B21-546BC5F88D87}"/>
              </a:ext>
            </a:extLst>
          </p:cNvPr>
          <p:cNvSpPr/>
          <p:nvPr/>
        </p:nvSpPr>
        <p:spPr>
          <a:xfrm>
            <a:off x="0" y="7257"/>
            <a:ext cx="12192000" cy="6858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0C0534E5-94BD-4BEE-AD90-93A718205687}"/>
              </a:ext>
            </a:extLst>
          </p:cNvPr>
          <p:cNvSpPr txBox="1"/>
          <p:nvPr/>
        </p:nvSpPr>
        <p:spPr>
          <a:xfrm>
            <a:off x="735806" y="3082314"/>
            <a:ext cx="10720387" cy="707886"/>
          </a:xfrm>
          <a:prstGeom prst="rect">
            <a:avLst/>
          </a:prstGeom>
          <a:noFill/>
          <a:ln>
            <a:noFill/>
          </a:ln>
        </p:spPr>
        <p:txBody>
          <a:bodyPr wrap="square" lIns="91440" tIns="45720" rIns="91440" bIns="45720" anchor="ctr">
            <a:spAutoFit/>
          </a:bodyPr>
          <a:lstStyle/>
          <a:p>
            <a:pPr algn="ctr"/>
            <a:r>
              <a:rPr lang="en-CA" sz="4000" dirty="0">
                <a:solidFill>
                  <a:schemeClr val="bg1"/>
                </a:solidFill>
                <a:latin typeface="AvenirNextLTPro-Bold"/>
                <a:ea typeface="Avenir"/>
                <a:cs typeface="Avenir"/>
                <a:sym typeface="Avenir"/>
              </a:rPr>
              <a:t>Questions?</a:t>
            </a:r>
            <a:endParaRPr lang="en-CA" sz="1600" dirty="0">
              <a:solidFill>
                <a:schemeClr val="bg1"/>
              </a:solidFill>
              <a:latin typeface="AvenirNextLTPro-Bold"/>
            </a:endParaRPr>
          </a:p>
        </p:txBody>
      </p:sp>
      <p:pic>
        <p:nvPicPr>
          <p:cNvPr id="3" name="Audio 2">
            <a:hlinkClick r:id="" action="ppaction://media"/>
            <a:extLst>
              <a:ext uri="{FF2B5EF4-FFF2-40B4-BE49-F238E27FC236}">
                <a16:creationId xmlns:a16="http://schemas.microsoft.com/office/drawing/2014/main" id="{AE21E298-9005-49A7-8FC5-6E02E988FD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59513461"/>
      </p:ext>
    </p:extLst>
  </p:cSld>
  <p:clrMapOvr>
    <a:masterClrMapping/>
  </p:clrMapOvr>
  <mc:AlternateContent xmlns:mc="http://schemas.openxmlformats.org/markup-compatibility/2006" xmlns:p14="http://schemas.microsoft.com/office/powerpoint/2010/main">
    <mc:Choice Requires="p14">
      <p:transition spd="slow" p14:dur="2000" advTm="6187"/>
    </mc:Choice>
    <mc:Fallback xmlns="">
      <p:transition spd="slow" advTm="6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8EC434-B85A-4D81-9551-B51B6ADBAFDF}"/>
              </a:ext>
            </a:extLst>
          </p:cNvPr>
          <p:cNvSpPr/>
          <p:nvPr/>
        </p:nvSpPr>
        <p:spPr>
          <a:xfrm>
            <a:off x="0" y="0"/>
            <a:ext cx="12192000" cy="1325563"/>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DB1B7356-4C16-4898-A91B-3926CCB77A00}"/>
              </a:ext>
            </a:extLst>
          </p:cNvPr>
          <p:cNvSpPr>
            <a:spLocks noGrp="1"/>
          </p:cNvSpPr>
          <p:nvPr>
            <p:ph type="title"/>
          </p:nvPr>
        </p:nvSpPr>
        <p:spPr>
          <a:xfrm>
            <a:off x="342900" y="97631"/>
            <a:ext cx="10515600" cy="1227932"/>
          </a:xfrm>
        </p:spPr>
        <p:txBody>
          <a:bodyPr>
            <a:normAutofit/>
          </a:bodyPr>
          <a:lstStyle/>
          <a:p>
            <a:r>
              <a:rPr lang="en-US" sz="3600" dirty="0">
                <a:solidFill>
                  <a:schemeClr val="bg1"/>
                </a:solidFill>
                <a:latin typeface="AvenirNextLTPro-Bold" panose="020B0804020202020204" pitchFamily="34" charset="0"/>
              </a:rPr>
              <a:t>Master Project Agreement (French/English)</a:t>
            </a:r>
            <a:endParaRPr lang="en-CA" sz="3600" dirty="0">
              <a:solidFill>
                <a:schemeClr val="bg1"/>
              </a:solidFill>
              <a:latin typeface="AvenirNextLTPro-Bold" panose="020B0804020202020204" pitchFamily="34" charset="0"/>
            </a:endParaRPr>
          </a:p>
        </p:txBody>
      </p:sp>
      <p:sp>
        <p:nvSpPr>
          <p:cNvPr id="7" name="Content Placeholder 6">
            <a:extLst>
              <a:ext uri="{FF2B5EF4-FFF2-40B4-BE49-F238E27FC236}">
                <a16:creationId xmlns:a16="http://schemas.microsoft.com/office/drawing/2014/main" id="{E04FE573-4C3C-477F-B9D5-3D1D02442E1F}"/>
              </a:ext>
            </a:extLst>
          </p:cNvPr>
          <p:cNvSpPr>
            <a:spLocks noGrp="1"/>
          </p:cNvSpPr>
          <p:nvPr>
            <p:ph idx="1"/>
          </p:nvPr>
        </p:nvSpPr>
        <p:spPr/>
        <p:txBody>
          <a:bodyPr>
            <a:normAutofit/>
          </a:bodyPr>
          <a:lstStyle/>
          <a:p>
            <a:pPr lvl="1"/>
            <a:r>
              <a:rPr lang="en-US" dirty="0"/>
              <a:t>The Master Project Agreement (MPA) is the Agreement between your project consortium and NGen. </a:t>
            </a:r>
          </a:p>
          <a:p>
            <a:pPr lvl="1"/>
            <a:r>
              <a:rPr lang="en-US" dirty="0"/>
              <a:t>The Template for the MPA can be found on our website. </a:t>
            </a:r>
          </a:p>
          <a:p>
            <a:pPr lvl="1"/>
            <a:r>
              <a:rPr lang="en-US" dirty="0"/>
              <a:t>We require that projects thoroughly review, sign and have the lead project initial each page of the MPA (to show that you have read each and every page).</a:t>
            </a:r>
          </a:p>
          <a:p>
            <a:pPr lvl="1"/>
            <a:r>
              <a:rPr lang="en-US" dirty="0"/>
              <a:t>That being said, we will NOT be accepting any amendments to the agreement and ask that you mitigate any perceived risks from the MPA within your business individually or within the Collaboration Agreement which is directly between yourself and project partners.</a:t>
            </a:r>
          </a:p>
        </p:txBody>
      </p:sp>
      <p:pic>
        <p:nvPicPr>
          <p:cNvPr id="3" name="Audio 2">
            <a:hlinkClick r:id="" action="ppaction://media"/>
            <a:extLst>
              <a:ext uri="{FF2B5EF4-FFF2-40B4-BE49-F238E27FC236}">
                <a16:creationId xmlns:a16="http://schemas.microsoft.com/office/drawing/2014/main" id="{6DABF9CA-CD2B-44B9-BF40-D0B3DCFB6D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55166929"/>
      </p:ext>
    </p:extLst>
  </p:cSld>
  <p:clrMapOvr>
    <a:masterClrMapping/>
  </p:clrMapOvr>
  <mc:AlternateContent xmlns:mc="http://schemas.openxmlformats.org/markup-compatibility/2006" xmlns:p14="http://schemas.microsoft.com/office/powerpoint/2010/main">
    <mc:Choice Requires="p14">
      <p:transition spd="slow" p14:dur="2000" advTm="87905"/>
    </mc:Choice>
    <mc:Fallback xmlns="">
      <p:transition spd="slow" advTm="87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8EC434-B85A-4D81-9551-B51B6ADBAFDF}"/>
              </a:ext>
            </a:extLst>
          </p:cNvPr>
          <p:cNvSpPr/>
          <p:nvPr/>
        </p:nvSpPr>
        <p:spPr>
          <a:xfrm>
            <a:off x="0" y="0"/>
            <a:ext cx="12192000" cy="1325563"/>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DB1B7356-4C16-4898-A91B-3926CCB77A00}"/>
              </a:ext>
            </a:extLst>
          </p:cNvPr>
          <p:cNvSpPr>
            <a:spLocks noGrp="1"/>
          </p:cNvSpPr>
          <p:nvPr>
            <p:ph type="title"/>
          </p:nvPr>
        </p:nvSpPr>
        <p:spPr>
          <a:xfrm>
            <a:off x="342900" y="97631"/>
            <a:ext cx="10515600" cy="1227932"/>
          </a:xfrm>
        </p:spPr>
        <p:txBody>
          <a:bodyPr>
            <a:normAutofit/>
          </a:bodyPr>
          <a:lstStyle/>
          <a:p>
            <a:r>
              <a:rPr lang="en-US" sz="3600" dirty="0">
                <a:solidFill>
                  <a:schemeClr val="bg1"/>
                </a:solidFill>
                <a:latin typeface="AvenirNextLTPro-Bold" panose="020B0804020202020204" pitchFamily="34" charset="0"/>
              </a:rPr>
              <a:t>Master Project Agreement: Section by Section</a:t>
            </a:r>
            <a:endParaRPr lang="en-CA" sz="3600" dirty="0">
              <a:solidFill>
                <a:schemeClr val="bg1"/>
              </a:solidFill>
              <a:latin typeface="AvenirNextLTPro-Bold" panose="020B0804020202020204" pitchFamily="34" charset="0"/>
            </a:endParaRPr>
          </a:p>
        </p:txBody>
      </p:sp>
      <p:sp>
        <p:nvSpPr>
          <p:cNvPr id="7" name="Content Placeholder 6">
            <a:extLst>
              <a:ext uri="{FF2B5EF4-FFF2-40B4-BE49-F238E27FC236}">
                <a16:creationId xmlns:a16="http://schemas.microsoft.com/office/drawing/2014/main" id="{E04FE573-4C3C-477F-B9D5-3D1D02442E1F}"/>
              </a:ext>
            </a:extLst>
          </p:cNvPr>
          <p:cNvSpPr>
            <a:spLocks noGrp="1"/>
          </p:cNvSpPr>
          <p:nvPr>
            <p:ph idx="1"/>
          </p:nvPr>
        </p:nvSpPr>
        <p:spPr>
          <a:xfrm>
            <a:off x="514928" y="1503146"/>
            <a:ext cx="11353800" cy="5337175"/>
          </a:xfrm>
        </p:spPr>
        <p:txBody>
          <a:bodyPr>
            <a:normAutofit fontScale="47500" lnSpcReduction="20000"/>
          </a:bodyPr>
          <a:lstStyle/>
          <a:p>
            <a:pPr lvl="1"/>
            <a:r>
              <a:rPr lang="en-US" sz="2900" dirty="0"/>
              <a:t>Offer Letter</a:t>
            </a:r>
          </a:p>
          <a:p>
            <a:pPr lvl="1"/>
            <a:r>
              <a:rPr lang="en-US" sz="2900" dirty="0">
                <a:highlight>
                  <a:srgbClr val="FFFF00"/>
                </a:highlight>
              </a:rPr>
              <a:t>Section 1: Acceptance of Offer</a:t>
            </a:r>
          </a:p>
          <a:p>
            <a:pPr lvl="1"/>
            <a:r>
              <a:rPr lang="en-US" sz="2900" dirty="0">
                <a:highlight>
                  <a:srgbClr val="FFFF00"/>
                </a:highlight>
              </a:rPr>
              <a:t>Section 2: Start Date</a:t>
            </a:r>
          </a:p>
          <a:p>
            <a:pPr lvl="1"/>
            <a:r>
              <a:rPr lang="en-US" sz="2900" dirty="0"/>
              <a:t>Section 3: Project Monitoring</a:t>
            </a:r>
          </a:p>
          <a:p>
            <a:pPr lvl="1"/>
            <a:r>
              <a:rPr lang="en-US" sz="2900" dirty="0"/>
              <a:t>Section 4: Recipient’s Obligations following Confirmation of Funding</a:t>
            </a:r>
          </a:p>
          <a:p>
            <a:pPr lvl="1"/>
            <a:r>
              <a:rPr lang="en-US" sz="2900" dirty="0">
                <a:highlight>
                  <a:srgbClr val="FFFF00"/>
                </a:highlight>
              </a:rPr>
              <a:t>Section 5: Financial</a:t>
            </a:r>
          </a:p>
          <a:p>
            <a:pPr lvl="1"/>
            <a:r>
              <a:rPr lang="en-US" sz="2900" dirty="0">
                <a:highlight>
                  <a:srgbClr val="FFFF00"/>
                </a:highlight>
              </a:rPr>
              <a:t>Section 6: Changes to the Project</a:t>
            </a:r>
          </a:p>
          <a:p>
            <a:pPr lvl="1"/>
            <a:r>
              <a:rPr lang="en-US" sz="2900" dirty="0"/>
              <a:t>Section 7: Suspension, withdrawal, and repayment of Funding</a:t>
            </a:r>
          </a:p>
          <a:p>
            <a:pPr lvl="1"/>
            <a:r>
              <a:rPr lang="en-US" sz="2900" dirty="0"/>
              <a:t>Section 8: Confidentiality and Information Management</a:t>
            </a:r>
          </a:p>
          <a:p>
            <a:pPr lvl="1"/>
            <a:r>
              <a:rPr lang="en-US" sz="2900" dirty="0"/>
              <a:t>Section 9: Representations, Warranties, and Covenants of Recipient</a:t>
            </a:r>
          </a:p>
          <a:p>
            <a:pPr lvl="1"/>
            <a:r>
              <a:rPr lang="en-US" sz="2900" dirty="0">
                <a:highlight>
                  <a:srgbClr val="FFFF00"/>
                </a:highlight>
              </a:rPr>
              <a:t>Section 10: Intellectual Property</a:t>
            </a:r>
          </a:p>
          <a:p>
            <a:pPr lvl="1"/>
            <a:r>
              <a:rPr lang="en-US" sz="2900" dirty="0"/>
              <a:t>Section 11: Exploitation of Project Results</a:t>
            </a:r>
          </a:p>
          <a:p>
            <a:pPr lvl="1"/>
            <a:r>
              <a:rPr lang="en-US" sz="2900" dirty="0"/>
              <a:t>Section 12: Audits by Minister and Auditor General of Canada</a:t>
            </a:r>
          </a:p>
          <a:p>
            <a:pPr lvl="1"/>
            <a:r>
              <a:rPr lang="en-US" sz="2900" dirty="0">
                <a:highlight>
                  <a:srgbClr val="FFFF00"/>
                </a:highlight>
              </a:rPr>
              <a:t>Section 13: Publication of Information</a:t>
            </a:r>
          </a:p>
          <a:p>
            <a:pPr lvl="1"/>
            <a:r>
              <a:rPr lang="en-US" sz="2900" dirty="0"/>
              <a:t>Section 14: Dispute Resolution</a:t>
            </a:r>
          </a:p>
          <a:p>
            <a:pPr lvl="1"/>
            <a:r>
              <a:rPr lang="en-US" sz="2900" dirty="0"/>
              <a:t>Section 15: General</a:t>
            </a:r>
          </a:p>
          <a:p>
            <a:pPr lvl="1"/>
            <a:r>
              <a:rPr lang="en-US" sz="2900" dirty="0"/>
              <a:t>Section 16: Entire Agreement </a:t>
            </a:r>
          </a:p>
          <a:p>
            <a:pPr lvl="1"/>
            <a:r>
              <a:rPr lang="en-US" sz="2900" dirty="0"/>
              <a:t>Acceptance of Conditional Offer – Lead Recipient</a:t>
            </a:r>
          </a:p>
          <a:p>
            <a:pPr lvl="1"/>
            <a:r>
              <a:rPr lang="en-US" sz="2900" dirty="0"/>
              <a:t>Acceptance of Conditional Offer – Recipient 1,2,3…</a:t>
            </a:r>
          </a:p>
          <a:p>
            <a:pPr lvl="2"/>
            <a:r>
              <a:rPr lang="en-US" sz="2500" dirty="0"/>
              <a:t>Annex 1: Financial Reporting Template</a:t>
            </a:r>
          </a:p>
          <a:p>
            <a:pPr lvl="2"/>
            <a:r>
              <a:rPr lang="en-US" sz="2500" dirty="0"/>
              <a:t>Annex 2: Finance Claim Certification</a:t>
            </a:r>
          </a:p>
          <a:p>
            <a:pPr lvl="2"/>
            <a:r>
              <a:rPr lang="en-US" sz="2500" dirty="0"/>
              <a:t>Annex 3: Milestone Register Template</a:t>
            </a:r>
          </a:p>
          <a:p>
            <a:pPr lvl="2"/>
            <a:r>
              <a:rPr lang="en-US" sz="2500" dirty="0"/>
              <a:t>Annex 4: Final Report</a:t>
            </a:r>
          </a:p>
          <a:p>
            <a:pPr lvl="2"/>
            <a:r>
              <a:rPr lang="en-US" sz="2500" dirty="0"/>
              <a:t>Annex 5: IP Information Template</a:t>
            </a:r>
          </a:p>
          <a:p>
            <a:pPr lvl="1"/>
            <a:endParaRPr lang="en-US" dirty="0"/>
          </a:p>
        </p:txBody>
      </p:sp>
      <p:pic>
        <p:nvPicPr>
          <p:cNvPr id="3" name="Audio 2">
            <a:hlinkClick r:id="" action="ppaction://media"/>
            <a:extLst>
              <a:ext uri="{FF2B5EF4-FFF2-40B4-BE49-F238E27FC236}">
                <a16:creationId xmlns:a16="http://schemas.microsoft.com/office/drawing/2014/main" id="{D7A15022-7083-4AB4-9C69-F945CCA2AD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83465787"/>
      </p:ext>
    </p:extLst>
  </p:cSld>
  <p:clrMapOvr>
    <a:masterClrMapping/>
  </p:clrMapOvr>
  <mc:AlternateContent xmlns:mc="http://schemas.openxmlformats.org/markup-compatibility/2006" xmlns:p14="http://schemas.microsoft.com/office/powerpoint/2010/main">
    <mc:Choice Requires="p14">
      <p:transition spd="slow" p14:dur="2000" advTm="302287"/>
    </mc:Choice>
    <mc:Fallback xmlns="">
      <p:transition spd="slow" advTm="302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and Content Theme">
  <a:themeElements>
    <a:clrScheme name="NGen">
      <a:dk1>
        <a:srgbClr val="6F7271"/>
      </a:dk1>
      <a:lt1>
        <a:srgbClr val="FFFFFF"/>
      </a:lt1>
      <a:dk2>
        <a:srgbClr val="FF4D00"/>
      </a:dk2>
      <a:lt2>
        <a:srgbClr val="E7E8E8"/>
      </a:lt2>
      <a:accent1>
        <a:srgbClr val="00B2E3"/>
      </a:accent1>
      <a:accent2>
        <a:srgbClr val="EA0029"/>
      </a:accent2>
      <a:accent3>
        <a:srgbClr val="80BC00"/>
      </a:accent3>
      <a:accent4>
        <a:srgbClr val="A05CBF"/>
      </a:accent4>
      <a:accent5>
        <a:srgbClr val="F4B223"/>
      </a:accent5>
      <a:accent6>
        <a:srgbClr val="FF4D00"/>
      </a:accent6>
      <a:hlink>
        <a:srgbClr val="00B2E3"/>
      </a:hlink>
      <a:folHlink>
        <a:srgbClr val="EA002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Gen Overview - Basic " id="{1D38EA8B-F557-4135-BB24-FBCD74BDB50C}" vid="{24ECBF6E-8DA7-4054-8C68-2E7F9F3A7D8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03937B8BBF8D438329B4FE3F32F6B1" ma:contentTypeVersion="12" ma:contentTypeDescription="Create a new document." ma:contentTypeScope="" ma:versionID="da98a7ca2a23acefabede3f55fa9a7d5">
  <xsd:schema xmlns:xsd="http://www.w3.org/2001/XMLSchema" xmlns:xs="http://www.w3.org/2001/XMLSchema" xmlns:p="http://schemas.microsoft.com/office/2006/metadata/properties" xmlns:ns2="b0e7f168-fb89-4b1c-b62e-1ff9221865f6" xmlns:ns3="95214fc6-9f78-47ca-a367-7f6653c6c9a9" targetNamespace="http://schemas.microsoft.com/office/2006/metadata/properties" ma:root="true" ma:fieldsID="7f4f6a1befe97dffefaf903b0f5c51bc" ns2:_="" ns3:_="">
    <xsd:import namespace="b0e7f168-fb89-4b1c-b62e-1ff9221865f6"/>
    <xsd:import namespace="95214fc6-9f78-47ca-a367-7f6653c6c9a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e7f168-fb89-4b1c-b62e-1ff9221865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5214fc6-9f78-47ca-a367-7f6653c6c9a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F12BA0-E581-4C60-B5FA-C50665B9B72B}">
  <ds:schemaRefs>
    <ds:schemaRef ds:uri="95214fc6-9f78-47ca-a367-7f6653c6c9a9"/>
    <ds:schemaRef ds:uri="b0e7f168-fb89-4b1c-b62e-1ff9221865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83C0937-5906-4480-A30E-4839A927F2B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263C7DF-F238-4F64-B7B1-343C56624A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4975</TotalTime>
  <Words>804</Words>
  <Application>Microsoft Office PowerPoint</Application>
  <PresentationFormat>Widescreen</PresentationFormat>
  <Paragraphs>93</Paragraphs>
  <Slides>13</Slides>
  <Notes>12</Notes>
  <HiddenSlides>0</HiddenSlides>
  <MMClips>12</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Title and Content Theme</vt:lpstr>
      <vt:lpstr>Contracting Kick-Off    </vt:lpstr>
      <vt:lpstr>Congratulations &amp; Introductions</vt:lpstr>
      <vt:lpstr>PowerPoint Presentation</vt:lpstr>
      <vt:lpstr>PowerPoint Presentation</vt:lpstr>
      <vt:lpstr>PowerPoint Presentation</vt:lpstr>
      <vt:lpstr>PowerPoint Presentation</vt:lpstr>
      <vt:lpstr>PowerPoint Presentation</vt:lpstr>
      <vt:lpstr>Master Project Agreement (French/English)</vt:lpstr>
      <vt:lpstr>Master Project Agreement: Section by Section</vt:lpstr>
      <vt:lpstr>PowerPoint Presentation</vt:lpstr>
      <vt:lpstr>Common Areas of Interest/ Important Takeaways</vt:lpstr>
      <vt:lpstr>Advances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 NGen Narrative Deck</dc:title>
  <dc:creator>Robbie MacLeod</dc:creator>
  <cp:lastModifiedBy>Mary Toth</cp:lastModifiedBy>
  <cp:revision>7</cp:revision>
  <dcterms:created xsi:type="dcterms:W3CDTF">2020-11-13T17:13:01Z</dcterms:created>
  <dcterms:modified xsi:type="dcterms:W3CDTF">2021-10-13T17:16:39Z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0x010100F203937B8BBF8D438329B4FE3F32F6B1</vt:lpwstr>
  </property>
</Properties>
</file>