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10058400" cy="7772400"/>
  <p:notesSz cx="10058400" cy="7772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86"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A3A4A4"/>
                </a:solidFill>
                <a:latin typeface="Arial"/>
                <a:cs typeface="Arial"/>
              </a:defRPr>
            </a:lvl1pPr>
          </a:lstStyle>
          <a:p>
            <a:pPr marL="12700">
              <a:lnSpc>
                <a:spcPct val="100000"/>
              </a:lnSpc>
              <a:spcBef>
                <a:spcPts val="25"/>
              </a:spcBef>
            </a:pPr>
            <a:r>
              <a:rPr dirty="0"/>
              <a:t>Next</a:t>
            </a:r>
            <a:r>
              <a:rPr spc="-10" dirty="0"/>
              <a:t> </a:t>
            </a:r>
            <a:r>
              <a:rPr dirty="0"/>
              <a:t>Generation</a:t>
            </a:r>
            <a:r>
              <a:rPr spc="5" dirty="0"/>
              <a:t> </a:t>
            </a:r>
            <a:r>
              <a:rPr dirty="0"/>
              <a:t>Manufacturing Canada</a:t>
            </a:r>
            <a:r>
              <a:rPr spc="5" dirty="0"/>
              <a:t> </a:t>
            </a:r>
            <a:r>
              <a:rPr dirty="0"/>
              <a:t>–</a:t>
            </a:r>
            <a:r>
              <a:rPr spc="-15" dirty="0"/>
              <a:t> </a:t>
            </a:r>
            <a:r>
              <a:rPr dirty="0"/>
              <a:t>Sparking</a:t>
            </a:r>
            <a:r>
              <a:rPr spc="-10" dirty="0"/>
              <a:t> </a:t>
            </a:r>
            <a:r>
              <a:rPr dirty="0"/>
              <a:t>a</a:t>
            </a:r>
            <a:r>
              <a:rPr spc="-10" dirty="0"/>
              <a:t> </a:t>
            </a:r>
            <a:r>
              <a:rPr dirty="0"/>
              <a:t>New</a:t>
            </a:r>
            <a:r>
              <a:rPr spc="-15" dirty="0"/>
              <a:t> </a:t>
            </a:r>
            <a:r>
              <a:rPr spc="-10" dirty="0"/>
              <a:t>Economy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10/11/2022</a:t>
            </a:fld>
            <a:endParaRPr lang="en-US"/>
          </a:p>
        </p:txBody>
      </p:sp>
      <p:sp>
        <p:nvSpPr>
          <p:cNvPr id="6" name="Holder 6"/>
          <p:cNvSpPr>
            <a:spLocks noGrp="1"/>
          </p:cNvSpPr>
          <p:nvPr>
            <p:ph type="sldNum" sz="quarter" idx="7"/>
          </p:nvPr>
        </p:nvSpPr>
        <p:spPr/>
        <p:txBody>
          <a:bodyPr lIns="0" tIns="0" rIns="0" bIns="0"/>
          <a:lstStyle>
            <a:lvl1pPr>
              <a:defRPr sz="800" b="0" i="0">
                <a:solidFill>
                  <a:srgbClr val="A3A4A4"/>
                </a:solidFill>
                <a:latin typeface="Arial"/>
                <a:cs typeface="Arial"/>
              </a:defRPr>
            </a:lvl1pPr>
          </a:lstStyle>
          <a:p>
            <a:pPr marL="26670">
              <a:lnSpc>
                <a:spcPct val="100000"/>
              </a:lnSpc>
              <a:spcBef>
                <a:spcPts val="25"/>
              </a:spcBef>
            </a:pPr>
            <a:fld id="{81D60167-4931-47E6-BA6A-407CBD079E47}" type="slidenum">
              <a:rPr dirty="0"/>
              <a:t>‹N°›</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4D00"/>
                </a:solidFill>
                <a:latin typeface="AvenirNextLTPro-It"/>
                <a:cs typeface="AvenirNextLTPro-It"/>
              </a:defRPr>
            </a:lvl1pPr>
          </a:lstStyle>
          <a:p>
            <a:endParaRPr/>
          </a:p>
        </p:txBody>
      </p:sp>
      <p:sp>
        <p:nvSpPr>
          <p:cNvPr id="3" name="Holder 3"/>
          <p:cNvSpPr>
            <a:spLocks noGrp="1"/>
          </p:cNvSpPr>
          <p:nvPr>
            <p:ph type="body" idx="1"/>
          </p:nvPr>
        </p:nvSpPr>
        <p:spPr/>
        <p:txBody>
          <a:bodyPr lIns="0" tIns="0" rIns="0" bIns="0"/>
          <a:lstStyle>
            <a:lvl1pPr>
              <a:defRPr sz="900" b="1" i="0">
                <a:solidFill>
                  <a:srgbClr val="6F2F9F"/>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A3A4A4"/>
                </a:solidFill>
                <a:latin typeface="Arial"/>
                <a:cs typeface="Arial"/>
              </a:defRPr>
            </a:lvl1pPr>
          </a:lstStyle>
          <a:p>
            <a:pPr marL="12700">
              <a:lnSpc>
                <a:spcPct val="100000"/>
              </a:lnSpc>
              <a:spcBef>
                <a:spcPts val="25"/>
              </a:spcBef>
            </a:pPr>
            <a:r>
              <a:rPr dirty="0"/>
              <a:t>Next</a:t>
            </a:r>
            <a:r>
              <a:rPr spc="-10" dirty="0"/>
              <a:t> </a:t>
            </a:r>
            <a:r>
              <a:rPr dirty="0"/>
              <a:t>Generation</a:t>
            </a:r>
            <a:r>
              <a:rPr spc="5" dirty="0"/>
              <a:t> </a:t>
            </a:r>
            <a:r>
              <a:rPr dirty="0"/>
              <a:t>Manufacturing Canada</a:t>
            </a:r>
            <a:r>
              <a:rPr spc="5" dirty="0"/>
              <a:t> </a:t>
            </a:r>
            <a:r>
              <a:rPr dirty="0"/>
              <a:t>–</a:t>
            </a:r>
            <a:r>
              <a:rPr spc="-15" dirty="0"/>
              <a:t> </a:t>
            </a:r>
            <a:r>
              <a:rPr dirty="0"/>
              <a:t>Sparking</a:t>
            </a:r>
            <a:r>
              <a:rPr spc="-10" dirty="0"/>
              <a:t> </a:t>
            </a:r>
            <a:r>
              <a:rPr dirty="0"/>
              <a:t>a</a:t>
            </a:r>
            <a:r>
              <a:rPr spc="-10" dirty="0"/>
              <a:t> </a:t>
            </a:r>
            <a:r>
              <a:rPr dirty="0"/>
              <a:t>New</a:t>
            </a:r>
            <a:r>
              <a:rPr spc="-15" dirty="0"/>
              <a:t> </a:t>
            </a:r>
            <a:r>
              <a:rPr spc="-10" dirty="0"/>
              <a:t>Economy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10/11/2022</a:t>
            </a:fld>
            <a:endParaRPr lang="en-US"/>
          </a:p>
        </p:txBody>
      </p:sp>
      <p:sp>
        <p:nvSpPr>
          <p:cNvPr id="6" name="Holder 6"/>
          <p:cNvSpPr>
            <a:spLocks noGrp="1"/>
          </p:cNvSpPr>
          <p:nvPr>
            <p:ph type="sldNum" sz="quarter" idx="7"/>
          </p:nvPr>
        </p:nvSpPr>
        <p:spPr/>
        <p:txBody>
          <a:bodyPr lIns="0" tIns="0" rIns="0" bIns="0"/>
          <a:lstStyle>
            <a:lvl1pPr>
              <a:defRPr sz="800" b="0" i="0">
                <a:solidFill>
                  <a:srgbClr val="A3A4A4"/>
                </a:solidFill>
                <a:latin typeface="Arial"/>
                <a:cs typeface="Arial"/>
              </a:defRPr>
            </a:lvl1pPr>
          </a:lstStyle>
          <a:p>
            <a:pPr marL="26670">
              <a:lnSpc>
                <a:spcPct val="100000"/>
              </a:lnSpc>
              <a:spcBef>
                <a:spcPts val="25"/>
              </a:spcBef>
            </a:pPr>
            <a:fld id="{81D60167-4931-47E6-BA6A-407CBD079E47}" type="slidenum">
              <a:rPr dirty="0"/>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4D00"/>
                </a:solidFill>
                <a:latin typeface="AvenirNextLTPro-It"/>
                <a:cs typeface="AvenirNextLTPro-It"/>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rgbClr val="A3A4A4"/>
                </a:solidFill>
                <a:latin typeface="Arial"/>
                <a:cs typeface="Arial"/>
              </a:defRPr>
            </a:lvl1pPr>
          </a:lstStyle>
          <a:p>
            <a:pPr marL="12700">
              <a:lnSpc>
                <a:spcPct val="100000"/>
              </a:lnSpc>
              <a:spcBef>
                <a:spcPts val="25"/>
              </a:spcBef>
            </a:pPr>
            <a:r>
              <a:rPr dirty="0"/>
              <a:t>Next</a:t>
            </a:r>
            <a:r>
              <a:rPr spc="-10" dirty="0"/>
              <a:t> </a:t>
            </a:r>
            <a:r>
              <a:rPr dirty="0"/>
              <a:t>Generation</a:t>
            </a:r>
            <a:r>
              <a:rPr spc="5" dirty="0"/>
              <a:t> </a:t>
            </a:r>
            <a:r>
              <a:rPr dirty="0"/>
              <a:t>Manufacturing Canada</a:t>
            </a:r>
            <a:r>
              <a:rPr spc="5" dirty="0"/>
              <a:t> </a:t>
            </a:r>
            <a:r>
              <a:rPr dirty="0"/>
              <a:t>–</a:t>
            </a:r>
            <a:r>
              <a:rPr spc="-15" dirty="0"/>
              <a:t> </a:t>
            </a:r>
            <a:r>
              <a:rPr dirty="0"/>
              <a:t>Sparking</a:t>
            </a:r>
            <a:r>
              <a:rPr spc="-10" dirty="0"/>
              <a:t> </a:t>
            </a:r>
            <a:r>
              <a:rPr dirty="0"/>
              <a:t>a</a:t>
            </a:r>
            <a:r>
              <a:rPr spc="-10" dirty="0"/>
              <a:t> </a:t>
            </a:r>
            <a:r>
              <a:rPr dirty="0"/>
              <a:t>New</a:t>
            </a:r>
            <a:r>
              <a:rPr spc="-15" dirty="0"/>
              <a:t> </a:t>
            </a:r>
            <a:r>
              <a:rPr spc="-10" dirty="0"/>
              <a:t>Economy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10/11/2022</a:t>
            </a:fld>
            <a:endParaRPr lang="en-US"/>
          </a:p>
        </p:txBody>
      </p:sp>
      <p:sp>
        <p:nvSpPr>
          <p:cNvPr id="7" name="Holder 7"/>
          <p:cNvSpPr>
            <a:spLocks noGrp="1"/>
          </p:cNvSpPr>
          <p:nvPr>
            <p:ph type="sldNum" sz="quarter" idx="7"/>
          </p:nvPr>
        </p:nvSpPr>
        <p:spPr/>
        <p:txBody>
          <a:bodyPr lIns="0" tIns="0" rIns="0" bIns="0"/>
          <a:lstStyle>
            <a:lvl1pPr>
              <a:defRPr sz="800" b="0" i="0">
                <a:solidFill>
                  <a:srgbClr val="A3A4A4"/>
                </a:solidFill>
                <a:latin typeface="Arial"/>
                <a:cs typeface="Arial"/>
              </a:defRPr>
            </a:lvl1pPr>
          </a:lstStyle>
          <a:p>
            <a:pPr marL="26670">
              <a:lnSpc>
                <a:spcPct val="100000"/>
              </a:lnSpc>
              <a:spcBef>
                <a:spcPts val="25"/>
              </a:spcBef>
            </a:pPr>
            <a:fld id="{81D60167-4931-47E6-BA6A-407CBD079E47}" type="slidenum">
              <a:rPr dirty="0"/>
              <a:t>‹N°›</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4D00"/>
                </a:solidFill>
                <a:latin typeface="AvenirNextLTPro-It"/>
                <a:cs typeface="AvenirNextLTPro-It"/>
              </a:defRPr>
            </a:lvl1pPr>
          </a:lstStyle>
          <a:p>
            <a:endParaRPr/>
          </a:p>
        </p:txBody>
      </p:sp>
      <p:sp>
        <p:nvSpPr>
          <p:cNvPr id="3" name="Holder 3"/>
          <p:cNvSpPr>
            <a:spLocks noGrp="1"/>
          </p:cNvSpPr>
          <p:nvPr>
            <p:ph type="ftr" sz="quarter" idx="5"/>
          </p:nvPr>
        </p:nvSpPr>
        <p:spPr/>
        <p:txBody>
          <a:bodyPr lIns="0" tIns="0" rIns="0" bIns="0"/>
          <a:lstStyle>
            <a:lvl1pPr>
              <a:defRPr sz="800" b="0" i="0">
                <a:solidFill>
                  <a:srgbClr val="A3A4A4"/>
                </a:solidFill>
                <a:latin typeface="Arial"/>
                <a:cs typeface="Arial"/>
              </a:defRPr>
            </a:lvl1pPr>
          </a:lstStyle>
          <a:p>
            <a:pPr marL="12700">
              <a:lnSpc>
                <a:spcPct val="100000"/>
              </a:lnSpc>
              <a:spcBef>
                <a:spcPts val="25"/>
              </a:spcBef>
            </a:pPr>
            <a:r>
              <a:rPr dirty="0"/>
              <a:t>Next</a:t>
            </a:r>
            <a:r>
              <a:rPr spc="-10" dirty="0"/>
              <a:t> </a:t>
            </a:r>
            <a:r>
              <a:rPr dirty="0"/>
              <a:t>Generation</a:t>
            </a:r>
            <a:r>
              <a:rPr spc="5" dirty="0"/>
              <a:t> </a:t>
            </a:r>
            <a:r>
              <a:rPr dirty="0"/>
              <a:t>Manufacturing Canada</a:t>
            </a:r>
            <a:r>
              <a:rPr spc="5" dirty="0"/>
              <a:t> </a:t>
            </a:r>
            <a:r>
              <a:rPr dirty="0"/>
              <a:t>–</a:t>
            </a:r>
            <a:r>
              <a:rPr spc="-15" dirty="0"/>
              <a:t> </a:t>
            </a:r>
            <a:r>
              <a:rPr dirty="0"/>
              <a:t>Sparking</a:t>
            </a:r>
            <a:r>
              <a:rPr spc="-10" dirty="0"/>
              <a:t> </a:t>
            </a:r>
            <a:r>
              <a:rPr dirty="0"/>
              <a:t>a</a:t>
            </a:r>
            <a:r>
              <a:rPr spc="-10" dirty="0"/>
              <a:t> </a:t>
            </a:r>
            <a:r>
              <a:rPr dirty="0"/>
              <a:t>New</a:t>
            </a:r>
            <a:r>
              <a:rPr spc="-15" dirty="0"/>
              <a:t> </a:t>
            </a:r>
            <a:r>
              <a:rPr spc="-10" dirty="0"/>
              <a:t>Economy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10/11/2022</a:t>
            </a:fld>
            <a:endParaRPr lang="en-US"/>
          </a:p>
        </p:txBody>
      </p:sp>
      <p:sp>
        <p:nvSpPr>
          <p:cNvPr id="5" name="Holder 5"/>
          <p:cNvSpPr>
            <a:spLocks noGrp="1"/>
          </p:cNvSpPr>
          <p:nvPr>
            <p:ph type="sldNum" sz="quarter" idx="7"/>
          </p:nvPr>
        </p:nvSpPr>
        <p:spPr/>
        <p:txBody>
          <a:bodyPr lIns="0" tIns="0" rIns="0" bIns="0"/>
          <a:lstStyle>
            <a:lvl1pPr>
              <a:defRPr sz="800" b="0" i="0">
                <a:solidFill>
                  <a:srgbClr val="A3A4A4"/>
                </a:solidFill>
                <a:latin typeface="Arial"/>
                <a:cs typeface="Arial"/>
              </a:defRPr>
            </a:lvl1pPr>
          </a:lstStyle>
          <a:p>
            <a:pPr marL="26670">
              <a:lnSpc>
                <a:spcPct val="100000"/>
              </a:lnSpc>
              <a:spcBef>
                <a:spcPts val="25"/>
              </a:spcBef>
            </a:pPr>
            <a:fld id="{81D60167-4931-47E6-BA6A-407CBD079E47}" type="slidenum">
              <a:rPr dirty="0"/>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rgbClr val="A3A4A4"/>
                </a:solidFill>
                <a:latin typeface="Arial"/>
                <a:cs typeface="Arial"/>
              </a:defRPr>
            </a:lvl1pPr>
          </a:lstStyle>
          <a:p>
            <a:pPr marL="12700">
              <a:lnSpc>
                <a:spcPct val="100000"/>
              </a:lnSpc>
              <a:spcBef>
                <a:spcPts val="25"/>
              </a:spcBef>
            </a:pPr>
            <a:r>
              <a:rPr dirty="0"/>
              <a:t>Next</a:t>
            </a:r>
            <a:r>
              <a:rPr spc="-10" dirty="0"/>
              <a:t> </a:t>
            </a:r>
            <a:r>
              <a:rPr dirty="0"/>
              <a:t>Generation</a:t>
            </a:r>
            <a:r>
              <a:rPr spc="5" dirty="0"/>
              <a:t> </a:t>
            </a:r>
            <a:r>
              <a:rPr dirty="0"/>
              <a:t>Manufacturing Canada</a:t>
            </a:r>
            <a:r>
              <a:rPr spc="5" dirty="0"/>
              <a:t> </a:t>
            </a:r>
            <a:r>
              <a:rPr dirty="0"/>
              <a:t>–</a:t>
            </a:r>
            <a:r>
              <a:rPr spc="-15" dirty="0"/>
              <a:t> </a:t>
            </a:r>
            <a:r>
              <a:rPr dirty="0"/>
              <a:t>Sparking</a:t>
            </a:r>
            <a:r>
              <a:rPr spc="-10" dirty="0"/>
              <a:t> </a:t>
            </a:r>
            <a:r>
              <a:rPr dirty="0"/>
              <a:t>a</a:t>
            </a:r>
            <a:r>
              <a:rPr spc="-10" dirty="0"/>
              <a:t> </a:t>
            </a:r>
            <a:r>
              <a:rPr dirty="0"/>
              <a:t>New</a:t>
            </a:r>
            <a:r>
              <a:rPr spc="-15" dirty="0"/>
              <a:t> </a:t>
            </a:r>
            <a:r>
              <a:rPr spc="-10" dirty="0"/>
              <a:t>Economy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10/11/2022</a:t>
            </a:fld>
            <a:endParaRPr lang="en-US"/>
          </a:p>
        </p:txBody>
      </p:sp>
      <p:sp>
        <p:nvSpPr>
          <p:cNvPr id="4" name="Holder 4"/>
          <p:cNvSpPr>
            <a:spLocks noGrp="1"/>
          </p:cNvSpPr>
          <p:nvPr>
            <p:ph type="sldNum" sz="quarter" idx="7"/>
          </p:nvPr>
        </p:nvSpPr>
        <p:spPr/>
        <p:txBody>
          <a:bodyPr lIns="0" tIns="0" rIns="0" bIns="0"/>
          <a:lstStyle>
            <a:lvl1pPr>
              <a:defRPr sz="800" b="0" i="0">
                <a:solidFill>
                  <a:srgbClr val="A3A4A4"/>
                </a:solidFill>
                <a:latin typeface="Arial"/>
                <a:cs typeface="Arial"/>
              </a:defRPr>
            </a:lvl1pPr>
          </a:lstStyle>
          <a:p>
            <a:pPr marL="26670">
              <a:lnSpc>
                <a:spcPct val="100000"/>
              </a:lnSpc>
              <a:spcBef>
                <a:spcPts val="25"/>
              </a:spcBef>
            </a:pPr>
            <a:fld id="{81D60167-4931-47E6-BA6A-407CBD079E47}" type="slidenum">
              <a:rPr dirty="0"/>
              <a:t>‹N°›</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907176" y="6091473"/>
            <a:ext cx="624964" cy="213866"/>
          </a:xfrm>
          <a:prstGeom prst="rect">
            <a:avLst/>
          </a:prstGeom>
        </p:spPr>
      </p:pic>
      <p:sp>
        <p:nvSpPr>
          <p:cNvPr id="2" name="Holder 2"/>
          <p:cNvSpPr>
            <a:spLocks noGrp="1"/>
          </p:cNvSpPr>
          <p:nvPr>
            <p:ph type="title"/>
          </p:nvPr>
        </p:nvSpPr>
        <p:spPr>
          <a:xfrm>
            <a:off x="901660" y="1553700"/>
            <a:ext cx="4139565" cy="489374"/>
          </a:xfrm>
          <a:prstGeom prst="rect">
            <a:avLst/>
          </a:prstGeom>
        </p:spPr>
        <p:txBody>
          <a:bodyPr wrap="square" lIns="0" tIns="0" rIns="0" bIns="0">
            <a:spAutoFit/>
          </a:bodyPr>
          <a:lstStyle>
            <a:lvl1pPr>
              <a:defRPr sz="3000" b="0" i="0">
                <a:solidFill>
                  <a:srgbClr val="FF4D00"/>
                </a:solidFill>
                <a:latin typeface="AvenirNextLTPro-It"/>
                <a:cs typeface="AvenirNextLTPro-It"/>
              </a:defRPr>
            </a:lvl1pPr>
          </a:lstStyle>
          <a:p>
            <a:endParaRPr/>
          </a:p>
        </p:txBody>
      </p:sp>
      <p:sp>
        <p:nvSpPr>
          <p:cNvPr id="3" name="Holder 3"/>
          <p:cNvSpPr>
            <a:spLocks noGrp="1"/>
          </p:cNvSpPr>
          <p:nvPr>
            <p:ph type="body" idx="1"/>
          </p:nvPr>
        </p:nvSpPr>
        <p:spPr>
          <a:xfrm>
            <a:off x="1185158" y="2154275"/>
            <a:ext cx="7846695" cy="3826510"/>
          </a:xfrm>
          <a:prstGeom prst="rect">
            <a:avLst/>
          </a:prstGeom>
        </p:spPr>
        <p:txBody>
          <a:bodyPr wrap="square" lIns="0" tIns="0" rIns="0" bIns="0">
            <a:spAutoFit/>
          </a:bodyPr>
          <a:lstStyle>
            <a:lvl1pPr>
              <a:defRPr sz="900" b="1" i="0">
                <a:solidFill>
                  <a:srgbClr val="6F2F9F"/>
                </a:solidFill>
                <a:latin typeface="Calibri"/>
                <a:cs typeface="Calibri"/>
              </a:defRPr>
            </a:lvl1pPr>
          </a:lstStyle>
          <a:p>
            <a:endParaRPr/>
          </a:p>
        </p:txBody>
      </p:sp>
      <p:sp>
        <p:nvSpPr>
          <p:cNvPr id="4" name="Holder 4"/>
          <p:cNvSpPr>
            <a:spLocks noGrp="1"/>
          </p:cNvSpPr>
          <p:nvPr>
            <p:ph type="ftr" sz="quarter" idx="5"/>
          </p:nvPr>
        </p:nvSpPr>
        <p:spPr>
          <a:xfrm>
            <a:off x="1709434" y="6175413"/>
            <a:ext cx="3120390" cy="139700"/>
          </a:xfrm>
          <a:prstGeom prst="rect">
            <a:avLst/>
          </a:prstGeom>
        </p:spPr>
        <p:txBody>
          <a:bodyPr wrap="square" lIns="0" tIns="0" rIns="0" bIns="0">
            <a:spAutoFit/>
          </a:bodyPr>
          <a:lstStyle>
            <a:lvl1pPr>
              <a:defRPr sz="800" b="0" i="0">
                <a:solidFill>
                  <a:srgbClr val="A3A4A4"/>
                </a:solidFill>
                <a:latin typeface="Arial"/>
                <a:cs typeface="Arial"/>
              </a:defRPr>
            </a:lvl1pPr>
          </a:lstStyle>
          <a:p>
            <a:pPr marL="12700">
              <a:lnSpc>
                <a:spcPct val="100000"/>
              </a:lnSpc>
              <a:spcBef>
                <a:spcPts val="25"/>
              </a:spcBef>
            </a:pPr>
            <a:r>
              <a:rPr dirty="0"/>
              <a:t>Next</a:t>
            </a:r>
            <a:r>
              <a:rPr spc="-10" dirty="0"/>
              <a:t> </a:t>
            </a:r>
            <a:r>
              <a:rPr dirty="0"/>
              <a:t>Generation</a:t>
            </a:r>
            <a:r>
              <a:rPr spc="5" dirty="0"/>
              <a:t> </a:t>
            </a:r>
            <a:r>
              <a:rPr dirty="0"/>
              <a:t>Manufacturing Canada</a:t>
            </a:r>
            <a:r>
              <a:rPr spc="5" dirty="0"/>
              <a:t> </a:t>
            </a:r>
            <a:r>
              <a:rPr dirty="0"/>
              <a:t>–</a:t>
            </a:r>
            <a:r>
              <a:rPr spc="-15" dirty="0"/>
              <a:t> </a:t>
            </a:r>
            <a:r>
              <a:rPr dirty="0"/>
              <a:t>Sparking</a:t>
            </a:r>
            <a:r>
              <a:rPr spc="-10" dirty="0"/>
              <a:t> </a:t>
            </a:r>
            <a:r>
              <a:rPr dirty="0"/>
              <a:t>a</a:t>
            </a:r>
            <a:r>
              <a:rPr spc="-10" dirty="0"/>
              <a:t> </a:t>
            </a:r>
            <a:r>
              <a:rPr dirty="0"/>
              <a:t>New</a:t>
            </a:r>
            <a:r>
              <a:rPr spc="-15" dirty="0"/>
              <a:t> </a:t>
            </a:r>
            <a:r>
              <a:rPr spc="-10" dirty="0"/>
              <a:t>Economy</a:t>
            </a: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10/11/2022</a:t>
            </a:fld>
            <a:endParaRPr lang="en-US"/>
          </a:p>
        </p:txBody>
      </p:sp>
      <p:sp>
        <p:nvSpPr>
          <p:cNvPr id="6" name="Holder 6"/>
          <p:cNvSpPr>
            <a:spLocks noGrp="1"/>
          </p:cNvSpPr>
          <p:nvPr>
            <p:ph type="sldNum" sz="quarter" idx="7"/>
          </p:nvPr>
        </p:nvSpPr>
        <p:spPr>
          <a:xfrm>
            <a:off x="9048097" y="6175277"/>
            <a:ext cx="135254" cy="139700"/>
          </a:xfrm>
          <a:prstGeom prst="rect">
            <a:avLst/>
          </a:prstGeom>
        </p:spPr>
        <p:txBody>
          <a:bodyPr wrap="square" lIns="0" tIns="0" rIns="0" bIns="0">
            <a:spAutoFit/>
          </a:bodyPr>
          <a:lstStyle>
            <a:lvl1pPr>
              <a:defRPr sz="800" b="0" i="0">
                <a:solidFill>
                  <a:srgbClr val="A3A4A4"/>
                </a:solidFill>
                <a:latin typeface="Arial"/>
                <a:cs typeface="Arial"/>
              </a:defRPr>
            </a:lvl1pPr>
          </a:lstStyle>
          <a:p>
            <a:pPr marL="26670">
              <a:lnSpc>
                <a:spcPct val="100000"/>
              </a:lnSpc>
              <a:spcBef>
                <a:spcPts val="25"/>
              </a:spcBef>
            </a:pPr>
            <a:fld id="{81D60167-4931-47E6-BA6A-407CBD079E47}" type="slidenum">
              <a:rPr dirty="0"/>
              <a:t>‹N°›</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rojectFinance@ngen.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0962" y="3269898"/>
            <a:ext cx="7367270" cy="1871666"/>
          </a:xfrm>
          <a:prstGeom prst="rect">
            <a:avLst/>
          </a:prstGeom>
        </p:spPr>
        <p:txBody>
          <a:bodyPr vert="horz" wrap="square" lIns="0" tIns="12065" rIns="0" bIns="0" rtlCol="0">
            <a:spAutoFit/>
          </a:bodyPr>
          <a:lstStyle/>
          <a:p>
            <a:pPr marL="12700">
              <a:lnSpc>
                <a:spcPct val="100000"/>
              </a:lnSpc>
              <a:spcBef>
                <a:spcPts val="95"/>
              </a:spcBef>
            </a:pPr>
            <a:r>
              <a:rPr lang="fr-CA" sz="4000" b="1" spc="420" dirty="0">
                <a:latin typeface="Calibri"/>
                <a:cs typeface="Calibri"/>
              </a:rPr>
              <a:t>Diligence financière raisonnable de </a:t>
            </a:r>
            <a:r>
              <a:rPr lang="fr-CA" sz="4000" b="1" spc="420" dirty="0" err="1">
                <a:latin typeface="Calibri"/>
                <a:cs typeface="Calibri"/>
              </a:rPr>
              <a:t>NGen</a:t>
            </a:r>
            <a:r>
              <a:rPr lang="fr-CA" sz="4000" b="1" spc="420" dirty="0">
                <a:latin typeface="Calibri"/>
                <a:cs typeface="Calibri"/>
              </a:rPr>
              <a:t>
</a:t>
            </a:r>
            <a:endParaRPr sz="4000" dirty="0">
              <a:latin typeface="Calibri"/>
              <a:cs typeface="Calibri"/>
            </a:endParaRPr>
          </a:p>
        </p:txBody>
      </p:sp>
      <p:sp>
        <p:nvSpPr>
          <p:cNvPr id="4" name="object 4"/>
          <p:cNvSpPr txBox="1">
            <a:spLocks noGrp="1"/>
          </p:cNvSpPr>
          <p:nvPr>
            <p:ph type="ftr" sz="quarter" idx="5"/>
          </p:nvPr>
        </p:nvSpPr>
        <p:spPr>
          <a:xfrm>
            <a:off x="1709434" y="6175413"/>
            <a:ext cx="4157966" cy="126317"/>
          </a:xfrm>
          <a:prstGeom prst="rect">
            <a:avLst/>
          </a:prstGeom>
        </p:spPr>
        <p:txBody>
          <a:bodyPr vert="horz" wrap="square" lIns="0" tIns="3175" rIns="0" bIns="0" rtlCol="0">
            <a:spAutoFit/>
          </a:bodyPr>
          <a:lstStyle/>
          <a:p>
            <a:pPr marL="12700">
              <a:lnSpc>
                <a:spcPct val="100000"/>
              </a:lnSpc>
              <a:spcBef>
                <a:spcPts val="25"/>
              </a:spcBef>
            </a:pPr>
            <a:r>
              <a:rPr lang="fr-CA" dirty="0"/>
              <a:t>Fabrication de prochaine génération</a:t>
            </a:r>
            <a:r>
              <a:rPr dirty="0"/>
              <a:t> Canada</a:t>
            </a:r>
            <a:r>
              <a:rPr spc="5" dirty="0"/>
              <a:t> </a:t>
            </a:r>
            <a:r>
              <a:rPr dirty="0"/>
              <a:t>–</a:t>
            </a:r>
            <a:r>
              <a:rPr spc="-15" dirty="0"/>
              <a:t> </a:t>
            </a:r>
            <a:r>
              <a:rPr lang="fr-CA" spc="-15" dirty="0"/>
              <a:t>Allumer l’étincelle d’une nouvelle économie</a:t>
            </a:r>
            <a:endParaRPr spc="-10" dirty="0"/>
          </a:p>
        </p:txBody>
      </p:sp>
      <p:sp>
        <p:nvSpPr>
          <p:cNvPr id="5" name="object 5"/>
          <p:cNvSpPr txBox="1">
            <a:spLocks noGrp="1"/>
          </p:cNvSpPr>
          <p:nvPr>
            <p:ph type="sldNum" sz="quarter" idx="7"/>
          </p:nvPr>
        </p:nvSpPr>
        <p:spPr>
          <a:prstGeom prst="rect">
            <a:avLst/>
          </a:prstGeom>
        </p:spPr>
        <p:txBody>
          <a:bodyPr vert="horz" wrap="square" lIns="0" tIns="3175" rIns="0" bIns="0" rtlCol="0">
            <a:spAutoFit/>
          </a:bodyPr>
          <a:lstStyle/>
          <a:p>
            <a:pPr marL="26670">
              <a:lnSpc>
                <a:spcPct val="100000"/>
              </a:lnSpc>
              <a:spcBef>
                <a:spcPts val="25"/>
              </a:spcBef>
            </a:pPr>
            <a:fld id="{81D60167-4931-47E6-BA6A-407CBD079E47}" type="slidenum">
              <a:rPr dirty="0"/>
              <a:t>1</a:t>
            </a:fld>
            <a:endParaRPr dirty="0"/>
          </a:p>
        </p:txBody>
      </p:sp>
      <p:sp>
        <p:nvSpPr>
          <p:cNvPr id="3" name="object 3"/>
          <p:cNvSpPr txBox="1"/>
          <p:nvPr/>
        </p:nvSpPr>
        <p:spPr>
          <a:xfrm>
            <a:off x="2438400" y="5233976"/>
            <a:ext cx="4639945" cy="856645"/>
          </a:xfrm>
          <a:prstGeom prst="rect">
            <a:avLst/>
          </a:prstGeom>
        </p:spPr>
        <p:txBody>
          <a:bodyPr vert="horz" wrap="square" lIns="0" tIns="12700" rIns="0" bIns="0" rtlCol="0">
            <a:spAutoFit/>
          </a:bodyPr>
          <a:lstStyle/>
          <a:p>
            <a:pPr marL="12700">
              <a:lnSpc>
                <a:spcPct val="100000"/>
              </a:lnSpc>
              <a:spcBef>
                <a:spcPts val="100"/>
              </a:spcBef>
            </a:pPr>
            <a:r>
              <a:rPr lang="fr-CA" sz="1800" b="1" dirty="0">
                <a:solidFill>
                  <a:srgbClr val="FF4D00"/>
                </a:solidFill>
                <a:latin typeface="Calibri"/>
                <a:cs typeface="Calibri"/>
              </a:rPr>
              <a:t>Des questions? Envoyez-nous un courriel à </a:t>
            </a:r>
            <a:r>
              <a:rPr lang="fr-CA" sz="1800" b="1" dirty="0">
                <a:solidFill>
                  <a:srgbClr val="FF4D00"/>
                </a:solidFill>
                <a:latin typeface="Calibri"/>
                <a:cs typeface="Calibri"/>
                <a:hlinkClick r:id="rId2"/>
              </a:rPr>
              <a:t>ProjectFinance@ngen.ca</a:t>
            </a:r>
            <a:r>
              <a:rPr lang="fr-CA" sz="1800" b="1" dirty="0">
                <a:solidFill>
                  <a:srgbClr val="FF4D00"/>
                </a:solidFill>
                <a:latin typeface="Calibri"/>
                <a:cs typeface="Calibri"/>
              </a:rPr>
              <a:t> 
</a:t>
            </a:r>
            <a:endParaRPr sz="18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533400"/>
            <a:ext cx="5118140" cy="474489"/>
          </a:xfrm>
          <a:prstGeom prst="rect">
            <a:avLst/>
          </a:prstGeom>
        </p:spPr>
        <p:txBody>
          <a:bodyPr vert="horz" wrap="square" lIns="0" tIns="12700" rIns="0" bIns="0" rtlCol="0">
            <a:spAutoFit/>
          </a:bodyPr>
          <a:lstStyle/>
          <a:p>
            <a:pPr marL="12700">
              <a:lnSpc>
                <a:spcPct val="100000"/>
              </a:lnSpc>
              <a:spcBef>
                <a:spcPts val="100"/>
              </a:spcBef>
            </a:pPr>
            <a:r>
              <a:rPr lang="fr-CA" dirty="0">
                <a:latin typeface="Calibri"/>
                <a:cs typeface="Calibri"/>
              </a:rPr>
              <a:t>Diligence financière raisonnable</a:t>
            </a:r>
            <a:endParaRPr spc="-10" dirty="0">
              <a:latin typeface="Calibri"/>
              <a:cs typeface="Calibri"/>
            </a:endParaRPr>
          </a:p>
        </p:txBody>
      </p:sp>
      <p:sp>
        <p:nvSpPr>
          <p:cNvPr id="4" name="object 4"/>
          <p:cNvSpPr txBox="1">
            <a:spLocks noGrp="1"/>
          </p:cNvSpPr>
          <p:nvPr>
            <p:ph type="ftr" sz="quarter" idx="5"/>
          </p:nvPr>
        </p:nvSpPr>
        <p:spPr>
          <a:xfrm>
            <a:off x="1709434" y="6175413"/>
            <a:ext cx="4234166" cy="126317"/>
          </a:xfrm>
          <a:prstGeom prst="rect">
            <a:avLst/>
          </a:prstGeom>
        </p:spPr>
        <p:txBody>
          <a:bodyPr vert="horz" wrap="square" lIns="0" tIns="3175" rIns="0" bIns="0" rtlCol="0">
            <a:spAutoFit/>
          </a:bodyPr>
          <a:lstStyle/>
          <a:p>
            <a:pPr marL="12700">
              <a:lnSpc>
                <a:spcPct val="100000"/>
              </a:lnSpc>
              <a:spcBef>
                <a:spcPts val="25"/>
              </a:spcBef>
            </a:pPr>
            <a:r>
              <a:rPr lang="fr-CA" dirty="0"/>
              <a:t>Fabrication de prochaine génération Canada</a:t>
            </a:r>
            <a:r>
              <a:rPr spc="5" dirty="0"/>
              <a:t> </a:t>
            </a:r>
            <a:r>
              <a:rPr dirty="0"/>
              <a:t>–</a:t>
            </a:r>
            <a:r>
              <a:rPr spc="-15" dirty="0"/>
              <a:t> </a:t>
            </a:r>
            <a:r>
              <a:rPr lang="fr-CA" dirty="0"/>
              <a:t>Allumer l’étincelle d’une nouvelle économie</a:t>
            </a:r>
            <a:endParaRPr spc="-10" dirty="0"/>
          </a:p>
        </p:txBody>
      </p:sp>
      <p:sp>
        <p:nvSpPr>
          <p:cNvPr id="5" name="object 5"/>
          <p:cNvSpPr txBox="1">
            <a:spLocks noGrp="1"/>
          </p:cNvSpPr>
          <p:nvPr>
            <p:ph type="sldNum" sz="quarter" idx="7"/>
          </p:nvPr>
        </p:nvSpPr>
        <p:spPr>
          <a:prstGeom prst="rect">
            <a:avLst/>
          </a:prstGeom>
        </p:spPr>
        <p:txBody>
          <a:bodyPr vert="horz" wrap="square" lIns="0" tIns="3175" rIns="0" bIns="0" rtlCol="0">
            <a:spAutoFit/>
          </a:bodyPr>
          <a:lstStyle/>
          <a:p>
            <a:pPr marL="26670">
              <a:lnSpc>
                <a:spcPct val="100000"/>
              </a:lnSpc>
              <a:spcBef>
                <a:spcPts val="25"/>
              </a:spcBef>
            </a:pPr>
            <a:fld id="{81D60167-4931-47E6-BA6A-407CBD079E47}" type="slidenum">
              <a:rPr dirty="0"/>
              <a:t>2</a:t>
            </a:fld>
            <a:endParaRPr dirty="0"/>
          </a:p>
        </p:txBody>
      </p:sp>
      <p:sp>
        <p:nvSpPr>
          <p:cNvPr id="3" name="object 3"/>
          <p:cNvSpPr txBox="1">
            <a:spLocks noGrp="1"/>
          </p:cNvSpPr>
          <p:nvPr>
            <p:ph type="body" idx="1"/>
          </p:nvPr>
        </p:nvSpPr>
        <p:spPr>
          <a:xfrm>
            <a:off x="1198876" y="1066800"/>
            <a:ext cx="7846695" cy="4538422"/>
          </a:xfrm>
          <a:prstGeom prst="rect">
            <a:avLst/>
          </a:prstGeom>
        </p:spPr>
        <p:txBody>
          <a:bodyPr vert="horz" wrap="square" lIns="0" tIns="6350" rIns="0" bIns="0" rtlCol="0">
            <a:spAutoFit/>
          </a:bodyPr>
          <a:lstStyle/>
          <a:p>
            <a:pPr>
              <a:lnSpc>
                <a:spcPct val="100000"/>
              </a:lnSpc>
              <a:spcBef>
                <a:spcPts val="660"/>
              </a:spcBef>
              <a:tabLst>
                <a:tab pos="415290" algn="l"/>
                <a:tab pos="415925" algn="l"/>
              </a:tabLst>
            </a:pPr>
            <a:r>
              <a:rPr lang="fr-CA" spc="95" dirty="0" err="1"/>
              <a:t>NGen</a:t>
            </a:r>
            <a:r>
              <a:rPr lang="fr-CA" spc="95" dirty="0"/>
              <a:t> entreprendra une évaluation financière de chaque membre participant pour vérifier s’il peut soutenir son engagement envers le projet pendant toute la durée du projet. À cette fin, et en fonction de la valeur des coûts totaux du projet, nous exigerons ce qui suit :
	</a:t>
            </a:r>
            <a:r>
              <a:rPr lang="fr-CA" b="0" spc="95" dirty="0">
                <a:latin typeface="AvenirNextLTPro-It"/>
              </a:rPr>
              <a:t>une prévision des flux de trésorerie ou une description de la façon dont le projet sera financé;
	une copie des derniers états financiers ou un lien permettant la consultation de ces états financiers.
	Si les états financiers ne sont pas disponibles, il faudra en indiquer la raison.</a:t>
            </a:r>
          </a:p>
          <a:p>
            <a:pPr marL="171450" indent="-171450">
              <a:lnSpc>
                <a:spcPct val="100000"/>
              </a:lnSpc>
              <a:spcBef>
                <a:spcPts val="660"/>
              </a:spcBef>
              <a:buFont typeface="Arial" panose="020B0604020202020204" pitchFamily="34" charset="0"/>
              <a:buChar char="•"/>
              <a:tabLst>
                <a:tab pos="415290" algn="l"/>
                <a:tab pos="415925" algn="l"/>
              </a:tabLst>
            </a:pPr>
            <a:endParaRPr lang="fr-CA" spc="95" dirty="0">
              <a:latin typeface="AvenirNextLTPro-It"/>
            </a:endParaRPr>
          </a:p>
          <a:p>
            <a:pPr>
              <a:lnSpc>
                <a:spcPct val="100000"/>
              </a:lnSpc>
              <a:spcBef>
                <a:spcPts val="660"/>
              </a:spcBef>
              <a:tabLst>
                <a:tab pos="415290" algn="l"/>
                <a:tab pos="415925" algn="l"/>
              </a:tabLst>
            </a:pPr>
            <a:r>
              <a:rPr lang="fr-CA" spc="95" dirty="0"/>
              <a:t>Les facteurs tirés des états financiers qui seront évalués comprennent, sans toutefois s’y limiter :
	</a:t>
            </a:r>
            <a:r>
              <a:rPr lang="fr-CA" b="0" spc="95" dirty="0">
                <a:latin typeface="AvenirNextLTPro-It"/>
              </a:rPr>
              <a:t>la rentabilité (marge bénéficiaire nette qui démontre la capacité de l’entreprise à générer des bénéfices après impôts);
	la liquidité (ratio courant = actifs courants/passifs courants). Plus le ratio est élevé, mieux il indique la liquidité d’une 	entreprise;
	l’effet de levier/endettement (ratio d’endettement = total des passifs/total des actifs). Idéalement, un ratio de 0,5 ou 	moins est préférable;
	le flux de trésorerie (d’après l’état des flux de trésorerie; un flux de trésorerie positif est idéal).
</a:t>
            </a:r>
          </a:p>
          <a:p>
            <a:pPr>
              <a:lnSpc>
                <a:spcPct val="100000"/>
              </a:lnSpc>
              <a:spcBef>
                <a:spcPts val="660"/>
              </a:spcBef>
              <a:tabLst>
                <a:tab pos="415290" algn="l"/>
                <a:tab pos="415925" algn="l"/>
              </a:tabLst>
            </a:pPr>
            <a:r>
              <a:rPr lang="fr-CA" spc="95" dirty="0"/>
              <a:t>Dans l’éventualité où les renseignements financiers fournis par les demandeurs sont insuffisants pour démontrer la capacité de mener à bien le projet prévu tel que proposé, </a:t>
            </a:r>
            <a:r>
              <a:rPr lang="fr-CA" spc="95" dirty="0" err="1"/>
              <a:t>NGen</a:t>
            </a:r>
            <a:r>
              <a:rPr lang="fr-CA" spc="95" dirty="0"/>
              <a:t> Canada entreprendra l’une des mesures suivantes :
	</a:t>
            </a:r>
            <a:r>
              <a:rPr lang="fr-CA" b="0" spc="95" dirty="0">
                <a:latin typeface="AvenirNextLTPro-It"/>
              </a:rPr>
              <a:t>demander des informations supplémentaires au membre participant;
	rejeter le programme proposé au motif que l’entreprise ou les entreprises ne semblent pas avoir la capacité de financer le 	projet proposé jusqu’à son achèvement;
	approuver le projet pour un montant réduit de financement de </a:t>
            </a:r>
            <a:r>
              <a:rPr lang="fr-CA" b="0" spc="95" dirty="0" err="1">
                <a:latin typeface="AvenirNextLTPro-It"/>
              </a:rPr>
              <a:t>NGen</a:t>
            </a:r>
            <a:r>
              <a:rPr lang="fr-CA" b="0" spc="95" dirty="0">
                <a:latin typeface="AvenirNextLTPro-It"/>
              </a:rPr>
              <a:t> jusqu’à ce que les membres participants puissent fournir 	des assurances supplémentaires sur la liquidité.</a:t>
            </a:r>
            <a:r>
              <a:rPr lang="fr-CA" spc="95" dirty="0"/>
              <a:t>
</a:t>
            </a:r>
            <a:endParaRPr b="0" spc="-10" dirty="0">
              <a:latin typeface="AvenirNextLTPro-It"/>
              <a:cs typeface="AvenirNextLTPro-I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907176" y="6142273"/>
            <a:ext cx="624964" cy="213866"/>
          </a:xfrm>
          <a:prstGeom prst="rect">
            <a:avLst/>
          </a:prstGeom>
        </p:spPr>
      </p:pic>
      <p:sp>
        <p:nvSpPr>
          <p:cNvPr id="3" name="object 3"/>
          <p:cNvSpPr txBox="1">
            <a:spLocks noGrp="1"/>
          </p:cNvSpPr>
          <p:nvPr>
            <p:ph type="title"/>
          </p:nvPr>
        </p:nvSpPr>
        <p:spPr>
          <a:xfrm>
            <a:off x="804291" y="382755"/>
            <a:ext cx="5291709" cy="474489"/>
          </a:xfrm>
          <a:prstGeom prst="rect">
            <a:avLst/>
          </a:prstGeom>
        </p:spPr>
        <p:txBody>
          <a:bodyPr vert="horz" wrap="square" lIns="0" tIns="12700" rIns="0" bIns="0" rtlCol="0">
            <a:spAutoFit/>
          </a:bodyPr>
          <a:lstStyle/>
          <a:p>
            <a:pPr marL="12700">
              <a:lnSpc>
                <a:spcPct val="100000"/>
              </a:lnSpc>
              <a:spcBef>
                <a:spcPts val="100"/>
              </a:spcBef>
            </a:pPr>
            <a:r>
              <a:rPr lang="fr-CA" dirty="0"/>
              <a:t>Diligence financière raisonnable</a:t>
            </a:r>
            <a:endParaRPr spc="-10" dirty="0"/>
          </a:p>
        </p:txBody>
      </p:sp>
      <p:sp>
        <p:nvSpPr>
          <p:cNvPr id="4" name="object 4"/>
          <p:cNvSpPr/>
          <p:nvPr/>
        </p:nvSpPr>
        <p:spPr>
          <a:xfrm>
            <a:off x="804291" y="1509053"/>
            <a:ext cx="2453640" cy="980440"/>
          </a:xfrm>
          <a:custGeom>
            <a:avLst/>
            <a:gdLst/>
            <a:ahLst/>
            <a:cxnLst/>
            <a:rect l="l" t="t" r="r" b="b"/>
            <a:pathLst>
              <a:path w="2453640" h="980439">
                <a:moveTo>
                  <a:pt x="0" y="0"/>
                </a:moveTo>
                <a:lnTo>
                  <a:pt x="1962912" y="0"/>
                </a:lnTo>
                <a:lnTo>
                  <a:pt x="2453640" y="490728"/>
                </a:lnTo>
                <a:lnTo>
                  <a:pt x="1962912" y="979932"/>
                </a:lnTo>
                <a:lnTo>
                  <a:pt x="0" y="979932"/>
                </a:lnTo>
                <a:lnTo>
                  <a:pt x="490728" y="490728"/>
                </a:lnTo>
                <a:lnTo>
                  <a:pt x="0" y="0"/>
                </a:lnTo>
                <a:close/>
              </a:path>
            </a:pathLst>
          </a:custGeom>
          <a:ln w="25908">
            <a:solidFill>
              <a:srgbClr val="6F2F9F"/>
            </a:solidFill>
          </a:ln>
        </p:spPr>
        <p:txBody>
          <a:bodyPr wrap="square" lIns="0" tIns="0" rIns="0" bIns="0" rtlCol="0"/>
          <a:lstStyle/>
          <a:p>
            <a:endParaRPr/>
          </a:p>
        </p:txBody>
      </p:sp>
      <p:sp>
        <p:nvSpPr>
          <p:cNvPr id="5" name="object 5"/>
          <p:cNvSpPr txBox="1"/>
          <p:nvPr/>
        </p:nvSpPr>
        <p:spPr>
          <a:xfrm>
            <a:off x="1254874" y="1508349"/>
            <a:ext cx="1419225" cy="1041695"/>
          </a:xfrm>
          <a:prstGeom prst="rect">
            <a:avLst/>
          </a:prstGeom>
        </p:spPr>
        <p:txBody>
          <a:bodyPr vert="horz" wrap="square" lIns="0" tIns="24765" rIns="0" bIns="0" rtlCol="0">
            <a:spAutoFit/>
          </a:bodyPr>
          <a:lstStyle/>
          <a:p>
            <a:pPr marL="12700" marR="5080" indent="635" algn="ctr">
              <a:lnSpc>
                <a:spcPct val="91700"/>
              </a:lnSpc>
              <a:spcBef>
                <a:spcPts val="195"/>
              </a:spcBef>
            </a:pPr>
            <a:r>
              <a:rPr lang="fr-CA" sz="1000" dirty="0">
                <a:solidFill>
                  <a:srgbClr val="6F2F9F"/>
                </a:solidFill>
                <a:latin typeface="Calibri"/>
                <a:cs typeface="Calibri"/>
              </a:rPr>
              <a:t>L’entreprise chef de file obtient l’autorisation de tous les partenaires pour la DFR et clique sur la case de DFR (FDD en anglais) dans </a:t>
            </a:r>
            <a:r>
              <a:rPr lang="fr-CA" sz="1000" dirty="0" err="1">
                <a:solidFill>
                  <a:srgbClr val="6F2F9F"/>
                </a:solidFill>
                <a:latin typeface="Calibri"/>
                <a:cs typeface="Calibri"/>
              </a:rPr>
              <a:t>Hockeystick</a:t>
            </a:r>
            <a:r>
              <a:rPr lang="fr-CA" sz="1000" dirty="0">
                <a:solidFill>
                  <a:srgbClr val="6F2F9F"/>
                </a:solidFill>
                <a:latin typeface="Calibri"/>
                <a:cs typeface="Calibri"/>
              </a:rPr>
              <a:t>.
</a:t>
            </a:r>
            <a:endParaRPr sz="1000" dirty="0">
              <a:latin typeface="Calibri"/>
              <a:cs typeface="Calibri"/>
            </a:endParaRPr>
          </a:p>
        </p:txBody>
      </p:sp>
      <p:grpSp>
        <p:nvGrpSpPr>
          <p:cNvPr id="6" name="object 6"/>
          <p:cNvGrpSpPr/>
          <p:nvPr/>
        </p:nvGrpSpPr>
        <p:grpSpPr>
          <a:xfrm>
            <a:off x="2897161" y="1495401"/>
            <a:ext cx="2479675" cy="1007744"/>
            <a:chOff x="2838386" y="2908490"/>
            <a:chExt cx="2479675" cy="1007744"/>
          </a:xfrm>
        </p:grpSpPr>
        <p:sp>
          <p:nvSpPr>
            <p:cNvPr id="7" name="object 7"/>
            <p:cNvSpPr/>
            <p:nvPr/>
          </p:nvSpPr>
          <p:spPr>
            <a:xfrm>
              <a:off x="2851403" y="2921507"/>
              <a:ext cx="2453640" cy="981710"/>
            </a:xfrm>
            <a:custGeom>
              <a:avLst/>
              <a:gdLst/>
              <a:ahLst/>
              <a:cxnLst/>
              <a:rect l="l" t="t" r="r" b="b"/>
              <a:pathLst>
                <a:path w="2453640" h="981710">
                  <a:moveTo>
                    <a:pt x="1962912" y="981456"/>
                  </a:moveTo>
                  <a:lnTo>
                    <a:pt x="0" y="981456"/>
                  </a:lnTo>
                  <a:lnTo>
                    <a:pt x="490728" y="490728"/>
                  </a:lnTo>
                  <a:lnTo>
                    <a:pt x="0" y="0"/>
                  </a:lnTo>
                  <a:lnTo>
                    <a:pt x="1962912" y="0"/>
                  </a:lnTo>
                  <a:lnTo>
                    <a:pt x="2453640" y="490728"/>
                  </a:lnTo>
                  <a:lnTo>
                    <a:pt x="1962912" y="981456"/>
                  </a:lnTo>
                  <a:close/>
                </a:path>
              </a:pathLst>
            </a:custGeom>
            <a:solidFill>
              <a:srgbClr val="FFFFFF"/>
            </a:solidFill>
          </p:spPr>
          <p:txBody>
            <a:bodyPr wrap="square" lIns="0" tIns="0" rIns="0" bIns="0" rtlCol="0"/>
            <a:lstStyle/>
            <a:p>
              <a:endParaRPr/>
            </a:p>
          </p:txBody>
        </p:sp>
        <p:sp>
          <p:nvSpPr>
            <p:cNvPr id="8" name="object 8"/>
            <p:cNvSpPr/>
            <p:nvPr/>
          </p:nvSpPr>
          <p:spPr>
            <a:xfrm>
              <a:off x="2851403" y="2921507"/>
              <a:ext cx="2453640" cy="981710"/>
            </a:xfrm>
            <a:custGeom>
              <a:avLst/>
              <a:gdLst/>
              <a:ahLst/>
              <a:cxnLst/>
              <a:rect l="l" t="t" r="r" b="b"/>
              <a:pathLst>
                <a:path w="2453640" h="981710">
                  <a:moveTo>
                    <a:pt x="0" y="0"/>
                  </a:moveTo>
                  <a:lnTo>
                    <a:pt x="1962912" y="0"/>
                  </a:lnTo>
                  <a:lnTo>
                    <a:pt x="2453640" y="490728"/>
                  </a:lnTo>
                  <a:lnTo>
                    <a:pt x="1962912" y="981456"/>
                  </a:lnTo>
                  <a:lnTo>
                    <a:pt x="0" y="981456"/>
                  </a:lnTo>
                  <a:lnTo>
                    <a:pt x="490728" y="490728"/>
                  </a:lnTo>
                  <a:lnTo>
                    <a:pt x="0" y="0"/>
                  </a:lnTo>
                  <a:close/>
                </a:path>
              </a:pathLst>
            </a:custGeom>
            <a:ln w="25908">
              <a:solidFill>
                <a:srgbClr val="6F2F9F"/>
              </a:solidFill>
            </a:ln>
          </p:spPr>
          <p:txBody>
            <a:bodyPr wrap="square" lIns="0" tIns="0" rIns="0" bIns="0" rtlCol="0"/>
            <a:lstStyle/>
            <a:p>
              <a:endParaRPr/>
            </a:p>
          </p:txBody>
        </p:sp>
      </p:grpSp>
      <p:sp>
        <p:nvSpPr>
          <p:cNvPr id="9" name="object 9"/>
          <p:cNvSpPr txBox="1"/>
          <p:nvPr/>
        </p:nvSpPr>
        <p:spPr>
          <a:xfrm>
            <a:off x="3389603" y="1745743"/>
            <a:ext cx="1494790" cy="758541"/>
          </a:xfrm>
          <a:prstGeom prst="rect">
            <a:avLst/>
          </a:prstGeom>
        </p:spPr>
        <p:txBody>
          <a:bodyPr vert="horz" wrap="square" lIns="0" tIns="27305" rIns="0" bIns="0" rtlCol="0">
            <a:spAutoFit/>
          </a:bodyPr>
          <a:lstStyle/>
          <a:p>
            <a:pPr marL="12700" marR="5080" indent="-635" algn="ctr">
              <a:lnSpc>
                <a:spcPts val="1100"/>
              </a:lnSpc>
              <a:spcBef>
                <a:spcPts val="215"/>
              </a:spcBef>
            </a:pPr>
            <a:r>
              <a:rPr lang="fr-CA" sz="1000" dirty="0">
                <a:solidFill>
                  <a:srgbClr val="6F2F9F"/>
                </a:solidFill>
                <a:latin typeface="Calibri"/>
                <a:cs typeface="Calibri"/>
              </a:rPr>
              <a:t>Une fois la DFR initiée, l’entreprise se voit accorder l’accès aux questions de demande de financement.
</a:t>
            </a:r>
            <a:endParaRPr sz="1000" dirty="0">
              <a:latin typeface="Calibri"/>
              <a:cs typeface="Calibri"/>
            </a:endParaRPr>
          </a:p>
        </p:txBody>
      </p:sp>
      <p:sp>
        <p:nvSpPr>
          <p:cNvPr id="10" name="object 10"/>
          <p:cNvSpPr/>
          <p:nvPr/>
        </p:nvSpPr>
        <p:spPr>
          <a:xfrm>
            <a:off x="7019122" y="1508418"/>
            <a:ext cx="2433955" cy="1016635"/>
          </a:xfrm>
          <a:custGeom>
            <a:avLst/>
            <a:gdLst/>
            <a:ahLst/>
            <a:cxnLst/>
            <a:rect l="l" t="t" r="r" b="b"/>
            <a:pathLst>
              <a:path w="2433954" h="1016635">
                <a:moveTo>
                  <a:pt x="0" y="0"/>
                </a:moveTo>
                <a:lnTo>
                  <a:pt x="1924812" y="0"/>
                </a:lnTo>
                <a:lnTo>
                  <a:pt x="2433828" y="507492"/>
                </a:lnTo>
                <a:lnTo>
                  <a:pt x="1924812" y="1016507"/>
                </a:lnTo>
                <a:lnTo>
                  <a:pt x="0" y="1016507"/>
                </a:lnTo>
                <a:lnTo>
                  <a:pt x="507492" y="507492"/>
                </a:lnTo>
                <a:lnTo>
                  <a:pt x="0" y="0"/>
                </a:lnTo>
                <a:close/>
              </a:path>
            </a:pathLst>
          </a:custGeom>
          <a:ln w="25908">
            <a:solidFill>
              <a:srgbClr val="6F2F9F"/>
            </a:solidFill>
          </a:ln>
        </p:spPr>
        <p:txBody>
          <a:bodyPr wrap="square" lIns="0" tIns="0" rIns="0" bIns="0" rtlCol="0"/>
          <a:lstStyle/>
          <a:p>
            <a:endParaRPr/>
          </a:p>
        </p:txBody>
      </p:sp>
      <p:sp>
        <p:nvSpPr>
          <p:cNvPr id="11" name="object 11"/>
          <p:cNvSpPr txBox="1"/>
          <p:nvPr/>
        </p:nvSpPr>
        <p:spPr>
          <a:xfrm>
            <a:off x="7549346" y="1802402"/>
            <a:ext cx="1373505" cy="760464"/>
          </a:xfrm>
          <a:prstGeom prst="rect">
            <a:avLst/>
          </a:prstGeom>
        </p:spPr>
        <p:txBody>
          <a:bodyPr vert="horz" wrap="square" lIns="0" tIns="29209" rIns="0" bIns="0" rtlCol="0">
            <a:spAutoFit/>
          </a:bodyPr>
          <a:lstStyle/>
          <a:p>
            <a:pPr marL="12700" marR="5080" algn="ctr">
              <a:lnSpc>
                <a:spcPts val="1080"/>
              </a:lnSpc>
              <a:spcBef>
                <a:spcPts val="229"/>
              </a:spcBef>
            </a:pPr>
            <a:r>
              <a:rPr lang="fr-CA" sz="1000" dirty="0">
                <a:solidFill>
                  <a:srgbClr val="6F2F9F"/>
                </a:solidFill>
                <a:latin typeface="Calibri"/>
                <a:cs typeface="Calibri"/>
              </a:rPr>
              <a:t>La DFR doit être approuvée par </a:t>
            </a:r>
            <a:r>
              <a:rPr lang="fr-CA" sz="1000" dirty="0" err="1">
                <a:solidFill>
                  <a:srgbClr val="6F2F9F"/>
                </a:solidFill>
                <a:latin typeface="Calibri"/>
                <a:cs typeface="Calibri"/>
              </a:rPr>
              <a:t>NGen</a:t>
            </a:r>
            <a:r>
              <a:rPr lang="fr-CA" sz="1000" dirty="0">
                <a:solidFill>
                  <a:srgbClr val="6F2F9F"/>
                </a:solidFill>
                <a:latin typeface="Calibri"/>
                <a:cs typeface="Calibri"/>
              </a:rPr>
              <a:t> avant la date limite de nouvelle soumission.
</a:t>
            </a:r>
            <a:endParaRPr sz="1000" dirty="0">
              <a:latin typeface="Calibri"/>
              <a:cs typeface="Calibri"/>
            </a:endParaRPr>
          </a:p>
        </p:txBody>
      </p:sp>
      <p:sp>
        <p:nvSpPr>
          <p:cNvPr id="15" name="object 15"/>
          <p:cNvSpPr txBox="1"/>
          <p:nvPr/>
        </p:nvSpPr>
        <p:spPr>
          <a:xfrm>
            <a:off x="2438400" y="2598628"/>
            <a:ext cx="2312670" cy="271869"/>
          </a:xfrm>
          <a:prstGeom prst="rect">
            <a:avLst/>
          </a:prstGeom>
        </p:spPr>
        <p:txBody>
          <a:bodyPr vert="horz" wrap="square" lIns="0" tIns="12700" rIns="0" bIns="0" rtlCol="0">
            <a:spAutoFit/>
          </a:bodyPr>
          <a:lstStyle/>
          <a:p>
            <a:pPr marL="12700">
              <a:lnSpc>
                <a:spcPct val="100000"/>
              </a:lnSpc>
              <a:spcBef>
                <a:spcPts val="100"/>
              </a:spcBef>
            </a:pPr>
            <a:r>
              <a:rPr lang="fr-CA" sz="800" dirty="0" err="1">
                <a:solidFill>
                  <a:srgbClr val="6F2F9F"/>
                </a:solidFill>
                <a:latin typeface="AvenirNextLTPro-It"/>
                <a:cs typeface="AvenirNextLTPro-It"/>
              </a:rPr>
              <a:t>NGen</a:t>
            </a:r>
            <a:r>
              <a:rPr lang="fr-CA" sz="800" dirty="0">
                <a:solidFill>
                  <a:srgbClr val="6F2F9F"/>
                </a:solidFill>
                <a:latin typeface="AvenirNextLTPro-It"/>
                <a:cs typeface="AvenirNextLTPro-It"/>
              </a:rPr>
              <a:t> enverra un courriel demandant ce qui suit :
</a:t>
            </a:r>
            <a:endParaRPr sz="800" dirty="0">
              <a:latin typeface="AvenirNextLTPro-It"/>
              <a:cs typeface="AvenirNextLTPro-It"/>
            </a:endParaRPr>
          </a:p>
        </p:txBody>
      </p:sp>
      <p:sp>
        <p:nvSpPr>
          <p:cNvPr id="22" name="object 22"/>
          <p:cNvSpPr txBox="1">
            <a:spLocks noGrp="1"/>
          </p:cNvSpPr>
          <p:nvPr>
            <p:ph type="ftr" sz="quarter" idx="5"/>
          </p:nvPr>
        </p:nvSpPr>
        <p:spPr>
          <a:xfrm>
            <a:off x="1709433" y="6175413"/>
            <a:ext cx="3800681" cy="126317"/>
          </a:xfrm>
          <a:prstGeom prst="rect">
            <a:avLst/>
          </a:prstGeom>
        </p:spPr>
        <p:txBody>
          <a:bodyPr vert="horz" wrap="square" lIns="0" tIns="3175" rIns="0" bIns="0" rtlCol="0">
            <a:spAutoFit/>
          </a:bodyPr>
          <a:lstStyle/>
          <a:p>
            <a:pPr marL="12700">
              <a:lnSpc>
                <a:spcPct val="100000"/>
              </a:lnSpc>
              <a:spcBef>
                <a:spcPts val="25"/>
              </a:spcBef>
            </a:pPr>
            <a:r>
              <a:rPr lang="fr-CA" dirty="0"/>
              <a:t>Fabrication de prochaine génération – Allumer l’étincelle d’une nouvelle économie</a:t>
            </a:r>
            <a:endParaRPr spc="-10" dirty="0"/>
          </a:p>
        </p:txBody>
      </p:sp>
      <p:sp>
        <p:nvSpPr>
          <p:cNvPr id="23" name="object 23"/>
          <p:cNvSpPr txBox="1">
            <a:spLocks noGrp="1"/>
          </p:cNvSpPr>
          <p:nvPr>
            <p:ph type="sldNum" sz="quarter" idx="7"/>
          </p:nvPr>
        </p:nvSpPr>
        <p:spPr>
          <a:prstGeom prst="rect">
            <a:avLst/>
          </a:prstGeom>
        </p:spPr>
        <p:txBody>
          <a:bodyPr vert="horz" wrap="square" lIns="0" tIns="3175" rIns="0" bIns="0" rtlCol="0">
            <a:spAutoFit/>
          </a:bodyPr>
          <a:lstStyle/>
          <a:p>
            <a:pPr marL="26670">
              <a:lnSpc>
                <a:spcPct val="100000"/>
              </a:lnSpc>
              <a:spcBef>
                <a:spcPts val="25"/>
              </a:spcBef>
            </a:pPr>
            <a:fld id="{81D60167-4931-47E6-BA6A-407CBD079E47}" type="slidenum">
              <a:rPr dirty="0"/>
              <a:t>3</a:t>
            </a:fld>
            <a:endParaRPr dirty="0"/>
          </a:p>
        </p:txBody>
      </p:sp>
      <p:sp>
        <p:nvSpPr>
          <p:cNvPr id="20" name="object 20"/>
          <p:cNvSpPr txBox="1"/>
          <p:nvPr/>
        </p:nvSpPr>
        <p:spPr>
          <a:xfrm>
            <a:off x="2419958" y="2852196"/>
            <a:ext cx="3523642" cy="1567737"/>
          </a:xfrm>
          <a:prstGeom prst="rect">
            <a:avLst/>
          </a:prstGeom>
        </p:spPr>
        <p:txBody>
          <a:bodyPr vert="horz" wrap="square" lIns="0" tIns="13335" rIns="0" bIns="0" rtlCol="0">
            <a:spAutoFit/>
          </a:bodyPr>
          <a:lstStyle/>
          <a:p>
            <a:pPr marR="758190" indent="355600">
              <a:lnSpc>
                <a:spcPct val="100000"/>
              </a:lnSpc>
              <a:spcBef>
                <a:spcPts val="105"/>
              </a:spcBef>
            </a:pPr>
            <a:r>
              <a:rPr lang="fr-CA" sz="800" dirty="0">
                <a:solidFill>
                  <a:srgbClr val="6F2F9F"/>
                </a:solidFill>
                <a:latin typeface="AvenirNextLTPro-It"/>
                <a:cs typeface="AvenirNextLTPro-It"/>
              </a:rPr>
              <a:t>Numéro d’entreprise de l’ARC</a:t>
            </a:r>
          </a:p>
          <a:p>
            <a:pPr marL="355600" marR="758190">
              <a:lnSpc>
                <a:spcPct val="100000"/>
              </a:lnSpc>
              <a:spcBef>
                <a:spcPts val="105"/>
              </a:spcBef>
            </a:pPr>
            <a:r>
              <a:rPr lang="fr-CA" sz="800" dirty="0">
                <a:solidFill>
                  <a:srgbClr val="6F2F9F"/>
                </a:solidFill>
                <a:latin typeface="AvenirNextLTPro-It"/>
                <a:cs typeface="AvenirNextLTPro-It"/>
              </a:rPr>
              <a:t>Nom commercial enregistré</a:t>
            </a:r>
          </a:p>
          <a:p>
            <a:pPr marL="355600" marR="758190">
              <a:lnSpc>
                <a:spcPct val="100000"/>
              </a:lnSpc>
              <a:spcBef>
                <a:spcPts val="105"/>
              </a:spcBef>
            </a:pPr>
            <a:r>
              <a:rPr lang="fr-CA" sz="800" dirty="0">
                <a:solidFill>
                  <a:srgbClr val="6F2F9F"/>
                </a:solidFill>
                <a:latin typeface="AvenirNextLTPro-It"/>
                <a:cs typeface="AvenirNextLTPro-It"/>
              </a:rPr>
              <a:t>Adresse commerciale enregistrée
Nous pouvons exiger des statuts constitutifs pour confirmer que la société est constituée au Canada si elle n’est pas inscrite au Registre canadien des entreprises.
Remplir le formulaire de déclaration de PME, s’il y a lieu.
Initier une vérification de crédit </a:t>
            </a:r>
            <a:r>
              <a:rPr lang="fr-CA" sz="800" dirty="0" err="1">
                <a:solidFill>
                  <a:srgbClr val="6F2F9F"/>
                </a:solidFill>
                <a:latin typeface="AvenirNextLTPro-It"/>
                <a:cs typeface="AvenirNextLTPro-It"/>
              </a:rPr>
              <a:t>Equifax</a:t>
            </a:r>
            <a:r>
              <a:rPr lang="fr-CA" sz="800" dirty="0">
                <a:solidFill>
                  <a:srgbClr val="6F2F9F"/>
                </a:solidFill>
                <a:latin typeface="AvenirNextLTPro-It"/>
                <a:cs typeface="AvenirNextLTPro-It"/>
              </a:rPr>
              <a:t> (ou équivalente) pour chacun des membres du projet.
Prévision des flux de trésorerie ou description requise de la façon dont le projet sera financé
États financiers de l’entreprise à soumettre</a:t>
            </a:r>
            <a:endParaRPr sz="800" dirty="0">
              <a:latin typeface="AvenirNextLTPro-It"/>
              <a:cs typeface="AvenirNextLTPro-It"/>
            </a:endParaRPr>
          </a:p>
        </p:txBody>
      </p:sp>
      <p:sp>
        <p:nvSpPr>
          <p:cNvPr id="21" name="object 21"/>
          <p:cNvSpPr txBox="1"/>
          <p:nvPr/>
        </p:nvSpPr>
        <p:spPr>
          <a:xfrm>
            <a:off x="5510115" y="1674249"/>
            <a:ext cx="1362710" cy="901528"/>
          </a:xfrm>
          <a:prstGeom prst="rect">
            <a:avLst/>
          </a:prstGeom>
        </p:spPr>
        <p:txBody>
          <a:bodyPr vert="horz" wrap="square" lIns="0" tIns="29209" rIns="0" bIns="0" rtlCol="0">
            <a:spAutoFit/>
          </a:bodyPr>
          <a:lstStyle/>
          <a:p>
            <a:pPr marL="12700" marR="5080" indent="1905" algn="ctr">
              <a:lnSpc>
                <a:spcPts val="1080"/>
              </a:lnSpc>
              <a:spcBef>
                <a:spcPts val="229"/>
              </a:spcBef>
            </a:pPr>
            <a:r>
              <a:rPr lang="fr-CA" sz="1000" dirty="0">
                <a:solidFill>
                  <a:srgbClr val="6F2F9F"/>
                </a:solidFill>
                <a:latin typeface="Calibri"/>
                <a:cs typeface="Calibri"/>
              </a:rPr>
              <a:t>Les documents de DFR doivent être fournis à </a:t>
            </a:r>
            <a:r>
              <a:rPr lang="fr-CA" sz="1000" dirty="0" err="1">
                <a:solidFill>
                  <a:srgbClr val="6F2F9F"/>
                </a:solidFill>
                <a:latin typeface="Calibri"/>
                <a:cs typeface="Calibri"/>
              </a:rPr>
              <a:t>NGen</a:t>
            </a:r>
            <a:r>
              <a:rPr lang="fr-CA" sz="1000" dirty="0">
                <a:solidFill>
                  <a:srgbClr val="6F2F9F"/>
                </a:solidFill>
                <a:latin typeface="Calibri"/>
                <a:cs typeface="Calibri"/>
              </a:rPr>
              <a:t> avant la date limite de présentation de demandes.
</a:t>
            </a:r>
            <a:endParaRPr sz="1000" dirty="0">
              <a:latin typeface="Calibri"/>
              <a:cs typeface="Calibri"/>
            </a:endParaRPr>
          </a:p>
        </p:txBody>
      </p:sp>
      <p:sp>
        <p:nvSpPr>
          <p:cNvPr id="27" name="object 10">
            <a:extLst>
              <a:ext uri="{FF2B5EF4-FFF2-40B4-BE49-F238E27FC236}">
                <a16:creationId xmlns:a16="http://schemas.microsoft.com/office/drawing/2014/main" id="{623C25C6-523D-E6AF-1F69-C20760A6897B}"/>
              </a:ext>
            </a:extLst>
          </p:cNvPr>
          <p:cNvSpPr/>
          <p:nvPr/>
        </p:nvSpPr>
        <p:spPr>
          <a:xfrm>
            <a:off x="4974493" y="1508349"/>
            <a:ext cx="2433955" cy="1016635"/>
          </a:xfrm>
          <a:custGeom>
            <a:avLst/>
            <a:gdLst/>
            <a:ahLst/>
            <a:cxnLst/>
            <a:rect l="l" t="t" r="r" b="b"/>
            <a:pathLst>
              <a:path w="2433954" h="1016635">
                <a:moveTo>
                  <a:pt x="0" y="0"/>
                </a:moveTo>
                <a:lnTo>
                  <a:pt x="1924812" y="0"/>
                </a:lnTo>
                <a:lnTo>
                  <a:pt x="2433828" y="507492"/>
                </a:lnTo>
                <a:lnTo>
                  <a:pt x="1924812" y="1016507"/>
                </a:lnTo>
                <a:lnTo>
                  <a:pt x="0" y="1016507"/>
                </a:lnTo>
                <a:lnTo>
                  <a:pt x="507492" y="507492"/>
                </a:lnTo>
                <a:lnTo>
                  <a:pt x="0" y="0"/>
                </a:lnTo>
                <a:close/>
              </a:path>
            </a:pathLst>
          </a:custGeom>
          <a:ln w="25908">
            <a:solidFill>
              <a:srgbClr val="6F2F9F"/>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4D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575</Words>
  <Application>Microsoft Office PowerPoint</Application>
  <PresentationFormat>Personnalisé</PresentationFormat>
  <Paragraphs>22</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AvenirNextLTPro-It</vt:lpstr>
      <vt:lpstr>Calibri</vt:lpstr>
      <vt:lpstr>Office Theme</vt:lpstr>
      <vt:lpstr>Diligence financière raisonnable de NGen
</vt:lpstr>
      <vt:lpstr>Diligence financière raisonnable</vt:lpstr>
      <vt:lpstr>Diligence financière raisonnable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NGen Financial Due Diligence</dc:title>
  <dc:creator>Client</dc:creator>
  <cp:lastModifiedBy>Constance Labonté</cp:lastModifiedBy>
  <cp:revision>4</cp:revision>
  <dcterms:created xsi:type="dcterms:W3CDTF">2022-10-04T20:31:42Z</dcterms:created>
  <dcterms:modified xsi:type="dcterms:W3CDTF">2022-10-11T13:48:20Z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2022-10-04T00:00:00Z</vt:filetime>
  </property>
  <property fmtid="{D5CDD505-2E9C-101B-9397-08002B2CF9AE}" pid="3" name="LastSaved">
    <vt:filetime>2022-10-04T00:00:00Z</vt:filetime>
  </property>
</Properties>
</file>