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86" r:id="rId3"/>
    <p:sldId id="287" r:id="rId4"/>
    <p:sldId id="288" r:id="rId5"/>
    <p:sldId id="289" r:id="rId6"/>
    <p:sldId id="290" r:id="rId7"/>
    <p:sldId id="291" r:id="rId8"/>
    <p:sldId id="292" r:id="rId9"/>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51"/>
    <p:restoredTop sz="66135"/>
  </p:normalViewPr>
  <p:slideViewPr>
    <p:cSldViewPr>
      <p:cViewPr varScale="1">
        <p:scale>
          <a:sx n="106" d="100"/>
          <a:sy n="106" d="100"/>
        </p:scale>
        <p:origin x="192" y="5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D8AB6DEF-5053-BE4B-A7BF-FCE04A480ADF}" type="datetimeFigureOut">
              <a:rPr lang="en-US" smtClean="0"/>
              <a:t>3/19/24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B9030309-06BC-D14E-9ED9-3C32520418EA}" type="slidenum">
              <a:rPr lang="en-US" smtClean="0"/>
              <a:t>‹#›</a:t>
            </a:fld>
            <a:endParaRPr lang="en-US"/>
          </a:p>
        </p:txBody>
      </p:sp>
    </p:spTree>
    <p:extLst>
      <p:ext uri="{BB962C8B-B14F-4D97-AF65-F5344CB8AC3E}">
        <p14:creationId xmlns:p14="http://schemas.microsoft.com/office/powerpoint/2010/main" val="2398622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Bonjour à tous, mon nom est Jeff Montag et je suis le directeur du financement des projets chez </a:t>
            </a:r>
            <a:r>
              <a:rPr lang="fr-CA" noProof="0" dirty="0" err="1"/>
              <a:t>NGen</a:t>
            </a:r>
            <a:r>
              <a:rPr lang="fr-CA" noProof="0" dirty="0"/>
              <a:t>. Aujourd'hui, je vais vous donner un bref aperçu du processus de soumission des demandes de remboursement et du portail des demandes de remboursement. Ces informations sont également disponibles sur notre site Web.</a:t>
            </a:r>
          </a:p>
          <a:p>
            <a:endParaRPr lang="en-US" dirty="0"/>
          </a:p>
        </p:txBody>
      </p:sp>
      <p:sp>
        <p:nvSpPr>
          <p:cNvPr id="4" name="Slide Number Placeholder 3"/>
          <p:cNvSpPr>
            <a:spLocks noGrp="1"/>
          </p:cNvSpPr>
          <p:nvPr>
            <p:ph type="sldNum" sz="quarter" idx="5"/>
          </p:nvPr>
        </p:nvSpPr>
        <p:spPr/>
        <p:txBody>
          <a:bodyPr/>
          <a:lstStyle/>
          <a:p>
            <a:fld id="{B9030309-06BC-D14E-9ED9-3C32520418EA}" type="slidenum">
              <a:rPr lang="en-US" smtClean="0"/>
              <a:t>1</a:t>
            </a:fld>
            <a:endParaRPr lang="en-US"/>
          </a:p>
        </p:txBody>
      </p:sp>
    </p:spTree>
    <p:extLst>
      <p:ext uri="{BB962C8B-B14F-4D97-AF65-F5344CB8AC3E}">
        <p14:creationId xmlns:p14="http://schemas.microsoft.com/office/powerpoint/2010/main" val="4034398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Les demandes de remboursement sont effectuées après examen et approbation des coûts admissibles à votre taux de remboursement. </a:t>
            </a:r>
          </a:p>
          <a:p>
            <a:r>
              <a:rPr lang="fr-CA" noProof="0" dirty="0"/>
              <a:t>Les demandes de remboursement doivent être soumises tous les trois mois et sont généralement payées dans les 45 jours - ces dates sont stipulées dans l'accord-cadre de projet (ACP, ou MPA en anglais). </a:t>
            </a:r>
          </a:p>
          <a:p>
            <a:r>
              <a:rPr lang="fr-CA" noProof="0" dirty="0"/>
              <a:t>Nous vous recommandons d’enregistrer vos factures chaque semaine ou au moins une fois par mois, de sorte qu'à la fin du trimestre, le processus de soumission soit plus rapide et que le temps nécessaire pour recevoir votre remboursement soit réduit au minimum.</a:t>
            </a:r>
          </a:p>
          <a:p>
            <a:endParaRPr lang="fr-CA" noProof="0" dirty="0"/>
          </a:p>
          <a:p>
            <a:r>
              <a:rPr lang="fr-CA" noProof="0" dirty="0" err="1"/>
              <a:t>NGen</a:t>
            </a:r>
            <a:r>
              <a:rPr lang="fr-CA" noProof="0" dirty="0"/>
              <a:t> appliquera une retenue de 15% (les derniers 15% du projet) jusqu'à ce que tous les documents de clôture du projet (non seulement les documents de contrôle financier, mais aussi tous les documents de propriété intellectuelle, etc. qui sont suivis tout au long du projet) soient soumis et approuvés.</a:t>
            </a:r>
          </a:p>
        </p:txBody>
      </p:sp>
      <p:sp>
        <p:nvSpPr>
          <p:cNvPr id="4" name="Slide Number Placeholder 3"/>
          <p:cNvSpPr>
            <a:spLocks noGrp="1"/>
          </p:cNvSpPr>
          <p:nvPr>
            <p:ph type="sldNum" sz="quarter" idx="5"/>
          </p:nvPr>
        </p:nvSpPr>
        <p:spPr/>
        <p:txBody>
          <a:bodyPr/>
          <a:lstStyle/>
          <a:p>
            <a:fld id="{B9030309-06BC-D14E-9ED9-3C32520418EA}" type="slidenum">
              <a:rPr lang="en-US" smtClean="0"/>
              <a:t>2</a:t>
            </a:fld>
            <a:endParaRPr lang="en-US"/>
          </a:p>
        </p:txBody>
      </p:sp>
    </p:spTree>
    <p:extLst>
      <p:ext uri="{BB962C8B-B14F-4D97-AF65-F5344CB8AC3E}">
        <p14:creationId xmlns:p14="http://schemas.microsoft.com/office/powerpoint/2010/main" val="1317871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err="1"/>
              <a:t>NGen</a:t>
            </a:r>
            <a:r>
              <a:rPr lang="fr-CA" noProof="0" dirty="0"/>
              <a:t> rembourse sur la base de demandes de remboursement que vous nous soumettrez par l'intermédiaire du portail des réclamations.</a:t>
            </a:r>
          </a:p>
          <a:p>
            <a:endParaRPr lang="fr-CA" noProof="0" dirty="0"/>
          </a:p>
          <a:p>
            <a:r>
              <a:rPr lang="fr-CA" noProof="0" dirty="0"/>
              <a:t>Seuls les coûts admissibles du projet, tels que définis par ISDE, peuvent faire l'objet d'une demande de financement auprès de </a:t>
            </a:r>
            <a:r>
              <a:rPr lang="fr-CA" noProof="0" dirty="0" err="1"/>
              <a:t>NGen</a:t>
            </a:r>
            <a:r>
              <a:rPr lang="fr-CA" noProof="0" dirty="0"/>
              <a:t>.  Veuillez noter que seules les dépenses encourues après la date de début du projet peuvent faire l'objet d'une demande de remboursement.  Toutes les demandes de remboursement soumises au </a:t>
            </a:r>
            <a:r>
              <a:rPr lang="fr-CA" noProof="0" dirty="0" err="1"/>
              <a:t>NGen</a:t>
            </a:r>
            <a:r>
              <a:rPr lang="fr-CA" noProof="0" dirty="0"/>
              <a:t> doivent être accompagnées de pièces justificatives.</a:t>
            </a:r>
          </a:p>
          <a:p>
            <a:endParaRPr lang="fr-CA" noProof="0" dirty="0"/>
          </a:p>
          <a:p>
            <a:r>
              <a:rPr lang="fr-CA" noProof="0" dirty="0"/>
              <a:t>Nous travaillons sur la base d'une comptabilité de caisse, de sorte que seuls les coûts encourus et payés au cours de la période peuvent faire l'objet d'une demande de remboursement.</a:t>
            </a:r>
          </a:p>
          <a:p>
            <a:endParaRPr lang="fr-CA" noProof="0" dirty="0"/>
          </a:p>
          <a:p>
            <a:r>
              <a:rPr lang="fr-CA" noProof="0" dirty="0"/>
              <a:t>Les demandes de remboursement seront examinées dans le cadre du suivi de votre projet et de son avancement vers les résultats attendus (jalons).</a:t>
            </a:r>
          </a:p>
        </p:txBody>
      </p:sp>
      <p:sp>
        <p:nvSpPr>
          <p:cNvPr id="4" name="Slide Number Placeholder 3"/>
          <p:cNvSpPr>
            <a:spLocks noGrp="1"/>
          </p:cNvSpPr>
          <p:nvPr>
            <p:ph type="sldNum" sz="quarter" idx="5"/>
          </p:nvPr>
        </p:nvSpPr>
        <p:spPr/>
        <p:txBody>
          <a:bodyPr/>
          <a:lstStyle/>
          <a:p>
            <a:fld id="{B9030309-06BC-D14E-9ED9-3C32520418EA}" type="slidenum">
              <a:rPr lang="en-US" smtClean="0"/>
              <a:t>3</a:t>
            </a:fld>
            <a:endParaRPr lang="en-US"/>
          </a:p>
        </p:txBody>
      </p:sp>
    </p:spTree>
    <p:extLst>
      <p:ext uri="{BB962C8B-B14F-4D97-AF65-F5344CB8AC3E}">
        <p14:creationId xmlns:p14="http://schemas.microsoft.com/office/powerpoint/2010/main" val="597480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Afin de valider vos demandes de remboursement, vous devrez donc fournir des documents justificatifs à l'appui des coûts. Par exemple, des feuilles de temps reflétant les heures consacrées aux activités du projet et des copies des factures supérieures à 500 $.   </a:t>
            </a:r>
          </a:p>
          <a:p>
            <a:endParaRPr lang="fr-CA" noProof="0" dirty="0"/>
          </a:p>
          <a:p>
            <a:r>
              <a:rPr lang="fr-CA" noProof="0" dirty="0"/>
              <a:t>En ce qui concerne les taux de main-d'œuvre, vous devrez fournir des registres de paie lors de vos premières demandes de remboursement pour un individu, puis à chaque fois que le taux pour cet individu change. Si vous réclamez des avantages admissibles associés à vos coûts de main-d'œuvre, un justificatif (sous la forme d'un registre des salaires) sera exigé pour </a:t>
            </a:r>
            <a:r>
              <a:rPr lang="fr-CA" u="sng" noProof="0" dirty="0"/>
              <a:t>chaque</a:t>
            </a:r>
            <a:r>
              <a:rPr lang="fr-CA" noProof="0" dirty="0"/>
              <a:t> demande.</a:t>
            </a:r>
          </a:p>
          <a:p>
            <a:endParaRPr lang="fr-CA" noProof="0" dirty="0"/>
          </a:p>
          <a:p>
            <a:r>
              <a:rPr lang="fr-CA" noProof="0" dirty="0"/>
              <a:t>La preuve du paiement n'est exigée que pour les paiements supérieurs à 250 000 dollars, mais vous restez bien entendu soumis à un audit du Vérificateur général du Canada (et de nous-mêmes si nous faisons l'objet d'un audit).</a:t>
            </a:r>
          </a:p>
          <a:p>
            <a:endParaRPr lang="fr-CA" noProof="0" dirty="0"/>
          </a:p>
          <a:p>
            <a:r>
              <a:rPr lang="fr-CA" noProof="0" dirty="0"/>
              <a:t>Veuillez noter que vous devrez conserver tous les documents justificatifs pendant au moins 7 ans après l'achèvement du projet en cas d'audit, ce que le gouvernement du Canada se réserve le droit de faire.</a:t>
            </a:r>
          </a:p>
        </p:txBody>
      </p:sp>
      <p:sp>
        <p:nvSpPr>
          <p:cNvPr id="4" name="Slide Number Placeholder 3"/>
          <p:cNvSpPr>
            <a:spLocks noGrp="1"/>
          </p:cNvSpPr>
          <p:nvPr>
            <p:ph type="sldNum" sz="quarter" idx="5"/>
          </p:nvPr>
        </p:nvSpPr>
        <p:spPr/>
        <p:txBody>
          <a:bodyPr/>
          <a:lstStyle/>
          <a:p>
            <a:fld id="{B9030309-06BC-D14E-9ED9-3C32520418EA}" type="slidenum">
              <a:rPr lang="en-US" smtClean="0"/>
              <a:t>4</a:t>
            </a:fld>
            <a:endParaRPr lang="en-US"/>
          </a:p>
        </p:txBody>
      </p:sp>
    </p:spTree>
    <p:extLst>
      <p:ext uri="{BB962C8B-B14F-4D97-AF65-F5344CB8AC3E}">
        <p14:creationId xmlns:p14="http://schemas.microsoft.com/office/powerpoint/2010/main" val="2856277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L'équipe financière contactera le chef de projet et les partenaires pour mettre en place l'enregistrement des utilisateurs sur le portail des réclamations et vous fournira un guide de l'utilisateur. Notez que chaque organisation du projet soumettra des demandes de remboursement pour les coûts du projet qu'elle a encourus et payés. </a:t>
            </a:r>
          </a:p>
          <a:p>
            <a:endParaRPr lang="fr-CA" noProof="0" dirty="0"/>
          </a:p>
          <a:p>
            <a:r>
              <a:rPr lang="fr-CA" noProof="0" dirty="0"/>
              <a:t>Votre demande sera normalement traitée dans un délai de 45 jours, à condition que toutes les pièces justificatives soient en ordre. Nous vous demandons de fournir autant d'informations ou de contexte que possible dans la demande afin de nous aider à comprendre la demande et de faciliter le processus d'examen.   L'équipe financière essaiera de relier votre dépense à un poste de votre cahier financier (FWB) ou à une demande de modification de projet (PCR) s'il y a un changement de budget après l'approbation. Donc, encore une fois, plus il y a de détails dans votre FWB et dans la demande, plus il sera facile pour l'équipe financière d'approuver la demande sans question de sa part.</a:t>
            </a:r>
          </a:p>
          <a:p>
            <a:endParaRPr lang="fr-CA" noProof="0" dirty="0"/>
          </a:p>
          <a:p>
            <a:r>
              <a:rPr lang="fr-CA" noProof="0" dirty="0"/>
              <a:t>Les guides de l'utilisateur et les webinaires sont disponibles dans la section FAQ sur le ruban supérieur du portail des réclamations.</a:t>
            </a:r>
          </a:p>
        </p:txBody>
      </p:sp>
      <p:sp>
        <p:nvSpPr>
          <p:cNvPr id="4" name="Slide Number Placeholder 3"/>
          <p:cNvSpPr>
            <a:spLocks noGrp="1"/>
          </p:cNvSpPr>
          <p:nvPr>
            <p:ph type="sldNum" sz="quarter" idx="5"/>
          </p:nvPr>
        </p:nvSpPr>
        <p:spPr/>
        <p:txBody>
          <a:bodyPr/>
          <a:lstStyle/>
          <a:p>
            <a:fld id="{B9030309-06BC-D14E-9ED9-3C32520418EA}" type="slidenum">
              <a:rPr lang="en-US" smtClean="0"/>
              <a:t>5</a:t>
            </a:fld>
            <a:endParaRPr lang="en-US"/>
          </a:p>
        </p:txBody>
      </p:sp>
    </p:spTree>
    <p:extLst>
      <p:ext uri="{BB962C8B-B14F-4D97-AF65-F5344CB8AC3E}">
        <p14:creationId xmlns:p14="http://schemas.microsoft.com/office/powerpoint/2010/main" val="2216861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Il ne s'agit PAS d’une formation à la soumission des demandes de remboursement des réclamations... juste un aperçu de ce à quoi ressemble l'écran. Une fois votre projet approuvé, nos services financiers vous offriront un webinaire et des documents de formation pour vous aider à remplir vos demandes de remboursement.</a:t>
            </a:r>
          </a:p>
          <a:p>
            <a:endParaRPr lang="fr-CA" noProof="0" dirty="0"/>
          </a:p>
          <a:p>
            <a:r>
              <a:rPr lang="fr-CA" noProof="0" dirty="0"/>
              <a:t>Il s'agit d'un aperçu de certaines sections du formulaire de demande, qui indiquent clairement le niveau de détail que nous exigeons pour chaque ligne de votre demande. </a:t>
            </a:r>
          </a:p>
          <a:p>
            <a:endParaRPr lang="fr-CA" noProof="0" dirty="0"/>
          </a:p>
          <a:p>
            <a:r>
              <a:rPr lang="fr-CA" noProof="0" dirty="0"/>
              <a:t>Il y a une section où vous pouvez télécharger toutes les pièces jointes à l'appui de votre demande, comme les feuilles de temps pour les coûts de main-d'œuvre et les factures de plus de 500 $ pour les autres dépenses.</a:t>
            </a:r>
          </a:p>
          <a:p>
            <a:endParaRPr lang="fr-CA" noProof="0" dirty="0"/>
          </a:p>
          <a:p>
            <a:r>
              <a:rPr lang="fr-CA" u="sng" noProof="0" dirty="0"/>
              <a:t>Conseils pratiques</a:t>
            </a:r>
          </a:p>
          <a:p>
            <a:r>
              <a:rPr lang="fr-CA" noProof="0" dirty="0"/>
              <a:t>-Plusieurs factures peuvent être regroupées et téléchargées dans un même dossier zip.</a:t>
            </a:r>
          </a:p>
          <a:p>
            <a:r>
              <a:rPr lang="fr-CA" noProof="0" dirty="0"/>
              <a:t>-Il n'est pas nécessaire d'attendre la fin du trimestre pour enregistrer les demandes.  Vous n'avez pas besoin d'attendre la fin du trimestre pour cliquer sur le bouton « </a:t>
            </a:r>
            <a:r>
              <a:rPr lang="fr-CA" noProof="0" dirty="0" err="1"/>
              <a:t>Submit</a:t>
            </a:r>
            <a:r>
              <a:rPr lang="fr-CA" noProof="0" dirty="0"/>
              <a:t> ».  Faites-le une fois par semaine ou au moins une fois par mois afin d'éviter tout retard dans la « soumission » et le remboursement.</a:t>
            </a:r>
          </a:p>
          <a:p>
            <a:r>
              <a:rPr lang="fr-CA" noProof="0" dirty="0"/>
              <a:t>Fournissez autant de détails que possible, tels que le rôle de la main-d'œuvre dans le projet et la manière dont les dépenses sont liées aux résultats du projet. Cela nous aidera à traiter la demande de remboursement</a:t>
            </a:r>
          </a:p>
          <a:p>
            <a:r>
              <a:rPr lang="fr-CA" noProof="0" dirty="0"/>
              <a:t>-Lorsqu'une demande de remboursement vous est renvoyée pour modification, nos commentaires peuvent être consultés dans la section des commentaires de </a:t>
            </a:r>
            <a:r>
              <a:rPr lang="fr-CA" noProof="0" dirty="0" err="1"/>
              <a:t>NGen</a:t>
            </a:r>
            <a:r>
              <a:rPr lang="fr-CA" noProof="0" dirty="0"/>
              <a:t> à l'intérieur de chaque ligne de la demande. </a:t>
            </a:r>
          </a:p>
          <a:p>
            <a:r>
              <a:rPr lang="fr-CA" noProof="0" dirty="0"/>
              <a:t>Lorsqu'une demande vous est renvoyée pour correction ou si elle est approuvée, les utilisateurs du portail recevront une notification automatique.</a:t>
            </a:r>
          </a:p>
          <a:p>
            <a:r>
              <a:rPr lang="fr-CA" noProof="0" dirty="0"/>
              <a:t>- Saisir une ligne par facture</a:t>
            </a:r>
          </a:p>
        </p:txBody>
      </p:sp>
      <p:sp>
        <p:nvSpPr>
          <p:cNvPr id="4" name="Slide Number Placeholder 3"/>
          <p:cNvSpPr>
            <a:spLocks noGrp="1"/>
          </p:cNvSpPr>
          <p:nvPr>
            <p:ph type="sldNum" sz="quarter" idx="5"/>
          </p:nvPr>
        </p:nvSpPr>
        <p:spPr/>
        <p:txBody>
          <a:bodyPr/>
          <a:lstStyle/>
          <a:p>
            <a:fld id="{B9030309-06BC-D14E-9ED9-3C32520418EA}" type="slidenum">
              <a:rPr lang="en-US" smtClean="0"/>
              <a:t>6</a:t>
            </a:fld>
            <a:endParaRPr lang="en-US"/>
          </a:p>
        </p:txBody>
      </p:sp>
    </p:spTree>
    <p:extLst>
      <p:ext uri="{BB962C8B-B14F-4D97-AF65-F5344CB8AC3E}">
        <p14:creationId xmlns:p14="http://schemas.microsoft.com/office/powerpoint/2010/main" val="1581087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À la fin de ce formulaire de demande, un lien permet de télécharger le formulaire de certification de la demande de remboursement (FCC). Toutes les demandes doivent être accompagnées de ce formulaire signé par le directeur financier, le vice-président des finances ou leur mandataire. </a:t>
            </a:r>
          </a:p>
          <a:p>
            <a:endParaRPr lang="fr-CA" noProof="0" dirty="0"/>
          </a:p>
          <a:p>
            <a:r>
              <a:rPr lang="fr-CA" noProof="0" dirty="0"/>
              <a:t>Cette personne devra attester que les coûts de la demande sont directement liés aux activités du projet, que seuls les coûts admissibles ont été déclarés et que les demandes ont été encourues et payées en espèces. Elle devra également fournir des informations sur tout autre financement ou subvention gouvernementale que vous recevez et qui est directement lié aux coûts admissibles du projet. </a:t>
            </a:r>
          </a:p>
        </p:txBody>
      </p:sp>
      <p:sp>
        <p:nvSpPr>
          <p:cNvPr id="4" name="Slide Number Placeholder 3"/>
          <p:cNvSpPr>
            <a:spLocks noGrp="1"/>
          </p:cNvSpPr>
          <p:nvPr>
            <p:ph type="sldNum" sz="quarter" idx="5"/>
          </p:nvPr>
        </p:nvSpPr>
        <p:spPr/>
        <p:txBody>
          <a:bodyPr/>
          <a:lstStyle/>
          <a:p>
            <a:fld id="{B9030309-06BC-D14E-9ED9-3C32520418EA}" type="slidenum">
              <a:rPr lang="en-US" smtClean="0"/>
              <a:t>7</a:t>
            </a:fld>
            <a:endParaRPr lang="en-US"/>
          </a:p>
        </p:txBody>
      </p:sp>
    </p:spTree>
    <p:extLst>
      <p:ext uri="{BB962C8B-B14F-4D97-AF65-F5344CB8AC3E}">
        <p14:creationId xmlns:p14="http://schemas.microsoft.com/office/powerpoint/2010/main" val="693933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Ceci conclut cette présentation sur les détails financiers. Si vous avez des questions, contactez-nous à l’adresse courriel ci-haut ou consultez les ressources en ligne sur notre site Web. Nous vous remercions pour le temps que vous nous avez accordé.</a:t>
            </a:r>
          </a:p>
        </p:txBody>
      </p:sp>
      <p:sp>
        <p:nvSpPr>
          <p:cNvPr id="4" name="Slide Number Placeholder 3"/>
          <p:cNvSpPr>
            <a:spLocks noGrp="1"/>
          </p:cNvSpPr>
          <p:nvPr>
            <p:ph type="sldNum" sz="quarter" idx="5"/>
          </p:nvPr>
        </p:nvSpPr>
        <p:spPr/>
        <p:txBody>
          <a:bodyPr/>
          <a:lstStyle/>
          <a:p>
            <a:fld id="{B9030309-06BC-D14E-9ED9-3C32520418EA}" type="slidenum">
              <a:rPr lang="en-US" smtClean="0"/>
              <a:t>8</a:t>
            </a:fld>
            <a:endParaRPr lang="en-US"/>
          </a:p>
        </p:txBody>
      </p:sp>
    </p:spTree>
    <p:extLst>
      <p:ext uri="{BB962C8B-B14F-4D97-AF65-F5344CB8AC3E}">
        <p14:creationId xmlns:p14="http://schemas.microsoft.com/office/powerpoint/2010/main" val="2935876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742971" y="132397"/>
            <a:ext cx="7863205" cy="815975"/>
          </a:xfrm>
          <a:prstGeom prst="rect">
            <a:avLst/>
          </a:prstGeom>
        </p:spPr>
        <p:txBody>
          <a:bodyPr wrap="square" lIns="0" tIns="0" rIns="0" bIns="0">
            <a:spAutoFit/>
          </a:bodyPr>
          <a:lstStyle>
            <a:lvl1pPr>
              <a:defRPr sz="3000" b="0" i="0">
                <a:solidFill>
                  <a:schemeClr val="bg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100" b="0" i="0" u="sng">
                <a:solidFill>
                  <a:schemeClr val="hlink"/>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3/19/24</a:t>
            </a:fld>
            <a:endParaRPr lang="en-US"/>
          </a:p>
        </p:txBody>
      </p:sp>
      <p:sp>
        <p:nvSpPr>
          <p:cNvPr id="6" name="Holder 6"/>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100" b="0" i="0" u="sng">
                <a:solidFill>
                  <a:schemeClr val="hlink"/>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3/19/24</a:t>
            </a:fld>
            <a:endParaRPr lang="en-US"/>
          </a:p>
        </p:txBody>
      </p:sp>
      <p:sp>
        <p:nvSpPr>
          <p:cNvPr id="6" name="Holder 6"/>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3/19/24</a:t>
            </a:fld>
            <a:endParaRPr lang="en-US"/>
          </a:p>
        </p:txBody>
      </p:sp>
      <p:sp>
        <p:nvSpPr>
          <p:cNvPr id="7" name="Holder 7"/>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11326" y="6172580"/>
            <a:ext cx="10871200" cy="0"/>
          </a:xfrm>
          <a:custGeom>
            <a:avLst/>
            <a:gdLst/>
            <a:ahLst/>
            <a:cxnLst/>
            <a:rect l="l" t="t" r="r" b="b"/>
            <a:pathLst>
              <a:path w="10871200">
                <a:moveTo>
                  <a:pt x="0" y="0"/>
                </a:moveTo>
                <a:lnTo>
                  <a:pt x="10871200" y="0"/>
                </a:lnTo>
              </a:path>
            </a:pathLst>
          </a:custGeom>
          <a:ln w="9525">
            <a:solidFill>
              <a:srgbClr val="AAAAAA"/>
            </a:solidFill>
          </a:ln>
        </p:spPr>
        <p:txBody>
          <a:bodyPr wrap="square" lIns="0" tIns="0" rIns="0" bIns="0" rtlCol="0"/>
          <a:lstStyle/>
          <a:p>
            <a:endParaRPr/>
          </a:p>
        </p:txBody>
      </p:sp>
      <p:pic>
        <p:nvPicPr>
          <p:cNvPr id="17" name="bg object 17"/>
          <p:cNvPicPr/>
          <p:nvPr/>
        </p:nvPicPr>
        <p:blipFill>
          <a:blip r:embed="rId2" cstate="print"/>
          <a:stretch>
            <a:fillRect/>
          </a:stretch>
        </p:blipFill>
        <p:spPr>
          <a:xfrm>
            <a:off x="694522" y="6308041"/>
            <a:ext cx="2040843" cy="265998"/>
          </a:xfrm>
          <a:prstGeom prst="rect">
            <a:avLst/>
          </a:prstGeom>
        </p:spPr>
      </p:pic>
      <p:sp>
        <p:nvSpPr>
          <p:cNvPr id="2" name="Holder 2"/>
          <p:cNvSpPr>
            <a:spLocks noGrp="1"/>
          </p:cNvSpPr>
          <p:nvPr>
            <p:ph type="title"/>
          </p:nvPr>
        </p:nvSpPr>
        <p:spPr/>
        <p:txBody>
          <a:bodyPr lIns="0" tIns="0" rIns="0" bIns="0"/>
          <a:lstStyle>
            <a:lvl1pPr>
              <a:defRPr sz="30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3/19/24</a:t>
            </a:fld>
            <a:endParaRPr lang="en-US"/>
          </a:p>
        </p:txBody>
      </p:sp>
      <p:sp>
        <p:nvSpPr>
          <p:cNvPr id="5" name="Holder 5"/>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11326" y="6172580"/>
            <a:ext cx="10871200" cy="0"/>
          </a:xfrm>
          <a:custGeom>
            <a:avLst/>
            <a:gdLst/>
            <a:ahLst/>
            <a:cxnLst/>
            <a:rect l="l" t="t" r="r" b="b"/>
            <a:pathLst>
              <a:path w="10871200">
                <a:moveTo>
                  <a:pt x="0" y="0"/>
                </a:moveTo>
                <a:lnTo>
                  <a:pt x="10871200" y="0"/>
                </a:lnTo>
              </a:path>
            </a:pathLst>
          </a:custGeom>
          <a:ln w="9525">
            <a:solidFill>
              <a:srgbClr val="AAAAAA"/>
            </a:solidFill>
          </a:ln>
        </p:spPr>
        <p:txBody>
          <a:bodyPr wrap="square" lIns="0" tIns="0" rIns="0" bIns="0" rtlCol="0"/>
          <a:lstStyle/>
          <a:p>
            <a:endParaRPr/>
          </a:p>
        </p:txBody>
      </p:sp>
      <p:pic>
        <p:nvPicPr>
          <p:cNvPr id="17" name="bg object 17"/>
          <p:cNvPicPr/>
          <p:nvPr/>
        </p:nvPicPr>
        <p:blipFill>
          <a:blip r:embed="rId2" cstate="print"/>
          <a:stretch>
            <a:fillRect/>
          </a:stretch>
        </p:blipFill>
        <p:spPr>
          <a:xfrm>
            <a:off x="694522" y="6308041"/>
            <a:ext cx="2040843" cy="265998"/>
          </a:xfrm>
          <a:prstGeom prst="rect">
            <a:avLst/>
          </a:prstGeom>
        </p:spPr>
      </p:pic>
      <p:pic>
        <p:nvPicPr>
          <p:cNvPr id="18" name="bg object 18"/>
          <p:cNvPicPr/>
          <p:nvPr/>
        </p:nvPicPr>
        <p:blipFill>
          <a:blip r:embed="rId3" cstate="print"/>
          <a:stretch>
            <a:fillRect/>
          </a:stretch>
        </p:blipFill>
        <p:spPr>
          <a:xfrm>
            <a:off x="468630" y="6244590"/>
            <a:ext cx="2980181" cy="48844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3/19/24</a:t>
            </a:fld>
            <a:endParaRPr lang="en-US"/>
          </a:p>
        </p:txBody>
      </p:sp>
      <p:sp>
        <p:nvSpPr>
          <p:cNvPr id="4" name="Holder 4"/>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11326" y="6172580"/>
            <a:ext cx="10871200" cy="0"/>
          </a:xfrm>
          <a:custGeom>
            <a:avLst/>
            <a:gdLst/>
            <a:ahLst/>
            <a:cxnLst/>
            <a:rect l="l" t="t" r="r" b="b"/>
            <a:pathLst>
              <a:path w="10871200">
                <a:moveTo>
                  <a:pt x="0" y="0"/>
                </a:moveTo>
                <a:lnTo>
                  <a:pt x="10871200" y="0"/>
                </a:lnTo>
              </a:path>
            </a:pathLst>
          </a:custGeom>
          <a:ln w="9525">
            <a:solidFill>
              <a:srgbClr val="AAAAAA"/>
            </a:solidFill>
          </a:ln>
        </p:spPr>
        <p:txBody>
          <a:bodyPr wrap="square" lIns="0" tIns="0" rIns="0" bIns="0" rtlCol="0"/>
          <a:lstStyle/>
          <a:p>
            <a:endParaRPr/>
          </a:p>
        </p:txBody>
      </p:sp>
      <p:pic>
        <p:nvPicPr>
          <p:cNvPr id="17" name="bg object 17"/>
          <p:cNvPicPr/>
          <p:nvPr/>
        </p:nvPicPr>
        <p:blipFill>
          <a:blip r:embed="rId7" cstate="print"/>
          <a:stretch>
            <a:fillRect/>
          </a:stretch>
        </p:blipFill>
        <p:spPr>
          <a:xfrm>
            <a:off x="694522" y="6308041"/>
            <a:ext cx="2040843" cy="265998"/>
          </a:xfrm>
          <a:prstGeom prst="rect">
            <a:avLst/>
          </a:prstGeom>
        </p:spPr>
      </p:pic>
      <p:sp>
        <p:nvSpPr>
          <p:cNvPr id="18" name="bg object 18"/>
          <p:cNvSpPr/>
          <p:nvPr/>
        </p:nvSpPr>
        <p:spPr>
          <a:xfrm>
            <a:off x="0" y="0"/>
            <a:ext cx="12192000" cy="990600"/>
          </a:xfrm>
          <a:custGeom>
            <a:avLst/>
            <a:gdLst/>
            <a:ahLst/>
            <a:cxnLst/>
            <a:rect l="l" t="t" r="r" b="b"/>
            <a:pathLst>
              <a:path w="12192000" h="990600">
                <a:moveTo>
                  <a:pt x="12192000" y="0"/>
                </a:moveTo>
                <a:lnTo>
                  <a:pt x="0" y="0"/>
                </a:lnTo>
                <a:lnTo>
                  <a:pt x="0" y="990600"/>
                </a:lnTo>
                <a:lnTo>
                  <a:pt x="12192000" y="990600"/>
                </a:lnTo>
                <a:lnTo>
                  <a:pt x="12192000" y="0"/>
                </a:lnTo>
                <a:close/>
              </a:path>
            </a:pathLst>
          </a:custGeom>
          <a:solidFill>
            <a:srgbClr val="FF4D00"/>
          </a:solidFill>
        </p:spPr>
        <p:txBody>
          <a:bodyPr wrap="square" lIns="0" tIns="0" rIns="0" bIns="0" rtlCol="0"/>
          <a:lstStyle/>
          <a:p>
            <a:endParaRPr/>
          </a:p>
        </p:txBody>
      </p:sp>
      <p:sp>
        <p:nvSpPr>
          <p:cNvPr id="2" name="Holder 2"/>
          <p:cNvSpPr>
            <a:spLocks noGrp="1"/>
          </p:cNvSpPr>
          <p:nvPr>
            <p:ph type="title"/>
          </p:nvPr>
        </p:nvSpPr>
        <p:spPr>
          <a:xfrm>
            <a:off x="742971" y="287248"/>
            <a:ext cx="10863580" cy="482600"/>
          </a:xfrm>
          <a:prstGeom prst="rect">
            <a:avLst/>
          </a:prstGeom>
        </p:spPr>
        <p:txBody>
          <a:bodyPr wrap="square" lIns="0" tIns="0" rIns="0" bIns="0">
            <a:spAutoFit/>
          </a:bodyPr>
          <a:lstStyle>
            <a:lvl1pPr>
              <a:defRPr sz="3000" b="0" i="0">
                <a:solidFill>
                  <a:schemeClr val="bg1"/>
                </a:solidFill>
                <a:latin typeface="Arial"/>
                <a:cs typeface="Arial"/>
              </a:defRPr>
            </a:lvl1pPr>
          </a:lstStyle>
          <a:p>
            <a:endParaRPr/>
          </a:p>
        </p:txBody>
      </p:sp>
      <p:sp>
        <p:nvSpPr>
          <p:cNvPr id="3" name="Holder 3"/>
          <p:cNvSpPr>
            <a:spLocks noGrp="1"/>
          </p:cNvSpPr>
          <p:nvPr>
            <p:ph type="body" idx="1"/>
          </p:nvPr>
        </p:nvSpPr>
        <p:spPr>
          <a:xfrm>
            <a:off x="596898" y="1330946"/>
            <a:ext cx="7221220" cy="4026535"/>
          </a:xfrm>
          <a:prstGeom prst="rect">
            <a:avLst/>
          </a:prstGeom>
        </p:spPr>
        <p:txBody>
          <a:bodyPr wrap="square" lIns="0" tIns="0" rIns="0" bIns="0">
            <a:spAutoFit/>
          </a:bodyPr>
          <a:lstStyle>
            <a:lvl1pPr>
              <a:defRPr sz="2100" b="0" i="0" u="sng">
                <a:solidFill>
                  <a:schemeClr val="hlink"/>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3/19/24</a:t>
            </a:fld>
            <a:endParaRPr lang="en-US"/>
          </a:p>
        </p:txBody>
      </p:sp>
      <p:sp>
        <p:nvSpPr>
          <p:cNvPr id="6" name="Holder 6"/>
          <p:cNvSpPr>
            <a:spLocks noGrp="1"/>
          </p:cNvSpPr>
          <p:nvPr>
            <p:ph type="sldNum" sz="quarter" idx="7"/>
          </p:nvPr>
        </p:nvSpPr>
        <p:spPr>
          <a:xfrm>
            <a:off x="11302748" y="6357306"/>
            <a:ext cx="243204" cy="177800"/>
          </a:xfrm>
          <a:prstGeom prst="rect">
            <a:avLst/>
          </a:prstGeom>
        </p:spPr>
        <p:txBody>
          <a:bodyPr wrap="square" lIns="0" tIns="0" rIns="0" bIns="0">
            <a:spAutoFit/>
          </a:bodyPr>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mailto:Jeff.Montag@ngen.c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mailto:ProjectFinance1@ngen.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373939"/>
          </a:solidFill>
        </p:spPr>
        <p:txBody>
          <a:bodyPr wrap="square" lIns="0" tIns="0" rIns="0" bIns="0" rtlCol="0"/>
          <a:lstStyle/>
          <a:p>
            <a:endParaRPr/>
          </a:p>
        </p:txBody>
      </p:sp>
      <p:pic>
        <p:nvPicPr>
          <p:cNvPr id="3" name="object 3"/>
          <p:cNvPicPr/>
          <p:nvPr/>
        </p:nvPicPr>
        <p:blipFill>
          <a:blip r:embed="rId3" cstate="print"/>
          <a:stretch>
            <a:fillRect/>
          </a:stretch>
        </p:blipFill>
        <p:spPr>
          <a:xfrm>
            <a:off x="495300" y="6262878"/>
            <a:ext cx="1037081" cy="489203"/>
          </a:xfrm>
          <a:prstGeom prst="rect">
            <a:avLst/>
          </a:prstGeom>
        </p:spPr>
      </p:pic>
      <p:sp>
        <p:nvSpPr>
          <p:cNvPr id="4" name="object 4"/>
          <p:cNvSpPr txBox="1"/>
          <p:nvPr/>
        </p:nvSpPr>
        <p:spPr>
          <a:xfrm>
            <a:off x="1686984" y="6511562"/>
            <a:ext cx="2312035" cy="127635"/>
          </a:xfrm>
          <a:prstGeom prst="rect">
            <a:avLst/>
          </a:prstGeom>
        </p:spPr>
        <p:txBody>
          <a:bodyPr vert="horz" wrap="square" lIns="0" tIns="0" rIns="0" bIns="0" rtlCol="0">
            <a:spAutoFit/>
          </a:bodyPr>
          <a:lstStyle/>
          <a:p>
            <a:pPr>
              <a:lnSpc>
                <a:spcPts val="965"/>
              </a:lnSpc>
            </a:pPr>
            <a:r>
              <a:rPr sz="1000" spc="10" dirty="0">
                <a:solidFill>
                  <a:srgbClr val="A1A3A2"/>
                </a:solidFill>
                <a:latin typeface="Arial"/>
                <a:cs typeface="Arial"/>
              </a:rPr>
              <a:t>Next</a:t>
            </a:r>
            <a:r>
              <a:rPr sz="1000" spc="65" dirty="0">
                <a:solidFill>
                  <a:srgbClr val="A1A3A2"/>
                </a:solidFill>
                <a:latin typeface="Arial"/>
                <a:cs typeface="Arial"/>
              </a:rPr>
              <a:t> </a:t>
            </a:r>
            <a:r>
              <a:rPr sz="1000" spc="10" dirty="0">
                <a:solidFill>
                  <a:srgbClr val="A1A3A2"/>
                </a:solidFill>
                <a:latin typeface="Arial"/>
                <a:cs typeface="Arial"/>
              </a:rPr>
              <a:t>Generation</a:t>
            </a:r>
            <a:r>
              <a:rPr sz="1000" spc="55" dirty="0">
                <a:solidFill>
                  <a:srgbClr val="A1A3A2"/>
                </a:solidFill>
                <a:latin typeface="Arial"/>
                <a:cs typeface="Arial"/>
              </a:rPr>
              <a:t> </a:t>
            </a:r>
            <a:r>
              <a:rPr sz="1000" spc="10" dirty="0">
                <a:solidFill>
                  <a:srgbClr val="A1A3A2"/>
                </a:solidFill>
                <a:latin typeface="Arial"/>
                <a:cs typeface="Arial"/>
              </a:rPr>
              <a:t>Manufacturing</a:t>
            </a:r>
            <a:r>
              <a:rPr sz="1000" spc="60" dirty="0">
                <a:solidFill>
                  <a:srgbClr val="A1A3A2"/>
                </a:solidFill>
                <a:latin typeface="Arial"/>
                <a:cs typeface="Arial"/>
              </a:rPr>
              <a:t> </a:t>
            </a:r>
            <a:r>
              <a:rPr sz="1000" spc="-10" dirty="0">
                <a:solidFill>
                  <a:srgbClr val="A1A3A2"/>
                </a:solidFill>
                <a:latin typeface="Arial"/>
                <a:cs typeface="Arial"/>
              </a:rPr>
              <a:t>Canada</a:t>
            </a:r>
            <a:endParaRPr sz="1000">
              <a:latin typeface="Arial"/>
              <a:cs typeface="Arial"/>
            </a:endParaRPr>
          </a:p>
        </p:txBody>
      </p:sp>
      <p:sp>
        <p:nvSpPr>
          <p:cNvPr id="5" name="object 5"/>
          <p:cNvSpPr/>
          <p:nvPr/>
        </p:nvSpPr>
        <p:spPr>
          <a:xfrm>
            <a:off x="271652" y="5876163"/>
            <a:ext cx="3820795" cy="914400"/>
          </a:xfrm>
          <a:custGeom>
            <a:avLst/>
            <a:gdLst/>
            <a:ahLst/>
            <a:cxnLst/>
            <a:rect l="l" t="t" r="r" b="b"/>
            <a:pathLst>
              <a:path w="3820795" h="914400">
                <a:moveTo>
                  <a:pt x="3820667" y="0"/>
                </a:moveTo>
                <a:lnTo>
                  <a:pt x="0" y="0"/>
                </a:lnTo>
                <a:lnTo>
                  <a:pt x="0" y="914400"/>
                </a:lnTo>
                <a:lnTo>
                  <a:pt x="3820667" y="914400"/>
                </a:lnTo>
                <a:lnTo>
                  <a:pt x="3820667" y="0"/>
                </a:lnTo>
                <a:close/>
              </a:path>
            </a:pathLst>
          </a:custGeom>
          <a:solidFill>
            <a:srgbClr val="373939"/>
          </a:solidFill>
        </p:spPr>
        <p:txBody>
          <a:bodyPr wrap="square" lIns="0" tIns="0" rIns="0" bIns="0" rtlCol="0"/>
          <a:lstStyle/>
          <a:p>
            <a:endParaRPr/>
          </a:p>
        </p:txBody>
      </p:sp>
      <p:sp>
        <p:nvSpPr>
          <p:cNvPr id="6" name="object 6"/>
          <p:cNvSpPr txBox="1">
            <a:spLocks noGrp="1"/>
          </p:cNvSpPr>
          <p:nvPr>
            <p:ph type="title"/>
          </p:nvPr>
        </p:nvSpPr>
        <p:spPr>
          <a:xfrm>
            <a:off x="742803" y="1986155"/>
            <a:ext cx="10481310" cy="2042226"/>
          </a:xfrm>
          <a:prstGeom prst="rect">
            <a:avLst/>
          </a:prstGeom>
        </p:spPr>
        <p:txBody>
          <a:bodyPr vert="horz" wrap="square" lIns="0" tIns="10795" rIns="0" bIns="0" rtlCol="0">
            <a:spAutoFit/>
          </a:bodyPr>
          <a:lstStyle/>
          <a:p>
            <a:pPr marL="12700" marR="5080">
              <a:lnSpc>
                <a:spcPct val="100200"/>
              </a:lnSpc>
              <a:spcBef>
                <a:spcPts val="85"/>
              </a:spcBef>
            </a:pPr>
            <a:r>
              <a:rPr sz="4400" b="1" dirty="0">
                <a:latin typeface="Arial"/>
                <a:cs typeface="Arial"/>
              </a:rPr>
              <a:t>Financement</a:t>
            </a:r>
            <a:r>
              <a:rPr sz="4400" b="1" spc="5" dirty="0">
                <a:latin typeface="Arial"/>
                <a:cs typeface="Arial"/>
              </a:rPr>
              <a:t> </a:t>
            </a:r>
            <a:r>
              <a:rPr sz="4400" b="1" spc="165" dirty="0">
                <a:latin typeface="Arial"/>
                <a:cs typeface="Arial"/>
              </a:rPr>
              <a:t>de</a:t>
            </a:r>
            <a:r>
              <a:rPr sz="4400" b="1" spc="10" dirty="0">
                <a:latin typeface="Arial"/>
                <a:cs typeface="Arial"/>
              </a:rPr>
              <a:t> </a:t>
            </a:r>
            <a:r>
              <a:rPr sz="4400" b="1" dirty="0">
                <a:latin typeface="Arial"/>
                <a:cs typeface="Arial"/>
              </a:rPr>
              <a:t>projets</a:t>
            </a:r>
            <a:r>
              <a:rPr sz="4400" b="1" spc="-20" dirty="0">
                <a:latin typeface="Arial"/>
                <a:cs typeface="Arial"/>
              </a:rPr>
              <a:t> </a:t>
            </a:r>
            <a:r>
              <a:rPr sz="4400" b="1" spc="175" dirty="0">
                <a:latin typeface="Arial"/>
                <a:cs typeface="Arial"/>
              </a:rPr>
              <a:t>de</a:t>
            </a:r>
            <a:r>
              <a:rPr sz="4400" b="1" spc="20" dirty="0">
                <a:latin typeface="Arial"/>
                <a:cs typeface="Arial"/>
              </a:rPr>
              <a:t> </a:t>
            </a:r>
            <a:r>
              <a:rPr sz="4400" b="1" spc="85" dirty="0" err="1">
                <a:latin typeface="Arial"/>
                <a:cs typeface="Arial"/>
              </a:rPr>
              <a:t>NGen</a:t>
            </a:r>
            <a:r>
              <a:rPr sz="4400" b="1" spc="10" dirty="0">
                <a:latin typeface="Arial"/>
                <a:cs typeface="Arial"/>
              </a:rPr>
              <a:t> </a:t>
            </a:r>
            <a:br>
              <a:rPr lang="fr-CA" sz="4400" b="1" spc="10" dirty="0">
                <a:latin typeface="Arial"/>
                <a:cs typeface="Arial"/>
              </a:rPr>
            </a:br>
            <a:br>
              <a:rPr lang="en-CA" sz="4400" b="1" spc="10" dirty="0">
                <a:latin typeface="Arial"/>
                <a:cs typeface="Arial"/>
              </a:rPr>
            </a:br>
            <a:r>
              <a:rPr lang="en-CA" sz="4400" b="1" spc="10" dirty="0">
                <a:latin typeface="Arial"/>
                <a:cs typeface="Arial"/>
              </a:rPr>
              <a:t>Dossier de </a:t>
            </a:r>
            <a:r>
              <a:rPr lang="en-CA" sz="4400" b="1" spc="10" dirty="0" err="1">
                <a:latin typeface="Arial"/>
                <a:cs typeface="Arial"/>
              </a:rPr>
              <a:t>remboursement</a:t>
            </a:r>
            <a:r>
              <a:rPr lang="en-CA" sz="4400" b="1" spc="10" dirty="0">
                <a:latin typeface="Arial"/>
                <a:cs typeface="Arial"/>
              </a:rPr>
              <a:t> </a:t>
            </a:r>
            <a:endParaRPr sz="4400" dirty="0">
              <a:latin typeface="Arial"/>
              <a:cs typeface="Arial"/>
            </a:endParaRPr>
          </a:p>
        </p:txBody>
      </p:sp>
      <p:sp>
        <p:nvSpPr>
          <p:cNvPr id="7" name="object 7"/>
          <p:cNvSpPr txBox="1"/>
          <p:nvPr/>
        </p:nvSpPr>
        <p:spPr>
          <a:xfrm>
            <a:off x="742805" y="4884675"/>
            <a:ext cx="4511040" cy="1717137"/>
          </a:xfrm>
          <a:prstGeom prst="rect">
            <a:avLst/>
          </a:prstGeom>
        </p:spPr>
        <p:txBody>
          <a:bodyPr vert="horz" wrap="square" lIns="0" tIns="36830" rIns="0" bIns="0" rtlCol="0">
            <a:spAutoFit/>
          </a:bodyPr>
          <a:lstStyle/>
          <a:p>
            <a:pPr marL="12700" marR="106680">
              <a:lnSpc>
                <a:spcPts val="2510"/>
              </a:lnSpc>
              <a:spcBef>
                <a:spcPts val="290"/>
              </a:spcBef>
            </a:pPr>
            <a:r>
              <a:rPr sz="2200" dirty="0">
                <a:solidFill>
                  <a:srgbClr val="FFFFFF"/>
                </a:solidFill>
                <a:latin typeface="Arial"/>
                <a:cs typeface="Arial"/>
              </a:rPr>
              <a:t>Financement</a:t>
            </a:r>
            <a:r>
              <a:rPr sz="2200" spc="10" dirty="0">
                <a:solidFill>
                  <a:srgbClr val="FFFFFF"/>
                </a:solidFill>
                <a:latin typeface="Arial"/>
                <a:cs typeface="Arial"/>
              </a:rPr>
              <a:t> </a:t>
            </a:r>
            <a:r>
              <a:rPr sz="2200" dirty="0">
                <a:solidFill>
                  <a:srgbClr val="FFFFFF"/>
                </a:solidFill>
                <a:latin typeface="Arial"/>
                <a:cs typeface="Arial"/>
              </a:rPr>
              <a:t>des</a:t>
            </a:r>
            <a:r>
              <a:rPr sz="2200" spc="25" dirty="0">
                <a:solidFill>
                  <a:srgbClr val="FFFFFF"/>
                </a:solidFill>
                <a:latin typeface="Arial"/>
                <a:cs typeface="Arial"/>
              </a:rPr>
              <a:t> </a:t>
            </a:r>
            <a:r>
              <a:rPr sz="2200" spc="45" dirty="0">
                <a:solidFill>
                  <a:srgbClr val="FFFFFF"/>
                </a:solidFill>
                <a:latin typeface="Arial"/>
                <a:cs typeface="Arial"/>
              </a:rPr>
              <a:t>projets</a:t>
            </a:r>
            <a:r>
              <a:rPr sz="2200" spc="30" dirty="0">
                <a:solidFill>
                  <a:srgbClr val="FFFFFF"/>
                </a:solidFill>
                <a:latin typeface="Arial"/>
                <a:cs typeface="Arial"/>
              </a:rPr>
              <a:t> </a:t>
            </a:r>
            <a:r>
              <a:rPr sz="2200" spc="95" dirty="0">
                <a:solidFill>
                  <a:srgbClr val="FFFFFF"/>
                </a:solidFill>
                <a:latin typeface="Arial"/>
                <a:cs typeface="Arial"/>
              </a:rPr>
              <a:t>de</a:t>
            </a:r>
            <a:r>
              <a:rPr sz="2200" spc="30" dirty="0">
                <a:solidFill>
                  <a:srgbClr val="FFFFFF"/>
                </a:solidFill>
                <a:latin typeface="Arial"/>
                <a:cs typeface="Arial"/>
              </a:rPr>
              <a:t> </a:t>
            </a:r>
            <a:r>
              <a:rPr sz="2200" spc="-20" dirty="0">
                <a:solidFill>
                  <a:srgbClr val="FFFFFF"/>
                </a:solidFill>
                <a:latin typeface="Arial"/>
                <a:cs typeface="Arial"/>
              </a:rPr>
              <a:t>N</a:t>
            </a:r>
            <a:r>
              <a:rPr lang="en-CA" sz="2200" spc="-20" dirty="0">
                <a:solidFill>
                  <a:srgbClr val="FFFFFF"/>
                </a:solidFill>
                <a:latin typeface="Arial"/>
                <a:cs typeface="Arial"/>
              </a:rPr>
              <a:t>G</a:t>
            </a:r>
            <a:r>
              <a:rPr sz="2200" spc="-20" dirty="0" err="1">
                <a:solidFill>
                  <a:srgbClr val="FFFFFF"/>
                </a:solidFill>
                <a:latin typeface="Arial"/>
                <a:cs typeface="Arial"/>
              </a:rPr>
              <a:t>en</a:t>
            </a:r>
            <a:endParaRPr lang="fr-CA" sz="2200" spc="-20" dirty="0">
              <a:solidFill>
                <a:srgbClr val="FFFFFF"/>
              </a:solidFill>
              <a:latin typeface="Arial"/>
              <a:cs typeface="Arial"/>
            </a:endParaRPr>
          </a:p>
          <a:p>
            <a:pPr marL="12700" marR="106680">
              <a:lnSpc>
                <a:spcPts val="2510"/>
              </a:lnSpc>
              <a:spcBef>
                <a:spcPts val="290"/>
              </a:spcBef>
            </a:pPr>
            <a:endParaRPr lang="en-CA" sz="2200" spc="-20" dirty="0">
              <a:solidFill>
                <a:srgbClr val="FFFFFF"/>
              </a:solidFill>
              <a:latin typeface="Arial"/>
              <a:cs typeface="Arial"/>
            </a:endParaRPr>
          </a:p>
          <a:p>
            <a:pPr marL="12700" marR="106680">
              <a:lnSpc>
                <a:spcPts val="2510"/>
              </a:lnSpc>
              <a:spcBef>
                <a:spcPts val="290"/>
              </a:spcBef>
            </a:pPr>
            <a:r>
              <a:rPr sz="2200" dirty="0">
                <a:solidFill>
                  <a:srgbClr val="FFFFFF"/>
                </a:solidFill>
                <a:latin typeface="Arial"/>
                <a:cs typeface="Arial"/>
              </a:rPr>
              <a:t>Jeff</a:t>
            </a:r>
            <a:r>
              <a:rPr sz="2200" spc="10" dirty="0">
                <a:solidFill>
                  <a:srgbClr val="FFFFFF"/>
                </a:solidFill>
                <a:latin typeface="Arial"/>
                <a:cs typeface="Arial"/>
              </a:rPr>
              <a:t> </a:t>
            </a:r>
            <a:r>
              <a:rPr sz="2200" spc="55" dirty="0">
                <a:solidFill>
                  <a:srgbClr val="FFFFFF"/>
                </a:solidFill>
                <a:latin typeface="Arial"/>
                <a:cs typeface="Arial"/>
              </a:rPr>
              <a:t>Montag</a:t>
            </a:r>
            <a:endParaRPr sz="2200" dirty="0">
              <a:latin typeface="Arial"/>
              <a:cs typeface="Arial"/>
            </a:endParaRPr>
          </a:p>
          <a:p>
            <a:pPr marL="12700">
              <a:lnSpc>
                <a:spcPts val="2380"/>
              </a:lnSpc>
            </a:pPr>
            <a:r>
              <a:rPr sz="2200" dirty="0">
                <a:solidFill>
                  <a:srgbClr val="FFFFFF"/>
                </a:solidFill>
                <a:latin typeface="Arial"/>
                <a:cs typeface="Arial"/>
              </a:rPr>
              <a:t>Directeur,</a:t>
            </a:r>
            <a:r>
              <a:rPr sz="2200" spc="140" dirty="0">
                <a:solidFill>
                  <a:srgbClr val="FFFFFF"/>
                </a:solidFill>
                <a:latin typeface="Arial"/>
                <a:cs typeface="Arial"/>
              </a:rPr>
              <a:t> </a:t>
            </a:r>
            <a:r>
              <a:rPr sz="2200" dirty="0">
                <a:solidFill>
                  <a:srgbClr val="FFFFFF"/>
                </a:solidFill>
                <a:latin typeface="Arial"/>
                <a:cs typeface="Arial"/>
              </a:rPr>
              <a:t>Financement</a:t>
            </a:r>
            <a:r>
              <a:rPr sz="2200" spc="145" dirty="0">
                <a:solidFill>
                  <a:srgbClr val="FFFFFF"/>
                </a:solidFill>
                <a:latin typeface="Arial"/>
                <a:cs typeface="Arial"/>
              </a:rPr>
              <a:t> </a:t>
            </a:r>
            <a:r>
              <a:rPr sz="2200" dirty="0">
                <a:solidFill>
                  <a:srgbClr val="FFFFFF"/>
                </a:solidFill>
                <a:latin typeface="Arial"/>
                <a:cs typeface="Arial"/>
              </a:rPr>
              <a:t>des</a:t>
            </a:r>
            <a:r>
              <a:rPr sz="2200" spc="160" dirty="0">
                <a:solidFill>
                  <a:srgbClr val="FFFFFF"/>
                </a:solidFill>
                <a:latin typeface="Arial"/>
                <a:cs typeface="Arial"/>
              </a:rPr>
              <a:t> </a:t>
            </a:r>
            <a:r>
              <a:rPr sz="2200" spc="35" dirty="0">
                <a:solidFill>
                  <a:srgbClr val="FFFFFF"/>
                </a:solidFill>
                <a:latin typeface="Arial"/>
                <a:cs typeface="Arial"/>
              </a:rPr>
              <a:t>projets</a:t>
            </a:r>
            <a:endParaRPr sz="2200" dirty="0">
              <a:latin typeface="Arial"/>
              <a:cs typeface="Arial"/>
            </a:endParaRPr>
          </a:p>
          <a:p>
            <a:pPr marL="12700">
              <a:lnSpc>
                <a:spcPts val="2575"/>
              </a:lnSpc>
            </a:pPr>
            <a:r>
              <a:rPr sz="2200" u="sng" spc="-10" dirty="0">
                <a:solidFill>
                  <a:schemeClr val="bg1"/>
                </a:solidFill>
                <a:latin typeface="Arial"/>
                <a:cs typeface="Arial"/>
                <a:hlinkClick r:id="rId4">
                  <a:extLst>
                    <a:ext uri="{A12FA001-AC4F-418D-AE19-62706E023703}">
                      <ahyp:hlinkClr xmlns:ahyp="http://schemas.microsoft.com/office/drawing/2018/hyperlinkcolor" val="tx"/>
                    </a:ext>
                  </a:extLst>
                </a:hlinkClick>
              </a:rPr>
              <a:t>Jeff.Montag@ngen.ca</a:t>
            </a:r>
            <a:endParaRPr sz="2200" u="sng" dirty="0">
              <a:solidFill>
                <a:schemeClr val="bg1"/>
              </a:solidFill>
              <a:latin typeface="Arial"/>
              <a:cs typeface="Arial"/>
            </a:endParaRPr>
          </a:p>
        </p:txBody>
      </p:sp>
      <p:pic>
        <p:nvPicPr>
          <p:cNvPr id="8" name="object 8"/>
          <p:cNvPicPr/>
          <p:nvPr/>
        </p:nvPicPr>
        <p:blipFill>
          <a:blip r:embed="rId5" cstate="print"/>
          <a:stretch>
            <a:fillRect/>
          </a:stretch>
        </p:blipFill>
        <p:spPr>
          <a:xfrm>
            <a:off x="442722" y="0"/>
            <a:ext cx="8454389" cy="250316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61365" y="1776348"/>
            <a:ext cx="1831339" cy="739775"/>
            <a:chOff x="761365" y="1776348"/>
            <a:chExt cx="1831339" cy="739775"/>
          </a:xfrm>
        </p:grpSpPr>
        <p:sp>
          <p:nvSpPr>
            <p:cNvPr id="3" name="object 3"/>
            <p:cNvSpPr/>
            <p:nvPr/>
          </p:nvSpPr>
          <p:spPr>
            <a:xfrm>
              <a:off x="767715" y="1782698"/>
              <a:ext cx="1818639" cy="727075"/>
            </a:xfrm>
            <a:custGeom>
              <a:avLst/>
              <a:gdLst/>
              <a:ahLst/>
              <a:cxnLst/>
              <a:rect l="l" t="t" r="r" b="b"/>
              <a:pathLst>
                <a:path w="1818639" h="727075">
                  <a:moveTo>
                    <a:pt x="1454658" y="0"/>
                  </a:moveTo>
                  <a:lnTo>
                    <a:pt x="0" y="0"/>
                  </a:lnTo>
                  <a:lnTo>
                    <a:pt x="363474" y="363474"/>
                  </a:lnTo>
                  <a:lnTo>
                    <a:pt x="0" y="726948"/>
                  </a:lnTo>
                  <a:lnTo>
                    <a:pt x="1454658" y="726948"/>
                  </a:lnTo>
                  <a:lnTo>
                    <a:pt x="1818132" y="363474"/>
                  </a:lnTo>
                  <a:lnTo>
                    <a:pt x="1454658" y="0"/>
                  </a:lnTo>
                  <a:close/>
                </a:path>
              </a:pathLst>
            </a:custGeom>
            <a:solidFill>
              <a:srgbClr val="FF4D00"/>
            </a:solidFill>
          </p:spPr>
          <p:txBody>
            <a:bodyPr wrap="square" lIns="0" tIns="0" rIns="0" bIns="0" rtlCol="0"/>
            <a:lstStyle/>
            <a:p>
              <a:endParaRPr/>
            </a:p>
          </p:txBody>
        </p:sp>
        <p:sp>
          <p:nvSpPr>
            <p:cNvPr id="4" name="object 4"/>
            <p:cNvSpPr/>
            <p:nvPr/>
          </p:nvSpPr>
          <p:spPr>
            <a:xfrm>
              <a:off x="767715" y="1782698"/>
              <a:ext cx="1818639" cy="727075"/>
            </a:xfrm>
            <a:custGeom>
              <a:avLst/>
              <a:gdLst/>
              <a:ahLst/>
              <a:cxnLst/>
              <a:rect l="l" t="t" r="r" b="b"/>
              <a:pathLst>
                <a:path w="1818639" h="727075">
                  <a:moveTo>
                    <a:pt x="0" y="0"/>
                  </a:moveTo>
                  <a:lnTo>
                    <a:pt x="1454658" y="0"/>
                  </a:lnTo>
                  <a:lnTo>
                    <a:pt x="1818132" y="363474"/>
                  </a:lnTo>
                  <a:lnTo>
                    <a:pt x="1454658" y="726948"/>
                  </a:lnTo>
                  <a:lnTo>
                    <a:pt x="0" y="726948"/>
                  </a:lnTo>
                  <a:lnTo>
                    <a:pt x="363474" y="363474"/>
                  </a:lnTo>
                  <a:lnTo>
                    <a:pt x="0" y="0"/>
                  </a:lnTo>
                  <a:close/>
                </a:path>
              </a:pathLst>
            </a:custGeom>
            <a:ln w="12699">
              <a:solidFill>
                <a:srgbClr val="E4E4E4"/>
              </a:solidFill>
            </a:ln>
          </p:spPr>
          <p:txBody>
            <a:bodyPr wrap="square" lIns="0" tIns="0" rIns="0" bIns="0" rtlCol="0"/>
            <a:lstStyle/>
            <a:p>
              <a:endParaRPr/>
            </a:p>
          </p:txBody>
        </p:sp>
      </p:grpSp>
      <p:sp>
        <p:nvSpPr>
          <p:cNvPr id="5" name="object 5"/>
          <p:cNvSpPr txBox="1"/>
          <p:nvPr/>
        </p:nvSpPr>
        <p:spPr>
          <a:xfrm>
            <a:off x="1177801" y="1939574"/>
            <a:ext cx="1029335" cy="375920"/>
          </a:xfrm>
          <a:prstGeom prst="rect">
            <a:avLst/>
          </a:prstGeom>
        </p:spPr>
        <p:txBody>
          <a:bodyPr vert="horz" wrap="square" lIns="0" tIns="30480" rIns="0" bIns="0" rtlCol="0">
            <a:spAutoFit/>
          </a:bodyPr>
          <a:lstStyle/>
          <a:p>
            <a:pPr marL="327025" marR="5080" indent="-314960">
              <a:lnSpc>
                <a:spcPts val="1320"/>
              </a:lnSpc>
              <a:spcBef>
                <a:spcPts val="240"/>
              </a:spcBef>
            </a:pPr>
            <a:r>
              <a:rPr sz="1200" dirty="0">
                <a:solidFill>
                  <a:srgbClr val="FFFFFF"/>
                </a:solidFill>
                <a:latin typeface="Calibri"/>
                <a:cs typeface="Calibri"/>
              </a:rPr>
              <a:t>ACP</a:t>
            </a:r>
            <a:r>
              <a:rPr sz="1200" spc="-15" dirty="0">
                <a:solidFill>
                  <a:srgbClr val="FFFFFF"/>
                </a:solidFill>
                <a:latin typeface="Calibri"/>
                <a:cs typeface="Calibri"/>
              </a:rPr>
              <a:t> </a:t>
            </a:r>
            <a:r>
              <a:rPr sz="1200" dirty="0">
                <a:solidFill>
                  <a:srgbClr val="FFFFFF"/>
                </a:solidFill>
                <a:latin typeface="Calibri"/>
                <a:cs typeface="Calibri"/>
              </a:rPr>
              <a:t>et</a:t>
            </a:r>
            <a:r>
              <a:rPr sz="1200" spc="-25" dirty="0">
                <a:solidFill>
                  <a:srgbClr val="FFFFFF"/>
                </a:solidFill>
                <a:latin typeface="Calibri"/>
                <a:cs typeface="Calibri"/>
              </a:rPr>
              <a:t> </a:t>
            </a:r>
            <a:r>
              <a:rPr sz="1200" dirty="0">
                <a:solidFill>
                  <a:srgbClr val="FFFFFF"/>
                </a:solidFill>
                <a:latin typeface="Calibri"/>
                <a:cs typeface="Calibri"/>
              </a:rPr>
              <a:t>début</a:t>
            </a:r>
            <a:r>
              <a:rPr sz="1200" spc="-15" dirty="0">
                <a:solidFill>
                  <a:srgbClr val="FFFFFF"/>
                </a:solidFill>
                <a:latin typeface="Calibri"/>
                <a:cs typeface="Calibri"/>
              </a:rPr>
              <a:t> </a:t>
            </a:r>
            <a:r>
              <a:rPr sz="1200" spc="-25" dirty="0">
                <a:solidFill>
                  <a:srgbClr val="FFFFFF"/>
                </a:solidFill>
                <a:latin typeface="Calibri"/>
                <a:cs typeface="Calibri"/>
              </a:rPr>
              <a:t>du </a:t>
            </a:r>
            <a:r>
              <a:rPr sz="1200" spc="-10" dirty="0">
                <a:solidFill>
                  <a:srgbClr val="FFFFFF"/>
                </a:solidFill>
                <a:latin typeface="Calibri"/>
                <a:cs typeface="Calibri"/>
              </a:rPr>
              <a:t>projet</a:t>
            </a:r>
            <a:endParaRPr sz="1200" dirty="0">
              <a:latin typeface="Calibri"/>
              <a:cs typeface="Calibri"/>
            </a:endParaRPr>
          </a:p>
        </p:txBody>
      </p:sp>
      <p:grpSp>
        <p:nvGrpSpPr>
          <p:cNvPr id="6" name="object 6"/>
          <p:cNvGrpSpPr/>
          <p:nvPr/>
        </p:nvGrpSpPr>
        <p:grpSpPr>
          <a:xfrm>
            <a:off x="2391282" y="1776348"/>
            <a:ext cx="1831339" cy="739775"/>
            <a:chOff x="2391282" y="1776348"/>
            <a:chExt cx="1831339" cy="739775"/>
          </a:xfrm>
        </p:grpSpPr>
        <p:sp>
          <p:nvSpPr>
            <p:cNvPr id="7" name="object 7"/>
            <p:cNvSpPr/>
            <p:nvPr/>
          </p:nvSpPr>
          <p:spPr>
            <a:xfrm>
              <a:off x="2397632" y="1782698"/>
              <a:ext cx="1818639" cy="727075"/>
            </a:xfrm>
            <a:custGeom>
              <a:avLst/>
              <a:gdLst/>
              <a:ahLst/>
              <a:cxnLst/>
              <a:rect l="l" t="t" r="r" b="b"/>
              <a:pathLst>
                <a:path w="1818639" h="727075">
                  <a:moveTo>
                    <a:pt x="1454658" y="0"/>
                  </a:moveTo>
                  <a:lnTo>
                    <a:pt x="0" y="0"/>
                  </a:lnTo>
                  <a:lnTo>
                    <a:pt x="363474" y="363474"/>
                  </a:lnTo>
                  <a:lnTo>
                    <a:pt x="0" y="726948"/>
                  </a:lnTo>
                  <a:lnTo>
                    <a:pt x="1454658" y="726948"/>
                  </a:lnTo>
                  <a:lnTo>
                    <a:pt x="1818132" y="363474"/>
                  </a:lnTo>
                  <a:lnTo>
                    <a:pt x="1454658" y="0"/>
                  </a:lnTo>
                  <a:close/>
                </a:path>
              </a:pathLst>
            </a:custGeom>
            <a:solidFill>
              <a:srgbClr val="FF4D00"/>
            </a:solidFill>
          </p:spPr>
          <p:txBody>
            <a:bodyPr wrap="square" lIns="0" tIns="0" rIns="0" bIns="0" rtlCol="0"/>
            <a:lstStyle/>
            <a:p>
              <a:endParaRPr/>
            </a:p>
          </p:txBody>
        </p:sp>
        <p:sp>
          <p:nvSpPr>
            <p:cNvPr id="8" name="object 8"/>
            <p:cNvSpPr/>
            <p:nvPr/>
          </p:nvSpPr>
          <p:spPr>
            <a:xfrm>
              <a:off x="2397632" y="1782698"/>
              <a:ext cx="1818639" cy="727075"/>
            </a:xfrm>
            <a:custGeom>
              <a:avLst/>
              <a:gdLst/>
              <a:ahLst/>
              <a:cxnLst/>
              <a:rect l="l" t="t" r="r" b="b"/>
              <a:pathLst>
                <a:path w="1818639" h="727075">
                  <a:moveTo>
                    <a:pt x="0" y="0"/>
                  </a:moveTo>
                  <a:lnTo>
                    <a:pt x="1454658" y="0"/>
                  </a:lnTo>
                  <a:lnTo>
                    <a:pt x="1818132" y="363474"/>
                  </a:lnTo>
                  <a:lnTo>
                    <a:pt x="1454658" y="726948"/>
                  </a:lnTo>
                  <a:lnTo>
                    <a:pt x="0" y="726948"/>
                  </a:lnTo>
                  <a:lnTo>
                    <a:pt x="363474" y="363474"/>
                  </a:lnTo>
                  <a:lnTo>
                    <a:pt x="0" y="0"/>
                  </a:lnTo>
                  <a:close/>
                </a:path>
              </a:pathLst>
            </a:custGeom>
            <a:ln w="12699">
              <a:solidFill>
                <a:srgbClr val="E4E4E4"/>
              </a:solidFill>
            </a:ln>
          </p:spPr>
          <p:txBody>
            <a:bodyPr wrap="square" lIns="0" tIns="0" rIns="0" bIns="0" rtlCol="0"/>
            <a:lstStyle/>
            <a:p>
              <a:endParaRPr/>
            </a:p>
          </p:txBody>
        </p:sp>
      </p:grpSp>
      <p:sp>
        <p:nvSpPr>
          <p:cNvPr id="9" name="object 9"/>
          <p:cNvSpPr txBox="1"/>
          <p:nvPr/>
        </p:nvSpPr>
        <p:spPr>
          <a:xfrm>
            <a:off x="2939332" y="2023297"/>
            <a:ext cx="940154" cy="197490"/>
          </a:xfrm>
          <a:prstGeom prst="rect">
            <a:avLst/>
          </a:prstGeom>
        </p:spPr>
        <p:txBody>
          <a:bodyPr vert="horz" wrap="square" lIns="0" tIns="12700" rIns="0" bIns="0" rtlCol="0">
            <a:spAutoFit/>
          </a:bodyPr>
          <a:lstStyle/>
          <a:p>
            <a:pPr>
              <a:lnSpc>
                <a:spcPct val="100000"/>
              </a:lnSpc>
              <a:spcBef>
                <a:spcPts val="100"/>
              </a:spcBef>
            </a:pPr>
            <a:r>
              <a:rPr sz="1200" spc="-10" dirty="0" err="1">
                <a:solidFill>
                  <a:srgbClr val="FFFFFF"/>
                </a:solidFill>
                <a:latin typeface="Calibri"/>
                <a:cs typeface="Calibri"/>
              </a:rPr>
              <a:t>Réclam</a:t>
            </a:r>
            <a:r>
              <a:rPr lang="fr-CA" sz="1200" spc="-10" dirty="0" err="1">
                <a:solidFill>
                  <a:srgbClr val="FFFFFF"/>
                </a:solidFill>
                <a:latin typeface="Calibri"/>
                <a:cs typeface="Calibri"/>
              </a:rPr>
              <a:t>ation</a:t>
            </a:r>
            <a:r>
              <a:rPr lang="fr-CA" sz="1200" spc="-10" dirty="0">
                <a:solidFill>
                  <a:srgbClr val="FFFFFF"/>
                </a:solidFill>
                <a:latin typeface="Calibri"/>
                <a:cs typeface="Calibri"/>
              </a:rPr>
              <a:t> </a:t>
            </a:r>
            <a:r>
              <a:rPr sz="1200" spc="-25" dirty="0">
                <a:solidFill>
                  <a:srgbClr val="FFFFFF"/>
                </a:solidFill>
                <a:latin typeface="Calibri"/>
                <a:cs typeface="Calibri"/>
              </a:rPr>
              <a:t>1</a:t>
            </a:r>
            <a:endParaRPr sz="1200" dirty="0">
              <a:latin typeface="Calibri"/>
              <a:cs typeface="Calibri"/>
            </a:endParaRPr>
          </a:p>
        </p:txBody>
      </p:sp>
      <p:grpSp>
        <p:nvGrpSpPr>
          <p:cNvPr id="10" name="object 10"/>
          <p:cNvGrpSpPr/>
          <p:nvPr/>
        </p:nvGrpSpPr>
        <p:grpSpPr>
          <a:xfrm>
            <a:off x="4028059" y="1776348"/>
            <a:ext cx="1830070" cy="739775"/>
            <a:chOff x="4028059" y="1776348"/>
            <a:chExt cx="1830070" cy="739775"/>
          </a:xfrm>
        </p:grpSpPr>
        <p:sp>
          <p:nvSpPr>
            <p:cNvPr id="11" name="object 11"/>
            <p:cNvSpPr/>
            <p:nvPr/>
          </p:nvSpPr>
          <p:spPr>
            <a:xfrm>
              <a:off x="4034409" y="1782698"/>
              <a:ext cx="1817370" cy="727075"/>
            </a:xfrm>
            <a:custGeom>
              <a:avLst/>
              <a:gdLst/>
              <a:ahLst/>
              <a:cxnLst/>
              <a:rect l="l" t="t" r="r" b="b"/>
              <a:pathLst>
                <a:path w="1817370" h="727075">
                  <a:moveTo>
                    <a:pt x="1453896" y="0"/>
                  </a:moveTo>
                  <a:lnTo>
                    <a:pt x="0" y="0"/>
                  </a:lnTo>
                  <a:lnTo>
                    <a:pt x="363474" y="363474"/>
                  </a:lnTo>
                  <a:lnTo>
                    <a:pt x="0" y="726948"/>
                  </a:lnTo>
                  <a:lnTo>
                    <a:pt x="1453896" y="726948"/>
                  </a:lnTo>
                  <a:lnTo>
                    <a:pt x="1817370" y="363474"/>
                  </a:lnTo>
                  <a:lnTo>
                    <a:pt x="1453896" y="0"/>
                  </a:lnTo>
                  <a:close/>
                </a:path>
              </a:pathLst>
            </a:custGeom>
            <a:solidFill>
              <a:srgbClr val="FF4D00"/>
            </a:solidFill>
          </p:spPr>
          <p:txBody>
            <a:bodyPr wrap="square" lIns="0" tIns="0" rIns="0" bIns="0" rtlCol="0"/>
            <a:lstStyle/>
            <a:p>
              <a:endParaRPr/>
            </a:p>
          </p:txBody>
        </p:sp>
        <p:sp>
          <p:nvSpPr>
            <p:cNvPr id="12" name="object 12"/>
            <p:cNvSpPr/>
            <p:nvPr/>
          </p:nvSpPr>
          <p:spPr>
            <a:xfrm>
              <a:off x="4034409" y="1782698"/>
              <a:ext cx="1817370" cy="727075"/>
            </a:xfrm>
            <a:custGeom>
              <a:avLst/>
              <a:gdLst/>
              <a:ahLst/>
              <a:cxnLst/>
              <a:rect l="l" t="t" r="r" b="b"/>
              <a:pathLst>
                <a:path w="1817370" h="727075">
                  <a:moveTo>
                    <a:pt x="0" y="0"/>
                  </a:moveTo>
                  <a:lnTo>
                    <a:pt x="1453896" y="0"/>
                  </a:lnTo>
                  <a:lnTo>
                    <a:pt x="1817370" y="363474"/>
                  </a:lnTo>
                  <a:lnTo>
                    <a:pt x="1453896" y="726948"/>
                  </a:lnTo>
                  <a:lnTo>
                    <a:pt x="0" y="726948"/>
                  </a:lnTo>
                  <a:lnTo>
                    <a:pt x="363474" y="363474"/>
                  </a:lnTo>
                  <a:lnTo>
                    <a:pt x="0" y="0"/>
                  </a:lnTo>
                  <a:close/>
                </a:path>
              </a:pathLst>
            </a:custGeom>
            <a:ln w="12700">
              <a:solidFill>
                <a:srgbClr val="E4E4E4"/>
              </a:solidFill>
            </a:ln>
          </p:spPr>
          <p:txBody>
            <a:bodyPr wrap="square" lIns="0" tIns="0" rIns="0" bIns="0" rtlCol="0"/>
            <a:lstStyle/>
            <a:p>
              <a:endParaRPr/>
            </a:p>
          </p:txBody>
        </p:sp>
      </p:grpSp>
      <p:sp>
        <p:nvSpPr>
          <p:cNvPr id="13" name="object 13"/>
          <p:cNvSpPr txBox="1"/>
          <p:nvPr/>
        </p:nvSpPr>
        <p:spPr>
          <a:xfrm>
            <a:off x="4575583" y="2023297"/>
            <a:ext cx="1020542" cy="197490"/>
          </a:xfrm>
          <a:prstGeom prst="rect">
            <a:avLst/>
          </a:prstGeom>
        </p:spPr>
        <p:txBody>
          <a:bodyPr vert="horz" wrap="square" lIns="0" tIns="12700" rIns="0" bIns="0" rtlCol="0">
            <a:spAutoFit/>
          </a:bodyPr>
          <a:lstStyle/>
          <a:p>
            <a:pPr>
              <a:lnSpc>
                <a:spcPct val="100000"/>
              </a:lnSpc>
              <a:spcBef>
                <a:spcPts val="100"/>
              </a:spcBef>
            </a:pPr>
            <a:r>
              <a:rPr sz="1200" spc="-10" dirty="0" err="1">
                <a:solidFill>
                  <a:srgbClr val="FFFFFF"/>
                </a:solidFill>
                <a:latin typeface="Calibri"/>
                <a:cs typeface="Calibri"/>
              </a:rPr>
              <a:t>Réclam</a:t>
            </a:r>
            <a:r>
              <a:rPr lang="fr-CA" sz="1200" spc="-10" dirty="0" err="1">
                <a:solidFill>
                  <a:srgbClr val="FFFFFF"/>
                </a:solidFill>
                <a:latin typeface="Calibri"/>
                <a:cs typeface="Calibri"/>
              </a:rPr>
              <a:t>ation</a:t>
            </a:r>
            <a:r>
              <a:rPr lang="fr-CA" sz="1200" spc="-10" dirty="0">
                <a:solidFill>
                  <a:srgbClr val="FFFFFF"/>
                </a:solidFill>
                <a:latin typeface="Calibri"/>
                <a:cs typeface="Calibri"/>
              </a:rPr>
              <a:t> </a:t>
            </a:r>
            <a:r>
              <a:rPr sz="1200" spc="-25" dirty="0">
                <a:solidFill>
                  <a:srgbClr val="FFFFFF"/>
                </a:solidFill>
                <a:latin typeface="Calibri"/>
                <a:cs typeface="Calibri"/>
              </a:rPr>
              <a:t>2</a:t>
            </a:r>
            <a:endParaRPr sz="1200" dirty="0">
              <a:latin typeface="Calibri"/>
              <a:cs typeface="Calibri"/>
            </a:endParaRPr>
          </a:p>
        </p:txBody>
      </p:sp>
      <p:grpSp>
        <p:nvGrpSpPr>
          <p:cNvPr id="14" name="object 14"/>
          <p:cNvGrpSpPr/>
          <p:nvPr/>
        </p:nvGrpSpPr>
        <p:grpSpPr>
          <a:xfrm>
            <a:off x="5664072" y="1776348"/>
            <a:ext cx="1831339" cy="739775"/>
            <a:chOff x="5664072" y="1776348"/>
            <a:chExt cx="1831339" cy="739775"/>
          </a:xfrm>
        </p:grpSpPr>
        <p:sp>
          <p:nvSpPr>
            <p:cNvPr id="15" name="object 15"/>
            <p:cNvSpPr/>
            <p:nvPr/>
          </p:nvSpPr>
          <p:spPr>
            <a:xfrm>
              <a:off x="5670422" y="1782698"/>
              <a:ext cx="1818639" cy="727075"/>
            </a:xfrm>
            <a:custGeom>
              <a:avLst/>
              <a:gdLst/>
              <a:ahLst/>
              <a:cxnLst/>
              <a:rect l="l" t="t" r="r" b="b"/>
              <a:pathLst>
                <a:path w="1818640" h="727075">
                  <a:moveTo>
                    <a:pt x="1454658" y="0"/>
                  </a:moveTo>
                  <a:lnTo>
                    <a:pt x="0" y="0"/>
                  </a:lnTo>
                  <a:lnTo>
                    <a:pt x="363474" y="363474"/>
                  </a:lnTo>
                  <a:lnTo>
                    <a:pt x="0" y="726948"/>
                  </a:lnTo>
                  <a:lnTo>
                    <a:pt x="1454658" y="726948"/>
                  </a:lnTo>
                  <a:lnTo>
                    <a:pt x="1818132" y="363474"/>
                  </a:lnTo>
                  <a:lnTo>
                    <a:pt x="1454658" y="0"/>
                  </a:lnTo>
                  <a:close/>
                </a:path>
              </a:pathLst>
            </a:custGeom>
            <a:solidFill>
              <a:srgbClr val="FF4D00"/>
            </a:solidFill>
          </p:spPr>
          <p:txBody>
            <a:bodyPr wrap="square" lIns="0" tIns="0" rIns="0" bIns="0" rtlCol="0"/>
            <a:lstStyle/>
            <a:p>
              <a:endParaRPr/>
            </a:p>
          </p:txBody>
        </p:sp>
        <p:sp>
          <p:nvSpPr>
            <p:cNvPr id="16" name="object 16"/>
            <p:cNvSpPr/>
            <p:nvPr/>
          </p:nvSpPr>
          <p:spPr>
            <a:xfrm>
              <a:off x="5670422" y="1782698"/>
              <a:ext cx="1818639" cy="727075"/>
            </a:xfrm>
            <a:custGeom>
              <a:avLst/>
              <a:gdLst/>
              <a:ahLst/>
              <a:cxnLst/>
              <a:rect l="l" t="t" r="r" b="b"/>
              <a:pathLst>
                <a:path w="1818640" h="727075">
                  <a:moveTo>
                    <a:pt x="0" y="0"/>
                  </a:moveTo>
                  <a:lnTo>
                    <a:pt x="1454658" y="0"/>
                  </a:lnTo>
                  <a:lnTo>
                    <a:pt x="1818132" y="363474"/>
                  </a:lnTo>
                  <a:lnTo>
                    <a:pt x="1454658" y="726948"/>
                  </a:lnTo>
                  <a:lnTo>
                    <a:pt x="0" y="726948"/>
                  </a:lnTo>
                  <a:lnTo>
                    <a:pt x="363474" y="363474"/>
                  </a:lnTo>
                  <a:lnTo>
                    <a:pt x="0" y="0"/>
                  </a:lnTo>
                  <a:close/>
                </a:path>
              </a:pathLst>
            </a:custGeom>
            <a:ln w="12699">
              <a:solidFill>
                <a:srgbClr val="E4E4E4"/>
              </a:solidFill>
            </a:ln>
          </p:spPr>
          <p:txBody>
            <a:bodyPr wrap="square" lIns="0" tIns="0" rIns="0" bIns="0" rtlCol="0"/>
            <a:lstStyle/>
            <a:p>
              <a:endParaRPr/>
            </a:p>
          </p:txBody>
        </p:sp>
      </p:grpSp>
      <p:sp>
        <p:nvSpPr>
          <p:cNvPr id="17" name="object 17"/>
          <p:cNvSpPr txBox="1"/>
          <p:nvPr/>
        </p:nvSpPr>
        <p:spPr>
          <a:xfrm>
            <a:off x="6192817" y="1939574"/>
            <a:ext cx="958695" cy="375920"/>
          </a:xfrm>
          <a:prstGeom prst="rect">
            <a:avLst/>
          </a:prstGeom>
        </p:spPr>
        <p:txBody>
          <a:bodyPr vert="horz" wrap="square" lIns="0" tIns="30480" rIns="0" bIns="0" rtlCol="0">
            <a:spAutoFit/>
          </a:bodyPr>
          <a:lstStyle/>
          <a:p>
            <a:pPr marL="234950" marR="5080" indent="-235585">
              <a:lnSpc>
                <a:spcPts val="1320"/>
              </a:lnSpc>
              <a:spcBef>
                <a:spcPts val="240"/>
              </a:spcBef>
            </a:pPr>
            <a:r>
              <a:rPr sz="1200" spc="-10" dirty="0" err="1">
                <a:solidFill>
                  <a:srgbClr val="FFFFFF"/>
                </a:solidFill>
                <a:latin typeface="Calibri"/>
                <a:cs typeface="Calibri"/>
              </a:rPr>
              <a:t>Réclam</a:t>
            </a:r>
            <a:r>
              <a:rPr lang="fr-CA" sz="1200" spc="-10" dirty="0" err="1">
                <a:solidFill>
                  <a:srgbClr val="FFFFFF"/>
                </a:solidFill>
                <a:latin typeface="Calibri"/>
                <a:cs typeface="Calibri"/>
              </a:rPr>
              <a:t>ation</a:t>
            </a:r>
            <a:r>
              <a:rPr lang="fr-CA" sz="1200" spc="-10" dirty="0">
                <a:solidFill>
                  <a:srgbClr val="FFFFFF"/>
                </a:solidFill>
                <a:latin typeface="Calibri"/>
                <a:cs typeface="Calibri"/>
              </a:rPr>
              <a:t> </a:t>
            </a:r>
            <a:r>
              <a:rPr sz="1200" spc="-25" dirty="0">
                <a:solidFill>
                  <a:srgbClr val="FFFFFF"/>
                </a:solidFill>
                <a:latin typeface="Calibri"/>
                <a:cs typeface="Calibri"/>
              </a:rPr>
              <a:t>3, </a:t>
            </a:r>
            <a:r>
              <a:rPr sz="1200" spc="-10" dirty="0">
                <a:solidFill>
                  <a:srgbClr val="FFFFFF"/>
                </a:solidFill>
                <a:latin typeface="Calibri"/>
                <a:cs typeface="Calibri"/>
              </a:rPr>
              <a:t>etc….</a:t>
            </a:r>
            <a:endParaRPr sz="1200" dirty="0">
              <a:latin typeface="Calibri"/>
              <a:cs typeface="Calibri"/>
            </a:endParaRPr>
          </a:p>
        </p:txBody>
      </p:sp>
      <p:grpSp>
        <p:nvGrpSpPr>
          <p:cNvPr id="18" name="object 18"/>
          <p:cNvGrpSpPr/>
          <p:nvPr/>
        </p:nvGrpSpPr>
        <p:grpSpPr>
          <a:xfrm>
            <a:off x="7300086" y="1776348"/>
            <a:ext cx="1831339" cy="739775"/>
            <a:chOff x="7300086" y="1776348"/>
            <a:chExt cx="1831339" cy="739775"/>
          </a:xfrm>
        </p:grpSpPr>
        <p:sp>
          <p:nvSpPr>
            <p:cNvPr id="19" name="object 19"/>
            <p:cNvSpPr/>
            <p:nvPr/>
          </p:nvSpPr>
          <p:spPr>
            <a:xfrm>
              <a:off x="7306436" y="1782698"/>
              <a:ext cx="1818639" cy="727075"/>
            </a:xfrm>
            <a:custGeom>
              <a:avLst/>
              <a:gdLst/>
              <a:ahLst/>
              <a:cxnLst/>
              <a:rect l="l" t="t" r="r" b="b"/>
              <a:pathLst>
                <a:path w="1818640" h="727075">
                  <a:moveTo>
                    <a:pt x="1454658" y="0"/>
                  </a:moveTo>
                  <a:lnTo>
                    <a:pt x="0" y="0"/>
                  </a:lnTo>
                  <a:lnTo>
                    <a:pt x="363474" y="363474"/>
                  </a:lnTo>
                  <a:lnTo>
                    <a:pt x="0" y="726948"/>
                  </a:lnTo>
                  <a:lnTo>
                    <a:pt x="1454658" y="726948"/>
                  </a:lnTo>
                  <a:lnTo>
                    <a:pt x="1818132" y="363474"/>
                  </a:lnTo>
                  <a:lnTo>
                    <a:pt x="1454658" y="0"/>
                  </a:lnTo>
                  <a:close/>
                </a:path>
              </a:pathLst>
            </a:custGeom>
            <a:solidFill>
              <a:srgbClr val="FF4D00"/>
            </a:solidFill>
          </p:spPr>
          <p:txBody>
            <a:bodyPr wrap="square" lIns="0" tIns="0" rIns="0" bIns="0" rtlCol="0"/>
            <a:lstStyle/>
            <a:p>
              <a:endParaRPr/>
            </a:p>
          </p:txBody>
        </p:sp>
        <p:sp>
          <p:nvSpPr>
            <p:cNvPr id="20" name="object 20"/>
            <p:cNvSpPr/>
            <p:nvPr/>
          </p:nvSpPr>
          <p:spPr>
            <a:xfrm>
              <a:off x="7306436" y="1782698"/>
              <a:ext cx="1818639" cy="727075"/>
            </a:xfrm>
            <a:custGeom>
              <a:avLst/>
              <a:gdLst/>
              <a:ahLst/>
              <a:cxnLst/>
              <a:rect l="l" t="t" r="r" b="b"/>
              <a:pathLst>
                <a:path w="1818640" h="727075">
                  <a:moveTo>
                    <a:pt x="0" y="0"/>
                  </a:moveTo>
                  <a:lnTo>
                    <a:pt x="1454658" y="0"/>
                  </a:lnTo>
                  <a:lnTo>
                    <a:pt x="1818132" y="363474"/>
                  </a:lnTo>
                  <a:lnTo>
                    <a:pt x="1454658" y="726948"/>
                  </a:lnTo>
                  <a:lnTo>
                    <a:pt x="0" y="726948"/>
                  </a:lnTo>
                  <a:lnTo>
                    <a:pt x="363474" y="363474"/>
                  </a:lnTo>
                  <a:lnTo>
                    <a:pt x="0" y="0"/>
                  </a:lnTo>
                  <a:close/>
                </a:path>
              </a:pathLst>
            </a:custGeom>
            <a:ln w="12699">
              <a:solidFill>
                <a:srgbClr val="E4E4E4"/>
              </a:solidFill>
            </a:ln>
          </p:spPr>
          <p:txBody>
            <a:bodyPr wrap="square" lIns="0" tIns="0" rIns="0" bIns="0" rtlCol="0"/>
            <a:lstStyle/>
            <a:p>
              <a:endParaRPr/>
            </a:p>
          </p:txBody>
        </p:sp>
      </p:grpSp>
      <p:sp>
        <p:nvSpPr>
          <p:cNvPr id="21" name="object 21"/>
          <p:cNvSpPr txBox="1"/>
          <p:nvPr/>
        </p:nvSpPr>
        <p:spPr>
          <a:xfrm>
            <a:off x="7836660" y="2023297"/>
            <a:ext cx="801370" cy="208279"/>
          </a:xfrm>
          <a:prstGeom prst="rect">
            <a:avLst/>
          </a:prstGeom>
        </p:spPr>
        <p:txBody>
          <a:bodyPr vert="horz" wrap="square" lIns="0" tIns="12700" rIns="0" bIns="0" rtlCol="0">
            <a:spAutoFit/>
          </a:bodyPr>
          <a:lstStyle/>
          <a:p>
            <a:pPr>
              <a:lnSpc>
                <a:spcPct val="100000"/>
              </a:lnSpc>
              <a:spcBef>
                <a:spcPts val="100"/>
              </a:spcBef>
            </a:pPr>
            <a:r>
              <a:rPr sz="1200" dirty="0">
                <a:solidFill>
                  <a:srgbClr val="FFFFFF"/>
                </a:solidFill>
                <a:latin typeface="Calibri"/>
                <a:cs typeface="Calibri"/>
              </a:rPr>
              <a:t>Fin</a:t>
            </a:r>
            <a:r>
              <a:rPr sz="1200" spc="-10" dirty="0">
                <a:solidFill>
                  <a:srgbClr val="FFFFFF"/>
                </a:solidFill>
                <a:latin typeface="Calibri"/>
                <a:cs typeface="Calibri"/>
              </a:rPr>
              <a:t> </a:t>
            </a:r>
            <a:r>
              <a:rPr sz="1200" dirty="0">
                <a:solidFill>
                  <a:srgbClr val="FFFFFF"/>
                </a:solidFill>
                <a:latin typeface="Calibri"/>
                <a:cs typeface="Calibri"/>
              </a:rPr>
              <a:t>du </a:t>
            </a:r>
            <a:r>
              <a:rPr sz="1200" spc="-10" dirty="0">
                <a:solidFill>
                  <a:srgbClr val="FFFFFF"/>
                </a:solidFill>
                <a:latin typeface="Calibri"/>
                <a:cs typeface="Calibri"/>
              </a:rPr>
              <a:t>projet</a:t>
            </a:r>
            <a:endParaRPr sz="1200">
              <a:latin typeface="Calibri"/>
              <a:cs typeface="Calibri"/>
            </a:endParaRPr>
          </a:p>
        </p:txBody>
      </p:sp>
      <p:grpSp>
        <p:nvGrpSpPr>
          <p:cNvPr id="22" name="object 22"/>
          <p:cNvGrpSpPr/>
          <p:nvPr/>
        </p:nvGrpSpPr>
        <p:grpSpPr>
          <a:xfrm>
            <a:off x="8936101" y="1776348"/>
            <a:ext cx="1831339" cy="739775"/>
            <a:chOff x="8936101" y="1776348"/>
            <a:chExt cx="1831339" cy="739775"/>
          </a:xfrm>
        </p:grpSpPr>
        <p:sp>
          <p:nvSpPr>
            <p:cNvPr id="23" name="object 23"/>
            <p:cNvSpPr/>
            <p:nvPr/>
          </p:nvSpPr>
          <p:spPr>
            <a:xfrm>
              <a:off x="8942451" y="1782698"/>
              <a:ext cx="1818639" cy="727075"/>
            </a:xfrm>
            <a:custGeom>
              <a:avLst/>
              <a:gdLst/>
              <a:ahLst/>
              <a:cxnLst/>
              <a:rect l="l" t="t" r="r" b="b"/>
              <a:pathLst>
                <a:path w="1818640" h="727075">
                  <a:moveTo>
                    <a:pt x="1454658" y="0"/>
                  </a:moveTo>
                  <a:lnTo>
                    <a:pt x="0" y="0"/>
                  </a:lnTo>
                  <a:lnTo>
                    <a:pt x="363474" y="363474"/>
                  </a:lnTo>
                  <a:lnTo>
                    <a:pt x="0" y="726948"/>
                  </a:lnTo>
                  <a:lnTo>
                    <a:pt x="1454658" y="726948"/>
                  </a:lnTo>
                  <a:lnTo>
                    <a:pt x="1818132" y="363474"/>
                  </a:lnTo>
                  <a:lnTo>
                    <a:pt x="1454658" y="0"/>
                  </a:lnTo>
                  <a:close/>
                </a:path>
              </a:pathLst>
            </a:custGeom>
            <a:solidFill>
              <a:srgbClr val="FF4D00"/>
            </a:solidFill>
          </p:spPr>
          <p:txBody>
            <a:bodyPr wrap="square" lIns="0" tIns="0" rIns="0" bIns="0" rtlCol="0"/>
            <a:lstStyle/>
            <a:p>
              <a:endParaRPr/>
            </a:p>
          </p:txBody>
        </p:sp>
        <p:sp>
          <p:nvSpPr>
            <p:cNvPr id="24" name="object 24"/>
            <p:cNvSpPr/>
            <p:nvPr/>
          </p:nvSpPr>
          <p:spPr>
            <a:xfrm>
              <a:off x="8942451" y="1782698"/>
              <a:ext cx="1818639" cy="727075"/>
            </a:xfrm>
            <a:custGeom>
              <a:avLst/>
              <a:gdLst/>
              <a:ahLst/>
              <a:cxnLst/>
              <a:rect l="l" t="t" r="r" b="b"/>
              <a:pathLst>
                <a:path w="1818640" h="727075">
                  <a:moveTo>
                    <a:pt x="0" y="0"/>
                  </a:moveTo>
                  <a:lnTo>
                    <a:pt x="1454658" y="0"/>
                  </a:lnTo>
                  <a:lnTo>
                    <a:pt x="1818132" y="363474"/>
                  </a:lnTo>
                  <a:lnTo>
                    <a:pt x="1454658" y="726948"/>
                  </a:lnTo>
                  <a:lnTo>
                    <a:pt x="0" y="726948"/>
                  </a:lnTo>
                  <a:lnTo>
                    <a:pt x="363474" y="363474"/>
                  </a:lnTo>
                  <a:lnTo>
                    <a:pt x="0" y="0"/>
                  </a:lnTo>
                  <a:close/>
                </a:path>
              </a:pathLst>
            </a:custGeom>
            <a:ln w="12699">
              <a:solidFill>
                <a:srgbClr val="E4E4E4"/>
              </a:solidFill>
            </a:ln>
          </p:spPr>
          <p:txBody>
            <a:bodyPr wrap="square" lIns="0" tIns="0" rIns="0" bIns="0" rtlCol="0"/>
            <a:lstStyle/>
            <a:p>
              <a:endParaRPr/>
            </a:p>
          </p:txBody>
        </p:sp>
      </p:grpSp>
      <p:sp>
        <p:nvSpPr>
          <p:cNvPr id="25" name="object 25"/>
          <p:cNvSpPr txBox="1"/>
          <p:nvPr/>
        </p:nvSpPr>
        <p:spPr>
          <a:xfrm>
            <a:off x="9354295" y="1939574"/>
            <a:ext cx="1026794" cy="375920"/>
          </a:xfrm>
          <a:prstGeom prst="rect">
            <a:avLst/>
          </a:prstGeom>
        </p:spPr>
        <p:txBody>
          <a:bodyPr vert="horz" wrap="square" lIns="0" tIns="30480" rIns="0" bIns="0" rtlCol="0">
            <a:spAutoFit/>
          </a:bodyPr>
          <a:lstStyle/>
          <a:p>
            <a:pPr marL="268605" marR="5080" indent="-256540">
              <a:lnSpc>
                <a:spcPts val="1320"/>
              </a:lnSpc>
              <a:spcBef>
                <a:spcPts val="240"/>
              </a:spcBef>
            </a:pPr>
            <a:r>
              <a:rPr sz="1200" spc="-10" dirty="0">
                <a:solidFill>
                  <a:srgbClr val="FFFFFF"/>
                </a:solidFill>
                <a:latin typeface="Calibri"/>
                <a:cs typeface="Calibri"/>
              </a:rPr>
              <a:t>Versement</a:t>
            </a:r>
            <a:r>
              <a:rPr sz="1200" spc="-40" dirty="0">
                <a:solidFill>
                  <a:srgbClr val="FFFFFF"/>
                </a:solidFill>
                <a:latin typeface="Calibri"/>
                <a:cs typeface="Calibri"/>
              </a:rPr>
              <a:t> </a:t>
            </a:r>
            <a:r>
              <a:rPr sz="1200" dirty="0">
                <a:solidFill>
                  <a:srgbClr val="FFFFFF"/>
                </a:solidFill>
                <a:latin typeface="Calibri"/>
                <a:cs typeface="Calibri"/>
              </a:rPr>
              <a:t>de</a:t>
            </a:r>
            <a:r>
              <a:rPr sz="1200" spc="-25" dirty="0">
                <a:solidFill>
                  <a:srgbClr val="FFFFFF"/>
                </a:solidFill>
                <a:latin typeface="Calibri"/>
                <a:cs typeface="Calibri"/>
              </a:rPr>
              <a:t> la </a:t>
            </a:r>
            <a:r>
              <a:rPr sz="1200" spc="-10" dirty="0">
                <a:solidFill>
                  <a:srgbClr val="FFFFFF"/>
                </a:solidFill>
                <a:latin typeface="Calibri"/>
                <a:cs typeface="Calibri"/>
              </a:rPr>
              <a:t>retenue</a:t>
            </a:r>
            <a:endParaRPr sz="1200" dirty="0">
              <a:latin typeface="Calibri"/>
              <a:cs typeface="Calibri"/>
            </a:endParaRPr>
          </a:p>
        </p:txBody>
      </p:sp>
      <p:sp>
        <p:nvSpPr>
          <p:cNvPr id="26" name="object 26"/>
          <p:cNvSpPr txBox="1"/>
          <p:nvPr/>
        </p:nvSpPr>
        <p:spPr>
          <a:xfrm>
            <a:off x="336622" y="2637415"/>
            <a:ext cx="6096635" cy="1318895"/>
          </a:xfrm>
          <a:prstGeom prst="rect">
            <a:avLst/>
          </a:prstGeom>
        </p:spPr>
        <p:txBody>
          <a:bodyPr vert="horz" wrap="square" lIns="0" tIns="12700" rIns="0" bIns="0" rtlCol="0">
            <a:spAutoFit/>
          </a:bodyPr>
          <a:lstStyle/>
          <a:p>
            <a:pPr marL="593090" marR="3926204" indent="1270" algn="ctr">
              <a:lnSpc>
                <a:spcPct val="100000"/>
              </a:lnSpc>
              <a:spcBef>
                <a:spcPts val="100"/>
              </a:spcBef>
            </a:pPr>
            <a:r>
              <a:rPr sz="1200" dirty="0">
                <a:latin typeface="Arial"/>
                <a:cs typeface="Arial"/>
              </a:rPr>
              <a:t>Stipule</a:t>
            </a:r>
            <a:r>
              <a:rPr sz="1200" spc="70" dirty="0">
                <a:latin typeface="Arial"/>
                <a:cs typeface="Arial"/>
              </a:rPr>
              <a:t> </a:t>
            </a:r>
            <a:r>
              <a:rPr sz="1200" spc="-10" dirty="0">
                <a:latin typeface="Arial"/>
                <a:cs typeface="Arial"/>
              </a:rPr>
              <a:t>l’approbation</a:t>
            </a:r>
            <a:r>
              <a:rPr sz="1200" spc="500" dirty="0">
                <a:latin typeface="Arial"/>
                <a:cs typeface="Arial"/>
              </a:rPr>
              <a:t> </a:t>
            </a:r>
            <a:r>
              <a:rPr sz="1200" dirty="0">
                <a:latin typeface="Arial"/>
                <a:cs typeface="Arial"/>
              </a:rPr>
              <a:t>et</a:t>
            </a:r>
            <a:r>
              <a:rPr sz="1200" spc="-20" dirty="0">
                <a:latin typeface="Arial"/>
                <a:cs typeface="Arial"/>
              </a:rPr>
              <a:t> </a:t>
            </a:r>
            <a:r>
              <a:rPr sz="1200" dirty="0">
                <a:latin typeface="Arial"/>
                <a:cs typeface="Arial"/>
              </a:rPr>
              <a:t>les</a:t>
            </a:r>
            <a:r>
              <a:rPr sz="1200" spc="-10" dirty="0">
                <a:latin typeface="Arial"/>
                <a:cs typeface="Arial"/>
              </a:rPr>
              <a:t> </a:t>
            </a:r>
            <a:r>
              <a:rPr sz="1200" dirty="0">
                <a:latin typeface="Arial"/>
                <a:cs typeface="Arial"/>
              </a:rPr>
              <a:t>dates</a:t>
            </a:r>
            <a:r>
              <a:rPr sz="1200" spc="-15" dirty="0">
                <a:latin typeface="Arial"/>
                <a:cs typeface="Arial"/>
              </a:rPr>
              <a:t> </a:t>
            </a:r>
            <a:r>
              <a:rPr sz="1200" spc="-10" dirty="0">
                <a:latin typeface="Arial"/>
                <a:cs typeface="Arial"/>
              </a:rPr>
              <a:t>auxquelles </a:t>
            </a:r>
            <a:r>
              <a:rPr sz="1200" dirty="0">
                <a:latin typeface="Arial"/>
                <a:cs typeface="Arial"/>
              </a:rPr>
              <a:t>les</a:t>
            </a:r>
            <a:r>
              <a:rPr sz="1200" spc="-15" dirty="0">
                <a:latin typeface="Arial"/>
                <a:cs typeface="Arial"/>
              </a:rPr>
              <a:t> </a:t>
            </a:r>
            <a:r>
              <a:rPr sz="1200" dirty="0">
                <a:latin typeface="Arial"/>
                <a:cs typeface="Arial"/>
              </a:rPr>
              <a:t>coûts</a:t>
            </a:r>
            <a:r>
              <a:rPr sz="1200" spc="-5" dirty="0">
                <a:latin typeface="Arial"/>
                <a:cs typeface="Arial"/>
              </a:rPr>
              <a:t> </a:t>
            </a:r>
            <a:r>
              <a:rPr sz="1200" spc="-10" dirty="0">
                <a:latin typeface="Arial"/>
                <a:cs typeface="Arial"/>
              </a:rPr>
              <a:t>peuvent </a:t>
            </a:r>
            <a:r>
              <a:rPr sz="1200" dirty="0">
                <a:latin typeface="Arial"/>
                <a:cs typeface="Arial"/>
              </a:rPr>
              <a:t>commencer</a:t>
            </a:r>
            <a:r>
              <a:rPr sz="1200" spc="225" dirty="0">
                <a:latin typeface="Arial"/>
                <a:cs typeface="Arial"/>
              </a:rPr>
              <a:t> </a:t>
            </a:r>
            <a:r>
              <a:rPr sz="1200" spc="-50" dirty="0">
                <a:latin typeface="Arial"/>
                <a:cs typeface="Arial"/>
              </a:rPr>
              <a:t>à </a:t>
            </a:r>
            <a:r>
              <a:rPr sz="1200" spc="-10" dirty="0">
                <a:latin typeface="Arial"/>
                <a:cs typeface="Arial"/>
              </a:rPr>
              <a:t>s’accumuler</a:t>
            </a:r>
            <a:endParaRPr sz="1200" dirty="0">
              <a:latin typeface="Arial"/>
              <a:cs typeface="Arial"/>
            </a:endParaRPr>
          </a:p>
          <a:p>
            <a:pPr marL="249554" indent="-236854">
              <a:lnSpc>
                <a:spcPct val="100000"/>
              </a:lnSpc>
              <a:spcBef>
                <a:spcPts val="1060"/>
              </a:spcBef>
              <a:buChar char="•"/>
              <a:tabLst>
                <a:tab pos="249554" algn="l"/>
              </a:tabLst>
            </a:pPr>
            <a:r>
              <a:rPr sz="1600" spc="-60" dirty="0">
                <a:latin typeface="Arial"/>
                <a:cs typeface="Arial"/>
              </a:rPr>
              <a:t>Les</a:t>
            </a:r>
            <a:r>
              <a:rPr sz="1600" spc="-15" dirty="0">
                <a:latin typeface="Arial"/>
                <a:cs typeface="Arial"/>
              </a:rPr>
              <a:t> </a:t>
            </a:r>
            <a:r>
              <a:rPr sz="1600" dirty="0">
                <a:latin typeface="Arial"/>
                <a:cs typeface="Arial"/>
              </a:rPr>
              <a:t>réclamations</a:t>
            </a:r>
            <a:r>
              <a:rPr sz="1600" spc="-15" dirty="0">
                <a:latin typeface="Arial"/>
                <a:cs typeface="Arial"/>
              </a:rPr>
              <a:t> </a:t>
            </a:r>
            <a:r>
              <a:rPr sz="1600" dirty="0" err="1">
                <a:latin typeface="Arial"/>
                <a:cs typeface="Arial"/>
              </a:rPr>
              <a:t>seront</a:t>
            </a:r>
            <a:r>
              <a:rPr sz="1600" spc="-20" dirty="0">
                <a:latin typeface="Arial"/>
                <a:cs typeface="Arial"/>
              </a:rPr>
              <a:t> </a:t>
            </a:r>
            <a:r>
              <a:rPr lang="fr-CA" sz="1600" dirty="0">
                <a:latin typeface="Arial"/>
                <a:cs typeface="Arial"/>
              </a:rPr>
              <a:t>traitées</a:t>
            </a:r>
            <a:r>
              <a:rPr sz="1600" spc="-10" dirty="0">
                <a:latin typeface="Arial"/>
                <a:cs typeface="Arial"/>
              </a:rPr>
              <a:t> </a:t>
            </a:r>
            <a:r>
              <a:rPr lang="fr-CA" sz="1600" dirty="0">
                <a:latin typeface="Arial"/>
                <a:cs typeface="Arial"/>
              </a:rPr>
              <a:t>sous forme</a:t>
            </a:r>
            <a:r>
              <a:rPr sz="1600" spc="-15" dirty="0">
                <a:latin typeface="Arial"/>
                <a:cs typeface="Arial"/>
              </a:rPr>
              <a:t> </a:t>
            </a:r>
            <a:r>
              <a:rPr sz="1600" spc="75" dirty="0">
                <a:latin typeface="Arial"/>
                <a:cs typeface="Arial"/>
              </a:rPr>
              <a:t>de</a:t>
            </a:r>
            <a:r>
              <a:rPr sz="1600" dirty="0">
                <a:latin typeface="Arial"/>
                <a:cs typeface="Arial"/>
              </a:rPr>
              <a:t> </a:t>
            </a:r>
            <a:r>
              <a:rPr sz="1600" spc="-10" dirty="0">
                <a:latin typeface="Arial"/>
                <a:cs typeface="Arial"/>
              </a:rPr>
              <a:t>remboursement.</a:t>
            </a:r>
            <a:endParaRPr sz="1600" dirty="0">
              <a:latin typeface="Arial"/>
              <a:cs typeface="Arial"/>
            </a:endParaRPr>
          </a:p>
        </p:txBody>
      </p:sp>
      <p:sp>
        <p:nvSpPr>
          <p:cNvPr id="27" name="object 27"/>
          <p:cNvSpPr txBox="1"/>
          <p:nvPr/>
        </p:nvSpPr>
        <p:spPr>
          <a:xfrm>
            <a:off x="336622" y="4006591"/>
            <a:ext cx="11522075" cy="2312428"/>
          </a:xfrm>
          <a:prstGeom prst="rect">
            <a:avLst/>
          </a:prstGeom>
        </p:spPr>
        <p:txBody>
          <a:bodyPr vert="horz" wrap="square" lIns="0" tIns="12700" rIns="0" bIns="0" rtlCol="0">
            <a:spAutoFit/>
          </a:bodyPr>
          <a:lstStyle/>
          <a:p>
            <a:pPr marL="249554" marR="182245" indent="-237490">
              <a:lnSpc>
                <a:spcPct val="110000"/>
              </a:lnSpc>
              <a:spcBef>
                <a:spcPts val="100"/>
              </a:spcBef>
              <a:buChar char="•"/>
              <a:tabLst>
                <a:tab pos="249554" algn="l"/>
              </a:tabLst>
            </a:pPr>
            <a:r>
              <a:rPr sz="1600" spc="-60" dirty="0">
                <a:latin typeface="Arial"/>
                <a:cs typeface="Arial"/>
              </a:rPr>
              <a:t>Les</a:t>
            </a:r>
            <a:r>
              <a:rPr sz="1600" spc="25" dirty="0">
                <a:latin typeface="Arial"/>
                <a:cs typeface="Arial"/>
              </a:rPr>
              <a:t> </a:t>
            </a:r>
            <a:r>
              <a:rPr sz="1600" dirty="0">
                <a:latin typeface="Arial"/>
                <a:cs typeface="Arial"/>
              </a:rPr>
              <a:t>demandes</a:t>
            </a:r>
            <a:r>
              <a:rPr sz="1600" spc="25" dirty="0">
                <a:latin typeface="Arial"/>
                <a:cs typeface="Arial"/>
              </a:rPr>
              <a:t> </a:t>
            </a:r>
            <a:r>
              <a:rPr sz="1600" spc="50" dirty="0">
                <a:latin typeface="Arial"/>
                <a:cs typeface="Arial"/>
              </a:rPr>
              <a:t>doivent</a:t>
            </a:r>
            <a:r>
              <a:rPr sz="1600" spc="25" dirty="0">
                <a:latin typeface="Arial"/>
                <a:cs typeface="Arial"/>
              </a:rPr>
              <a:t> </a:t>
            </a:r>
            <a:r>
              <a:rPr sz="1600" dirty="0">
                <a:latin typeface="Arial"/>
                <a:cs typeface="Arial"/>
              </a:rPr>
              <a:t>être</a:t>
            </a:r>
            <a:r>
              <a:rPr sz="1600" spc="30" dirty="0">
                <a:latin typeface="Arial"/>
                <a:cs typeface="Arial"/>
              </a:rPr>
              <a:t> </a:t>
            </a:r>
            <a:r>
              <a:rPr sz="1600" dirty="0">
                <a:latin typeface="Arial"/>
                <a:cs typeface="Arial"/>
              </a:rPr>
              <a:t>soumises</a:t>
            </a:r>
            <a:r>
              <a:rPr sz="1600" spc="15" dirty="0">
                <a:latin typeface="Arial"/>
                <a:cs typeface="Arial"/>
              </a:rPr>
              <a:t> </a:t>
            </a:r>
            <a:r>
              <a:rPr sz="1600" dirty="0">
                <a:latin typeface="Arial"/>
                <a:cs typeface="Arial"/>
              </a:rPr>
              <a:t>à</a:t>
            </a:r>
            <a:r>
              <a:rPr sz="1600" spc="30" dirty="0">
                <a:latin typeface="Arial"/>
                <a:cs typeface="Arial"/>
              </a:rPr>
              <a:t> </a:t>
            </a:r>
            <a:r>
              <a:rPr sz="1600" dirty="0">
                <a:latin typeface="Arial"/>
                <a:cs typeface="Arial"/>
              </a:rPr>
              <a:t>NGen</a:t>
            </a:r>
            <a:r>
              <a:rPr sz="1600" spc="35" dirty="0">
                <a:latin typeface="Arial"/>
                <a:cs typeface="Arial"/>
              </a:rPr>
              <a:t> </a:t>
            </a:r>
            <a:r>
              <a:rPr sz="1600" dirty="0">
                <a:latin typeface="Arial"/>
                <a:cs typeface="Arial"/>
              </a:rPr>
              <a:t>tous</a:t>
            </a:r>
            <a:r>
              <a:rPr sz="1600" spc="30" dirty="0">
                <a:latin typeface="Arial"/>
                <a:cs typeface="Arial"/>
              </a:rPr>
              <a:t> </a:t>
            </a:r>
            <a:r>
              <a:rPr sz="1600" dirty="0">
                <a:latin typeface="Arial"/>
                <a:cs typeface="Arial"/>
              </a:rPr>
              <a:t>les</a:t>
            </a:r>
            <a:r>
              <a:rPr sz="1600" spc="35" dirty="0">
                <a:latin typeface="Arial"/>
                <a:cs typeface="Arial"/>
              </a:rPr>
              <a:t> </a:t>
            </a:r>
            <a:r>
              <a:rPr sz="1600" dirty="0">
                <a:latin typeface="Arial"/>
                <a:cs typeface="Arial"/>
              </a:rPr>
              <a:t>trois</a:t>
            </a:r>
            <a:r>
              <a:rPr sz="1600" spc="35" dirty="0">
                <a:latin typeface="Arial"/>
                <a:cs typeface="Arial"/>
              </a:rPr>
              <a:t> </a:t>
            </a:r>
            <a:r>
              <a:rPr sz="1600" dirty="0">
                <a:latin typeface="Arial"/>
                <a:cs typeface="Arial"/>
              </a:rPr>
              <a:t>mois,</a:t>
            </a:r>
            <a:r>
              <a:rPr sz="1600" spc="-45" dirty="0">
                <a:latin typeface="Arial"/>
                <a:cs typeface="Arial"/>
              </a:rPr>
              <a:t> </a:t>
            </a:r>
            <a:r>
              <a:rPr sz="1600" dirty="0">
                <a:latin typeface="Arial"/>
                <a:cs typeface="Arial"/>
              </a:rPr>
              <a:t>mais</a:t>
            </a:r>
            <a:r>
              <a:rPr sz="1600" spc="30" dirty="0">
                <a:latin typeface="Arial"/>
                <a:cs typeface="Arial"/>
              </a:rPr>
              <a:t> </a:t>
            </a:r>
            <a:r>
              <a:rPr sz="1600" dirty="0">
                <a:latin typeface="Arial"/>
                <a:cs typeface="Arial"/>
              </a:rPr>
              <a:t>les</a:t>
            </a:r>
            <a:r>
              <a:rPr sz="1600" spc="30" dirty="0">
                <a:latin typeface="Arial"/>
                <a:cs typeface="Arial"/>
              </a:rPr>
              <a:t> </a:t>
            </a:r>
            <a:r>
              <a:rPr sz="1600" dirty="0">
                <a:latin typeface="Arial"/>
                <a:cs typeface="Arial"/>
              </a:rPr>
              <a:t>documents</a:t>
            </a:r>
            <a:r>
              <a:rPr sz="1600" spc="25" dirty="0">
                <a:latin typeface="Arial"/>
                <a:cs typeface="Arial"/>
              </a:rPr>
              <a:t> </a:t>
            </a:r>
            <a:r>
              <a:rPr sz="1600" dirty="0">
                <a:latin typeface="Arial"/>
                <a:cs typeface="Arial"/>
              </a:rPr>
              <a:t>à</a:t>
            </a:r>
            <a:r>
              <a:rPr sz="1600" spc="30" dirty="0">
                <a:latin typeface="Arial"/>
                <a:cs typeface="Arial"/>
              </a:rPr>
              <a:t> </a:t>
            </a:r>
            <a:r>
              <a:rPr sz="1600" dirty="0">
                <a:latin typeface="Arial"/>
                <a:cs typeface="Arial"/>
              </a:rPr>
              <a:t>l’appui</a:t>
            </a:r>
            <a:r>
              <a:rPr sz="1600" spc="15" dirty="0">
                <a:latin typeface="Arial"/>
                <a:cs typeface="Arial"/>
              </a:rPr>
              <a:t> </a:t>
            </a:r>
            <a:r>
              <a:rPr sz="1600" dirty="0">
                <a:latin typeface="Arial"/>
                <a:cs typeface="Arial"/>
              </a:rPr>
              <a:t>peuvent</a:t>
            </a:r>
            <a:r>
              <a:rPr sz="1600" spc="30" dirty="0">
                <a:latin typeface="Arial"/>
                <a:cs typeface="Arial"/>
              </a:rPr>
              <a:t> </a:t>
            </a:r>
            <a:r>
              <a:rPr sz="1600" dirty="0" err="1">
                <a:latin typeface="Arial"/>
                <a:cs typeface="Arial"/>
              </a:rPr>
              <a:t>être</a:t>
            </a:r>
            <a:r>
              <a:rPr sz="1600" spc="30" dirty="0">
                <a:latin typeface="Arial"/>
                <a:cs typeface="Arial"/>
              </a:rPr>
              <a:t> </a:t>
            </a:r>
            <a:r>
              <a:rPr lang="fr-CA" sz="1600" dirty="0">
                <a:latin typeface="Arial"/>
                <a:cs typeface="Arial"/>
              </a:rPr>
              <a:t>enregistrées</a:t>
            </a:r>
            <a:r>
              <a:rPr sz="1600" spc="15" dirty="0">
                <a:latin typeface="Arial"/>
                <a:cs typeface="Arial"/>
              </a:rPr>
              <a:t> </a:t>
            </a:r>
            <a:r>
              <a:rPr sz="1600" spc="-20" dirty="0">
                <a:latin typeface="Arial"/>
                <a:cs typeface="Arial"/>
              </a:rPr>
              <a:t>plus </a:t>
            </a:r>
            <a:r>
              <a:rPr sz="1600" spc="-10" dirty="0">
                <a:latin typeface="Arial"/>
                <a:cs typeface="Arial"/>
              </a:rPr>
              <a:t>fréquemment.</a:t>
            </a:r>
            <a:endParaRPr sz="1600" dirty="0">
              <a:latin typeface="Arial"/>
              <a:cs typeface="Arial"/>
            </a:endParaRPr>
          </a:p>
          <a:p>
            <a:pPr marL="249554" marR="5080" indent="-237490">
              <a:lnSpc>
                <a:spcPct val="110000"/>
              </a:lnSpc>
              <a:spcBef>
                <a:spcPts val="600"/>
              </a:spcBef>
              <a:buChar char="•"/>
              <a:tabLst>
                <a:tab pos="249554" algn="l"/>
              </a:tabLst>
            </a:pPr>
            <a:r>
              <a:rPr sz="1600" spc="10" dirty="0">
                <a:latin typeface="Arial"/>
                <a:cs typeface="Arial"/>
              </a:rPr>
              <a:t>Une</a:t>
            </a:r>
            <a:r>
              <a:rPr sz="1600" spc="-5" dirty="0">
                <a:latin typeface="Arial"/>
                <a:cs typeface="Arial"/>
              </a:rPr>
              <a:t> </a:t>
            </a:r>
            <a:r>
              <a:rPr sz="1600" spc="10" dirty="0">
                <a:latin typeface="Arial"/>
                <a:cs typeface="Arial"/>
              </a:rPr>
              <a:t>fois</a:t>
            </a:r>
            <a:r>
              <a:rPr sz="1600" spc="-5" dirty="0">
                <a:latin typeface="Arial"/>
                <a:cs typeface="Arial"/>
              </a:rPr>
              <a:t> </a:t>
            </a:r>
            <a:r>
              <a:rPr sz="1600" spc="55" dirty="0">
                <a:latin typeface="Arial"/>
                <a:cs typeface="Arial"/>
              </a:rPr>
              <a:t>que</a:t>
            </a:r>
            <a:r>
              <a:rPr sz="1600" spc="-5" dirty="0">
                <a:latin typeface="Arial"/>
                <a:cs typeface="Arial"/>
              </a:rPr>
              <a:t> </a:t>
            </a:r>
            <a:r>
              <a:rPr sz="1600" spc="10" dirty="0">
                <a:latin typeface="Arial"/>
                <a:cs typeface="Arial"/>
              </a:rPr>
              <a:t>NGen</a:t>
            </a:r>
            <a:r>
              <a:rPr sz="1600" spc="-10" dirty="0">
                <a:latin typeface="Arial"/>
                <a:cs typeface="Arial"/>
              </a:rPr>
              <a:t> </a:t>
            </a:r>
            <a:r>
              <a:rPr sz="1600" spc="10" dirty="0">
                <a:latin typeface="Arial"/>
                <a:cs typeface="Arial"/>
              </a:rPr>
              <a:t>a</a:t>
            </a:r>
            <a:r>
              <a:rPr sz="1600" dirty="0">
                <a:latin typeface="Arial"/>
                <a:cs typeface="Arial"/>
              </a:rPr>
              <a:t> </a:t>
            </a:r>
            <a:r>
              <a:rPr sz="1600" spc="10" dirty="0">
                <a:latin typeface="Arial"/>
                <a:cs typeface="Arial"/>
              </a:rPr>
              <a:t>reçu</a:t>
            </a:r>
            <a:r>
              <a:rPr sz="1600" spc="-15" dirty="0">
                <a:latin typeface="Arial"/>
                <a:cs typeface="Arial"/>
              </a:rPr>
              <a:t> </a:t>
            </a:r>
            <a:r>
              <a:rPr sz="1600" spc="10" dirty="0">
                <a:latin typeface="Arial"/>
                <a:cs typeface="Arial"/>
              </a:rPr>
              <a:t>la</a:t>
            </a:r>
            <a:r>
              <a:rPr sz="1600" spc="-5" dirty="0">
                <a:latin typeface="Arial"/>
                <a:cs typeface="Arial"/>
              </a:rPr>
              <a:t> </a:t>
            </a:r>
            <a:r>
              <a:rPr lang="fr-CA" sz="1600" spc="-5" dirty="0">
                <a:latin typeface="Arial"/>
                <a:cs typeface="Arial"/>
              </a:rPr>
              <a:t>réclamation (</a:t>
            </a:r>
            <a:r>
              <a:rPr sz="1600" spc="50" dirty="0" err="1">
                <a:latin typeface="Arial"/>
                <a:cs typeface="Arial"/>
              </a:rPr>
              <a:t>demande</a:t>
            </a:r>
            <a:r>
              <a:rPr sz="1600" spc="-10" dirty="0">
                <a:latin typeface="Arial"/>
                <a:cs typeface="Arial"/>
              </a:rPr>
              <a:t> </a:t>
            </a:r>
            <a:r>
              <a:rPr lang="fr-CA" sz="1600" spc="-10" dirty="0">
                <a:latin typeface="Arial"/>
                <a:cs typeface="Arial"/>
              </a:rPr>
              <a:t>de remboursement) </a:t>
            </a:r>
            <a:r>
              <a:rPr sz="1600" spc="10" dirty="0">
                <a:latin typeface="Arial"/>
                <a:cs typeface="Arial"/>
              </a:rPr>
              <a:t>et</a:t>
            </a:r>
            <a:r>
              <a:rPr sz="1600" spc="5" dirty="0">
                <a:latin typeface="Arial"/>
                <a:cs typeface="Arial"/>
              </a:rPr>
              <a:t> </a:t>
            </a:r>
            <a:r>
              <a:rPr sz="1600" spc="10" dirty="0">
                <a:latin typeface="Arial"/>
                <a:cs typeface="Arial"/>
              </a:rPr>
              <a:t>les</a:t>
            </a:r>
            <a:r>
              <a:rPr sz="1600" spc="-5" dirty="0">
                <a:latin typeface="Arial"/>
                <a:cs typeface="Arial"/>
              </a:rPr>
              <a:t> </a:t>
            </a:r>
            <a:r>
              <a:rPr sz="1600" spc="10" dirty="0">
                <a:latin typeface="Arial"/>
                <a:cs typeface="Arial"/>
              </a:rPr>
              <a:t>documents</a:t>
            </a:r>
            <a:r>
              <a:rPr sz="1600" spc="-15" dirty="0">
                <a:latin typeface="Arial"/>
                <a:cs typeface="Arial"/>
              </a:rPr>
              <a:t> </a:t>
            </a:r>
            <a:r>
              <a:rPr sz="1600" spc="10" dirty="0">
                <a:latin typeface="Arial"/>
                <a:cs typeface="Arial"/>
              </a:rPr>
              <a:t>à</a:t>
            </a:r>
            <a:r>
              <a:rPr sz="1600" dirty="0">
                <a:latin typeface="Arial"/>
                <a:cs typeface="Arial"/>
              </a:rPr>
              <a:t> </a:t>
            </a:r>
            <a:r>
              <a:rPr sz="1600" spc="10" dirty="0">
                <a:latin typeface="Arial"/>
                <a:cs typeface="Arial"/>
              </a:rPr>
              <a:t>l’appui,</a:t>
            </a:r>
            <a:r>
              <a:rPr sz="1600" spc="-80" dirty="0">
                <a:latin typeface="Arial"/>
                <a:cs typeface="Arial"/>
              </a:rPr>
              <a:t> </a:t>
            </a:r>
            <a:r>
              <a:rPr sz="1600" spc="10" dirty="0">
                <a:latin typeface="Arial"/>
                <a:cs typeface="Arial"/>
              </a:rPr>
              <a:t>le</a:t>
            </a:r>
            <a:r>
              <a:rPr sz="1600" spc="5" dirty="0">
                <a:latin typeface="Arial"/>
                <a:cs typeface="Arial"/>
              </a:rPr>
              <a:t> </a:t>
            </a:r>
            <a:r>
              <a:rPr sz="1600" spc="10" dirty="0">
                <a:latin typeface="Arial"/>
                <a:cs typeface="Arial"/>
              </a:rPr>
              <a:t>paiement</a:t>
            </a:r>
            <a:r>
              <a:rPr sz="1600" spc="-5" dirty="0">
                <a:latin typeface="Arial"/>
                <a:cs typeface="Arial"/>
              </a:rPr>
              <a:t> </a:t>
            </a:r>
            <a:r>
              <a:rPr sz="1600" spc="10" dirty="0">
                <a:latin typeface="Arial"/>
                <a:cs typeface="Arial"/>
              </a:rPr>
              <a:t>est</a:t>
            </a:r>
            <a:r>
              <a:rPr sz="1600" spc="-5" dirty="0">
                <a:latin typeface="Arial"/>
                <a:cs typeface="Arial"/>
              </a:rPr>
              <a:t> </a:t>
            </a:r>
            <a:r>
              <a:rPr sz="1600" spc="10" dirty="0">
                <a:latin typeface="Arial"/>
                <a:cs typeface="Arial"/>
              </a:rPr>
              <a:t>normalement</a:t>
            </a:r>
            <a:r>
              <a:rPr sz="1600" spc="-5" dirty="0">
                <a:latin typeface="Arial"/>
                <a:cs typeface="Arial"/>
              </a:rPr>
              <a:t> </a:t>
            </a:r>
            <a:r>
              <a:rPr sz="1600" spc="10" dirty="0">
                <a:latin typeface="Arial"/>
                <a:cs typeface="Arial"/>
              </a:rPr>
              <a:t>effectué</a:t>
            </a:r>
            <a:r>
              <a:rPr sz="1600" spc="-15" dirty="0">
                <a:latin typeface="Arial"/>
                <a:cs typeface="Arial"/>
              </a:rPr>
              <a:t> </a:t>
            </a:r>
            <a:r>
              <a:rPr sz="1600" spc="10" dirty="0">
                <a:latin typeface="Arial"/>
                <a:cs typeface="Arial"/>
              </a:rPr>
              <a:t>dans</a:t>
            </a:r>
            <a:r>
              <a:rPr sz="1600" spc="-5" dirty="0">
                <a:latin typeface="Arial"/>
                <a:cs typeface="Arial"/>
              </a:rPr>
              <a:t> </a:t>
            </a:r>
            <a:r>
              <a:rPr sz="1600" spc="10" dirty="0">
                <a:latin typeface="Arial"/>
                <a:cs typeface="Arial"/>
              </a:rPr>
              <a:t>les</a:t>
            </a:r>
            <a:r>
              <a:rPr sz="1600" spc="-5" dirty="0">
                <a:latin typeface="Arial"/>
                <a:cs typeface="Arial"/>
              </a:rPr>
              <a:t> </a:t>
            </a:r>
            <a:r>
              <a:rPr sz="1600" spc="10" dirty="0">
                <a:latin typeface="Arial"/>
                <a:cs typeface="Arial"/>
              </a:rPr>
              <a:t>45</a:t>
            </a:r>
            <a:r>
              <a:rPr sz="1600" dirty="0">
                <a:latin typeface="Arial"/>
                <a:cs typeface="Arial"/>
              </a:rPr>
              <a:t> </a:t>
            </a:r>
            <a:r>
              <a:rPr sz="1600" spc="-10" dirty="0">
                <a:latin typeface="Arial"/>
                <a:cs typeface="Arial"/>
              </a:rPr>
              <a:t>jours, </a:t>
            </a:r>
            <a:r>
              <a:rPr sz="1600" dirty="0">
                <a:latin typeface="Arial"/>
                <a:cs typeface="Arial"/>
              </a:rPr>
              <a:t>à</a:t>
            </a:r>
            <a:r>
              <a:rPr sz="1600" spc="35" dirty="0">
                <a:latin typeface="Arial"/>
                <a:cs typeface="Arial"/>
              </a:rPr>
              <a:t> </a:t>
            </a:r>
            <a:r>
              <a:rPr sz="1600" dirty="0">
                <a:latin typeface="Arial"/>
                <a:cs typeface="Arial"/>
              </a:rPr>
              <a:t>moins</a:t>
            </a:r>
            <a:r>
              <a:rPr sz="1600" spc="35" dirty="0">
                <a:latin typeface="Arial"/>
                <a:cs typeface="Arial"/>
              </a:rPr>
              <a:t> </a:t>
            </a:r>
            <a:r>
              <a:rPr sz="1600" dirty="0">
                <a:latin typeface="Arial"/>
                <a:cs typeface="Arial"/>
              </a:rPr>
              <a:t>qu’il</a:t>
            </a:r>
            <a:r>
              <a:rPr sz="1600" spc="25" dirty="0">
                <a:latin typeface="Arial"/>
                <a:cs typeface="Arial"/>
              </a:rPr>
              <a:t> </a:t>
            </a:r>
            <a:r>
              <a:rPr sz="1600" dirty="0">
                <a:latin typeface="Arial"/>
                <a:cs typeface="Arial"/>
              </a:rPr>
              <a:t>ne</a:t>
            </a:r>
            <a:r>
              <a:rPr sz="1600" spc="40" dirty="0">
                <a:latin typeface="Arial"/>
                <a:cs typeface="Arial"/>
              </a:rPr>
              <a:t> </a:t>
            </a:r>
            <a:r>
              <a:rPr sz="1600" dirty="0">
                <a:latin typeface="Arial"/>
                <a:cs typeface="Arial"/>
              </a:rPr>
              <a:t>soit</a:t>
            </a:r>
            <a:r>
              <a:rPr sz="1600" spc="40" dirty="0">
                <a:latin typeface="Arial"/>
                <a:cs typeface="Arial"/>
              </a:rPr>
              <a:t> </a:t>
            </a:r>
            <a:r>
              <a:rPr sz="1600" spc="-10" dirty="0">
                <a:latin typeface="Arial"/>
                <a:cs typeface="Arial"/>
              </a:rPr>
              <a:t>nécessaire</a:t>
            </a:r>
            <a:r>
              <a:rPr sz="1600" spc="25" dirty="0">
                <a:latin typeface="Arial"/>
                <a:cs typeface="Arial"/>
              </a:rPr>
              <a:t> </a:t>
            </a:r>
            <a:r>
              <a:rPr sz="1600" spc="65" dirty="0">
                <a:latin typeface="Arial"/>
                <a:cs typeface="Arial"/>
              </a:rPr>
              <a:t>pour</a:t>
            </a:r>
            <a:r>
              <a:rPr sz="1600" spc="35" dirty="0">
                <a:latin typeface="Arial"/>
                <a:cs typeface="Arial"/>
              </a:rPr>
              <a:t> </a:t>
            </a:r>
            <a:r>
              <a:rPr sz="1600" dirty="0">
                <a:latin typeface="Arial"/>
                <a:cs typeface="Arial"/>
              </a:rPr>
              <a:t>NGen</a:t>
            </a:r>
            <a:r>
              <a:rPr sz="1600" spc="35" dirty="0">
                <a:latin typeface="Arial"/>
                <a:cs typeface="Arial"/>
              </a:rPr>
              <a:t> </a:t>
            </a:r>
            <a:r>
              <a:rPr sz="1600" spc="75" dirty="0">
                <a:latin typeface="Arial"/>
                <a:cs typeface="Arial"/>
              </a:rPr>
              <a:t>de</a:t>
            </a:r>
            <a:r>
              <a:rPr sz="1600" spc="45" dirty="0">
                <a:latin typeface="Arial"/>
                <a:cs typeface="Arial"/>
              </a:rPr>
              <a:t> </a:t>
            </a:r>
            <a:r>
              <a:rPr sz="1600" spc="50" dirty="0">
                <a:latin typeface="Arial"/>
                <a:cs typeface="Arial"/>
              </a:rPr>
              <a:t>demander</a:t>
            </a:r>
            <a:r>
              <a:rPr sz="1600" spc="20" dirty="0">
                <a:latin typeface="Arial"/>
                <a:cs typeface="Arial"/>
              </a:rPr>
              <a:t> </a:t>
            </a:r>
            <a:r>
              <a:rPr sz="1600" dirty="0">
                <a:latin typeface="Arial"/>
                <a:cs typeface="Arial"/>
              </a:rPr>
              <a:t>des</a:t>
            </a:r>
            <a:r>
              <a:rPr sz="1600" spc="55" dirty="0">
                <a:latin typeface="Arial"/>
                <a:cs typeface="Arial"/>
              </a:rPr>
              <a:t> </a:t>
            </a:r>
            <a:r>
              <a:rPr sz="1600" dirty="0">
                <a:latin typeface="Arial"/>
                <a:cs typeface="Arial"/>
              </a:rPr>
              <a:t>renseignements</a:t>
            </a:r>
            <a:r>
              <a:rPr sz="1600" spc="30" dirty="0">
                <a:latin typeface="Arial"/>
                <a:cs typeface="Arial"/>
              </a:rPr>
              <a:t> </a:t>
            </a:r>
            <a:r>
              <a:rPr sz="1600" dirty="0">
                <a:latin typeface="Arial"/>
                <a:cs typeface="Arial"/>
              </a:rPr>
              <a:t>supplémentaires</a:t>
            </a:r>
            <a:r>
              <a:rPr sz="1600" spc="25" dirty="0">
                <a:latin typeface="Arial"/>
                <a:cs typeface="Arial"/>
              </a:rPr>
              <a:t> </a:t>
            </a:r>
            <a:r>
              <a:rPr sz="1600" dirty="0">
                <a:latin typeface="Arial"/>
                <a:cs typeface="Arial"/>
              </a:rPr>
              <a:t>à</a:t>
            </a:r>
            <a:r>
              <a:rPr sz="1600" spc="40" dirty="0">
                <a:latin typeface="Arial"/>
                <a:cs typeface="Arial"/>
              </a:rPr>
              <a:t> </a:t>
            </a:r>
            <a:r>
              <a:rPr sz="1600" dirty="0">
                <a:latin typeface="Arial"/>
                <a:cs typeface="Arial"/>
              </a:rPr>
              <a:t>l’appui</a:t>
            </a:r>
            <a:r>
              <a:rPr sz="1600" spc="25" dirty="0">
                <a:latin typeface="Arial"/>
                <a:cs typeface="Arial"/>
              </a:rPr>
              <a:t> </a:t>
            </a:r>
            <a:r>
              <a:rPr sz="1600" spc="75" dirty="0">
                <a:latin typeface="Arial"/>
                <a:cs typeface="Arial"/>
              </a:rPr>
              <a:t>de</a:t>
            </a:r>
            <a:r>
              <a:rPr sz="1600" spc="45" dirty="0">
                <a:latin typeface="Arial"/>
                <a:cs typeface="Arial"/>
              </a:rPr>
              <a:t> </a:t>
            </a:r>
            <a:r>
              <a:rPr sz="1600" dirty="0">
                <a:latin typeface="Arial"/>
                <a:cs typeface="Arial"/>
              </a:rPr>
              <a:t>la</a:t>
            </a:r>
            <a:r>
              <a:rPr sz="1600" spc="40" dirty="0">
                <a:latin typeface="Arial"/>
                <a:cs typeface="Arial"/>
              </a:rPr>
              <a:t> </a:t>
            </a:r>
            <a:r>
              <a:rPr sz="1600" spc="-10" dirty="0">
                <a:latin typeface="Arial"/>
                <a:cs typeface="Arial"/>
              </a:rPr>
              <a:t>demande.</a:t>
            </a:r>
            <a:endParaRPr sz="1600" dirty="0">
              <a:latin typeface="Arial"/>
              <a:cs typeface="Arial"/>
            </a:endParaRPr>
          </a:p>
          <a:p>
            <a:pPr marL="249554" marR="435609" indent="-237490">
              <a:lnSpc>
                <a:spcPct val="110000"/>
              </a:lnSpc>
              <a:spcBef>
                <a:spcPts val="600"/>
              </a:spcBef>
              <a:buChar char="•"/>
              <a:tabLst>
                <a:tab pos="249554" algn="l"/>
              </a:tabLst>
            </a:pPr>
            <a:r>
              <a:rPr sz="1600" dirty="0">
                <a:latin typeface="Arial"/>
                <a:cs typeface="Arial"/>
              </a:rPr>
              <a:t>NGen</a:t>
            </a:r>
            <a:r>
              <a:rPr sz="1600" spc="65" dirty="0">
                <a:latin typeface="Arial"/>
                <a:cs typeface="Arial"/>
              </a:rPr>
              <a:t> </a:t>
            </a:r>
            <a:r>
              <a:rPr sz="1600" dirty="0">
                <a:latin typeface="Arial"/>
                <a:cs typeface="Arial"/>
              </a:rPr>
              <a:t>appliquera</a:t>
            </a:r>
            <a:r>
              <a:rPr sz="1600" spc="60" dirty="0">
                <a:latin typeface="Arial"/>
                <a:cs typeface="Arial"/>
              </a:rPr>
              <a:t> </a:t>
            </a:r>
            <a:r>
              <a:rPr sz="1600" dirty="0">
                <a:latin typeface="Arial"/>
                <a:cs typeface="Arial"/>
              </a:rPr>
              <a:t>une</a:t>
            </a:r>
            <a:r>
              <a:rPr sz="1600" spc="70" dirty="0">
                <a:latin typeface="Arial"/>
                <a:cs typeface="Arial"/>
              </a:rPr>
              <a:t> </a:t>
            </a:r>
            <a:r>
              <a:rPr sz="1600" dirty="0">
                <a:latin typeface="Arial"/>
                <a:cs typeface="Arial"/>
              </a:rPr>
              <a:t>retenue</a:t>
            </a:r>
            <a:r>
              <a:rPr sz="1600" spc="60" dirty="0">
                <a:latin typeface="Arial"/>
                <a:cs typeface="Arial"/>
              </a:rPr>
              <a:t> </a:t>
            </a:r>
            <a:r>
              <a:rPr sz="1600" spc="75" dirty="0">
                <a:latin typeface="Arial"/>
                <a:cs typeface="Arial"/>
              </a:rPr>
              <a:t>de</a:t>
            </a:r>
            <a:r>
              <a:rPr sz="1600" spc="80" dirty="0">
                <a:latin typeface="Arial"/>
                <a:cs typeface="Arial"/>
              </a:rPr>
              <a:t> </a:t>
            </a:r>
            <a:r>
              <a:rPr sz="1600" dirty="0">
                <a:latin typeface="Arial"/>
                <a:cs typeface="Arial"/>
              </a:rPr>
              <a:t>15</a:t>
            </a:r>
            <a:r>
              <a:rPr sz="1600" spc="75" dirty="0">
                <a:latin typeface="Arial"/>
                <a:cs typeface="Arial"/>
              </a:rPr>
              <a:t> </a:t>
            </a:r>
            <a:r>
              <a:rPr sz="1600" spc="-105" dirty="0">
                <a:latin typeface="Arial"/>
                <a:cs typeface="Arial"/>
              </a:rPr>
              <a:t>%</a:t>
            </a:r>
            <a:r>
              <a:rPr sz="1600" spc="95" dirty="0">
                <a:latin typeface="Arial"/>
                <a:cs typeface="Arial"/>
              </a:rPr>
              <a:t> </a:t>
            </a:r>
            <a:r>
              <a:rPr sz="1600" spc="75" dirty="0">
                <a:latin typeface="Arial"/>
                <a:cs typeface="Arial"/>
              </a:rPr>
              <a:t>du</a:t>
            </a:r>
            <a:r>
              <a:rPr sz="1600" spc="80" dirty="0">
                <a:latin typeface="Arial"/>
                <a:cs typeface="Arial"/>
              </a:rPr>
              <a:t> </a:t>
            </a:r>
            <a:r>
              <a:rPr sz="1600" dirty="0">
                <a:latin typeface="Arial"/>
                <a:cs typeface="Arial"/>
              </a:rPr>
              <a:t>financement</a:t>
            </a:r>
            <a:r>
              <a:rPr sz="1600" spc="70" dirty="0">
                <a:latin typeface="Arial"/>
                <a:cs typeface="Arial"/>
              </a:rPr>
              <a:t> </a:t>
            </a:r>
            <a:r>
              <a:rPr sz="1600" dirty="0">
                <a:latin typeface="Arial"/>
                <a:cs typeface="Arial"/>
              </a:rPr>
              <a:t>jusqu’à</a:t>
            </a:r>
            <a:r>
              <a:rPr sz="1600" spc="60" dirty="0">
                <a:latin typeface="Arial"/>
                <a:cs typeface="Arial"/>
              </a:rPr>
              <a:t> </a:t>
            </a:r>
            <a:r>
              <a:rPr sz="1600" dirty="0">
                <a:latin typeface="Arial"/>
                <a:cs typeface="Arial"/>
              </a:rPr>
              <a:t>réception</a:t>
            </a:r>
            <a:r>
              <a:rPr sz="1600" spc="55" dirty="0">
                <a:latin typeface="Arial"/>
                <a:cs typeface="Arial"/>
              </a:rPr>
              <a:t> </a:t>
            </a:r>
            <a:r>
              <a:rPr sz="1600" dirty="0">
                <a:latin typeface="Arial"/>
                <a:cs typeface="Arial"/>
              </a:rPr>
              <a:t>et</a:t>
            </a:r>
            <a:r>
              <a:rPr sz="1600" spc="80" dirty="0">
                <a:latin typeface="Arial"/>
                <a:cs typeface="Arial"/>
              </a:rPr>
              <a:t> </a:t>
            </a:r>
            <a:r>
              <a:rPr sz="1600" spc="50" dirty="0">
                <a:latin typeface="Arial"/>
                <a:cs typeface="Arial"/>
              </a:rPr>
              <a:t>approbation</a:t>
            </a:r>
            <a:r>
              <a:rPr sz="1600" spc="55" dirty="0">
                <a:latin typeface="Arial"/>
                <a:cs typeface="Arial"/>
              </a:rPr>
              <a:t> </a:t>
            </a:r>
            <a:r>
              <a:rPr sz="1600" spc="75" dirty="0">
                <a:latin typeface="Arial"/>
                <a:cs typeface="Arial"/>
              </a:rPr>
              <a:t>de</a:t>
            </a:r>
            <a:r>
              <a:rPr sz="1600" spc="85" dirty="0">
                <a:latin typeface="Arial"/>
                <a:cs typeface="Arial"/>
              </a:rPr>
              <a:t> </a:t>
            </a:r>
            <a:r>
              <a:rPr sz="1600" dirty="0">
                <a:latin typeface="Arial"/>
                <a:cs typeface="Arial"/>
              </a:rPr>
              <a:t>toutes</a:t>
            </a:r>
            <a:r>
              <a:rPr sz="1600" spc="75" dirty="0">
                <a:latin typeface="Arial"/>
                <a:cs typeface="Arial"/>
              </a:rPr>
              <a:t> </a:t>
            </a:r>
            <a:r>
              <a:rPr sz="1600" dirty="0">
                <a:latin typeface="Arial"/>
                <a:cs typeface="Arial"/>
              </a:rPr>
              <a:t>les</a:t>
            </a:r>
            <a:r>
              <a:rPr sz="1600" spc="75" dirty="0">
                <a:latin typeface="Arial"/>
                <a:cs typeface="Arial"/>
              </a:rPr>
              <a:t> </a:t>
            </a:r>
            <a:r>
              <a:rPr sz="1600" dirty="0">
                <a:latin typeface="Arial"/>
                <a:cs typeface="Arial"/>
              </a:rPr>
              <a:t>demandes</a:t>
            </a:r>
            <a:r>
              <a:rPr sz="1600" spc="70" dirty="0">
                <a:latin typeface="Arial"/>
                <a:cs typeface="Arial"/>
              </a:rPr>
              <a:t> </a:t>
            </a:r>
            <a:r>
              <a:rPr sz="1600" spc="-25" dirty="0">
                <a:latin typeface="Arial"/>
                <a:cs typeface="Arial"/>
              </a:rPr>
              <a:t>en suspens,</a:t>
            </a:r>
            <a:r>
              <a:rPr sz="1600" spc="-65" dirty="0">
                <a:latin typeface="Arial"/>
                <a:cs typeface="Arial"/>
              </a:rPr>
              <a:t> </a:t>
            </a:r>
            <a:r>
              <a:rPr sz="1600" dirty="0">
                <a:latin typeface="Arial"/>
                <a:cs typeface="Arial"/>
              </a:rPr>
              <a:t>et</a:t>
            </a:r>
            <a:r>
              <a:rPr sz="1600" spc="10" dirty="0">
                <a:latin typeface="Arial"/>
                <a:cs typeface="Arial"/>
              </a:rPr>
              <a:t> </a:t>
            </a:r>
            <a:r>
              <a:rPr sz="1600" dirty="0">
                <a:latin typeface="Arial"/>
                <a:cs typeface="Arial"/>
              </a:rPr>
              <a:t>jusqu’à</a:t>
            </a:r>
            <a:r>
              <a:rPr sz="1600" spc="-15" dirty="0">
                <a:latin typeface="Arial"/>
                <a:cs typeface="Arial"/>
              </a:rPr>
              <a:t> </a:t>
            </a:r>
            <a:r>
              <a:rPr sz="1600" dirty="0">
                <a:latin typeface="Arial"/>
                <a:cs typeface="Arial"/>
              </a:rPr>
              <a:t>ce</a:t>
            </a:r>
            <a:r>
              <a:rPr sz="1600" spc="5" dirty="0">
                <a:latin typeface="Arial"/>
                <a:cs typeface="Arial"/>
              </a:rPr>
              <a:t> </a:t>
            </a:r>
            <a:r>
              <a:rPr sz="1600" spc="55" dirty="0">
                <a:latin typeface="Arial"/>
                <a:cs typeface="Arial"/>
              </a:rPr>
              <a:t>que</a:t>
            </a:r>
            <a:r>
              <a:rPr sz="1600" spc="5" dirty="0">
                <a:latin typeface="Arial"/>
                <a:cs typeface="Arial"/>
              </a:rPr>
              <a:t> </a:t>
            </a:r>
            <a:r>
              <a:rPr sz="1600" dirty="0">
                <a:latin typeface="Arial"/>
                <a:cs typeface="Arial"/>
              </a:rPr>
              <a:t>les</a:t>
            </a:r>
            <a:r>
              <a:rPr sz="1600" spc="5" dirty="0">
                <a:latin typeface="Arial"/>
                <a:cs typeface="Arial"/>
              </a:rPr>
              <a:t> </a:t>
            </a:r>
            <a:r>
              <a:rPr sz="1600" spc="45" dirty="0">
                <a:latin typeface="Arial"/>
                <a:cs typeface="Arial"/>
              </a:rPr>
              <a:t>obligations</a:t>
            </a:r>
            <a:r>
              <a:rPr sz="1600" dirty="0">
                <a:latin typeface="Arial"/>
                <a:cs typeface="Arial"/>
              </a:rPr>
              <a:t> en matière</a:t>
            </a:r>
            <a:r>
              <a:rPr sz="1600" spc="-5" dirty="0">
                <a:latin typeface="Arial"/>
                <a:cs typeface="Arial"/>
              </a:rPr>
              <a:t> </a:t>
            </a:r>
            <a:r>
              <a:rPr sz="1600" spc="75" dirty="0">
                <a:latin typeface="Arial"/>
                <a:cs typeface="Arial"/>
              </a:rPr>
              <a:t>de</a:t>
            </a:r>
            <a:r>
              <a:rPr sz="1600" spc="15" dirty="0">
                <a:latin typeface="Arial"/>
                <a:cs typeface="Arial"/>
              </a:rPr>
              <a:t> </a:t>
            </a:r>
            <a:r>
              <a:rPr sz="1600" dirty="0">
                <a:latin typeface="Arial"/>
                <a:cs typeface="Arial"/>
              </a:rPr>
              <a:t>rapports</a:t>
            </a:r>
            <a:r>
              <a:rPr sz="1600" spc="-5" dirty="0">
                <a:latin typeface="Arial"/>
                <a:cs typeface="Arial"/>
              </a:rPr>
              <a:t> </a:t>
            </a:r>
            <a:r>
              <a:rPr sz="1600" dirty="0">
                <a:latin typeface="Arial"/>
                <a:cs typeface="Arial"/>
              </a:rPr>
              <a:t>et</a:t>
            </a:r>
            <a:r>
              <a:rPr sz="1600" spc="20" dirty="0">
                <a:latin typeface="Arial"/>
                <a:cs typeface="Arial"/>
              </a:rPr>
              <a:t> </a:t>
            </a:r>
            <a:r>
              <a:rPr sz="1600" spc="75" dirty="0">
                <a:latin typeface="Arial"/>
                <a:cs typeface="Arial"/>
              </a:rPr>
              <a:t>de</a:t>
            </a:r>
            <a:r>
              <a:rPr sz="1600" spc="10" dirty="0">
                <a:latin typeface="Arial"/>
                <a:cs typeface="Arial"/>
              </a:rPr>
              <a:t> </a:t>
            </a:r>
            <a:r>
              <a:rPr sz="1600" dirty="0">
                <a:latin typeface="Arial"/>
                <a:cs typeface="Arial"/>
              </a:rPr>
              <a:t>surveillance</a:t>
            </a:r>
            <a:r>
              <a:rPr sz="1600" spc="-5" dirty="0">
                <a:latin typeface="Arial"/>
                <a:cs typeface="Arial"/>
              </a:rPr>
              <a:t> </a:t>
            </a:r>
            <a:r>
              <a:rPr sz="1600" spc="75" dirty="0">
                <a:latin typeface="Arial"/>
                <a:cs typeface="Arial"/>
              </a:rPr>
              <a:t>du</a:t>
            </a:r>
            <a:r>
              <a:rPr sz="1600" spc="15" dirty="0">
                <a:latin typeface="Arial"/>
                <a:cs typeface="Arial"/>
              </a:rPr>
              <a:t> </a:t>
            </a:r>
            <a:r>
              <a:rPr sz="1600" spc="55" dirty="0">
                <a:latin typeface="Arial"/>
                <a:cs typeface="Arial"/>
              </a:rPr>
              <a:t>projet</a:t>
            </a:r>
            <a:r>
              <a:rPr sz="1600" spc="5" dirty="0">
                <a:latin typeface="Arial"/>
                <a:cs typeface="Arial"/>
              </a:rPr>
              <a:t> </a:t>
            </a:r>
            <a:r>
              <a:rPr sz="1600" dirty="0">
                <a:latin typeface="Arial"/>
                <a:cs typeface="Arial"/>
              </a:rPr>
              <a:t>énoncées dans</a:t>
            </a:r>
            <a:r>
              <a:rPr sz="1600" spc="5" dirty="0">
                <a:latin typeface="Arial"/>
                <a:cs typeface="Arial"/>
              </a:rPr>
              <a:t> </a:t>
            </a:r>
            <a:r>
              <a:rPr sz="1600" spc="-10" dirty="0">
                <a:latin typeface="Arial"/>
                <a:cs typeface="Arial"/>
              </a:rPr>
              <a:t>l’accord- </a:t>
            </a:r>
            <a:r>
              <a:rPr sz="1600" dirty="0">
                <a:latin typeface="Arial"/>
                <a:cs typeface="Arial"/>
              </a:rPr>
              <a:t>cadre</a:t>
            </a:r>
            <a:r>
              <a:rPr sz="1600" spc="10" dirty="0">
                <a:latin typeface="Arial"/>
                <a:cs typeface="Arial"/>
              </a:rPr>
              <a:t> </a:t>
            </a:r>
            <a:r>
              <a:rPr sz="1600" spc="75" dirty="0">
                <a:latin typeface="Arial"/>
                <a:cs typeface="Arial"/>
              </a:rPr>
              <a:t>de</a:t>
            </a:r>
            <a:r>
              <a:rPr sz="1600" spc="15" dirty="0">
                <a:latin typeface="Arial"/>
                <a:cs typeface="Arial"/>
              </a:rPr>
              <a:t> </a:t>
            </a:r>
            <a:r>
              <a:rPr sz="1600" spc="55" dirty="0">
                <a:latin typeface="Arial"/>
                <a:cs typeface="Arial"/>
              </a:rPr>
              <a:t>projet</a:t>
            </a:r>
            <a:r>
              <a:rPr sz="1600" spc="10" dirty="0">
                <a:latin typeface="Arial"/>
                <a:cs typeface="Arial"/>
              </a:rPr>
              <a:t> </a:t>
            </a:r>
            <a:r>
              <a:rPr sz="1600" dirty="0">
                <a:latin typeface="Arial"/>
                <a:cs typeface="Arial"/>
              </a:rPr>
              <a:t>soient</a:t>
            </a:r>
            <a:r>
              <a:rPr sz="1600" spc="10" dirty="0">
                <a:latin typeface="Arial"/>
                <a:cs typeface="Arial"/>
              </a:rPr>
              <a:t> </a:t>
            </a:r>
            <a:r>
              <a:rPr sz="1600" spc="-10" dirty="0">
                <a:latin typeface="Arial"/>
                <a:cs typeface="Arial"/>
              </a:rPr>
              <a:t>satisfaites.</a:t>
            </a:r>
            <a:endParaRPr sz="1600" dirty="0">
              <a:latin typeface="Arial"/>
              <a:cs typeface="Arial"/>
            </a:endParaRPr>
          </a:p>
        </p:txBody>
      </p:sp>
      <p:sp>
        <p:nvSpPr>
          <p:cNvPr id="28" name="object 28"/>
          <p:cNvSpPr txBox="1">
            <a:spLocks noGrp="1"/>
          </p:cNvSpPr>
          <p:nvPr>
            <p:ph type="title"/>
          </p:nvPr>
        </p:nvSpPr>
        <p:spPr>
          <a:xfrm>
            <a:off x="742971" y="287248"/>
            <a:ext cx="10863580" cy="474489"/>
          </a:xfrm>
          <a:prstGeom prst="rect">
            <a:avLst/>
          </a:prstGeom>
        </p:spPr>
        <p:txBody>
          <a:bodyPr vert="horz" wrap="square" lIns="0" tIns="12700" rIns="0" bIns="0" rtlCol="0">
            <a:spAutoFit/>
          </a:bodyPr>
          <a:lstStyle/>
          <a:p>
            <a:pPr marL="12700">
              <a:lnSpc>
                <a:spcPct val="100000"/>
              </a:lnSpc>
              <a:spcBef>
                <a:spcPts val="100"/>
              </a:spcBef>
            </a:pPr>
            <a:r>
              <a:rPr spc="-75" dirty="0"/>
              <a:t>Processus </a:t>
            </a:r>
            <a:r>
              <a:rPr spc="75" dirty="0"/>
              <a:t>normal</a:t>
            </a:r>
            <a:r>
              <a:rPr spc="-95" dirty="0"/>
              <a:t> </a:t>
            </a:r>
            <a:r>
              <a:rPr lang="fr-CA" spc="-95" dirty="0"/>
              <a:t>de gestion </a:t>
            </a:r>
            <a:r>
              <a:rPr lang="fr-CA" spc="-10" dirty="0"/>
              <a:t>des demandes de remboursement</a:t>
            </a:r>
            <a:endParaRPr spc="-10" dirty="0"/>
          </a:p>
        </p:txBody>
      </p:sp>
      <p:grpSp>
        <p:nvGrpSpPr>
          <p:cNvPr id="29" name="object 29"/>
          <p:cNvGrpSpPr/>
          <p:nvPr/>
        </p:nvGrpSpPr>
        <p:grpSpPr>
          <a:xfrm>
            <a:off x="2423922" y="1695450"/>
            <a:ext cx="6775450" cy="962024"/>
            <a:chOff x="2423922" y="1695450"/>
            <a:chExt cx="6775450" cy="962024"/>
          </a:xfrm>
        </p:grpSpPr>
        <p:sp>
          <p:nvSpPr>
            <p:cNvPr id="30" name="object 30"/>
            <p:cNvSpPr/>
            <p:nvPr/>
          </p:nvSpPr>
          <p:spPr>
            <a:xfrm flipV="1">
              <a:off x="3581400" y="2611755"/>
              <a:ext cx="5617972" cy="45719"/>
            </a:xfrm>
            <a:custGeom>
              <a:avLst/>
              <a:gdLst/>
              <a:ahLst/>
              <a:cxnLst/>
              <a:rect l="l" t="t" r="r" b="b"/>
              <a:pathLst>
                <a:path w="6775450" h="916305">
                  <a:moveTo>
                    <a:pt x="6774942" y="0"/>
                  </a:moveTo>
                  <a:lnTo>
                    <a:pt x="0" y="0"/>
                  </a:lnTo>
                  <a:lnTo>
                    <a:pt x="0" y="915924"/>
                  </a:lnTo>
                  <a:lnTo>
                    <a:pt x="6774942" y="915924"/>
                  </a:lnTo>
                  <a:lnTo>
                    <a:pt x="6774942" y="0"/>
                  </a:lnTo>
                  <a:close/>
                </a:path>
              </a:pathLst>
            </a:custGeom>
            <a:solidFill>
              <a:srgbClr val="EFF1AF">
                <a:alpha val="16862"/>
              </a:srgbClr>
            </a:solidFill>
          </p:spPr>
          <p:txBody>
            <a:bodyPr wrap="square" lIns="0" tIns="0" rIns="0" bIns="0" rtlCol="0"/>
            <a:lstStyle/>
            <a:p>
              <a:endParaRPr/>
            </a:p>
          </p:txBody>
        </p:sp>
        <p:sp>
          <p:nvSpPr>
            <p:cNvPr id="31" name="object 31"/>
            <p:cNvSpPr/>
            <p:nvPr/>
          </p:nvSpPr>
          <p:spPr>
            <a:xfrm>
              <a:off x="2423922" y="1695450"/>
              <a:ext cx="6775450" cy="916305"/>
            </a:xfrm>
            <a:custGeom>
              <a:avLst/>
              <a:gdLst/>
              <a:ahLst/>
              <a:cxnLst/>
              <a:rect l="l" t="t" r="r" b="b"/>
              <a:pathLst>
                <a:path w="6775450" h="916305">
                  <a:moveTo>
                    <a:pt x="0" y="0"/>
                  </a:moveTo>
                  <a:lnTo>
                    <a:pt x="6774942" y="0"/>
                  </a:lnTo>
                  <a:lnTo>
                    <a:pt x="6774942" y="915924"/>
                  </a:lnTo>
                  <a:lnTo>
                    <a:pt x="0" y="915924"/>
                  </a:lnTo>
                  <a:lnTo>
                    <a:pt x="0" y="0"/>
                  </a:lnTo>
                  <a:close/>
                </a:path>
              </a:pathLst>
            </a:custGeom>
            <a:ln w="6350">
              <a:solidFill>
                <a:srgbClr val="4B4B4B"/>
              </a:solidFill>
              <a:prstDash val="sysDash"/>
            </a:ln>
          </p:spPr>
          <p:txBody>
            <a:bodyPr wrap="square" lIns="0" tIns="0" rIns="0" bIns="0" rtlCol="0"/>
            <a:lstStyle/>
            <a:p>
              <a:endParaRPr/>
            </a:p>
          </p:txBody>
        </p:sp>
      </p:grpSp>
      <p:sp>
        <p:nvSpPr>
          <p:cNvPr id="32" name="object 32"/>
          <p:cNvSpPr txBox="1"/>
          <p:nvPr/>
        </p:nvSpPr>
        <p:spPr>
          <a:xfrm>
            <a:off x="4121172" y="1230590"/>
            <a:ext cx="3498828" cy="382156"/>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3D02B0"/>
                </a:solidFill>
                <a:latin typeface="Calibri"/>
                <a:cs typeface="Calibri"/>
              </a:rPr>
              <a:t>Surveillance</a:t>
            </a:r>
            <a:r>
              <a:rPr sz="2400" spc="-55" dirty="0">
                <a:solidFill>
                  <a:srgbClr val="3D02B0"/>
                </a:solidFill>
                <a:latin typeface="Calibri"/>
                <a:cs typeface="Calibri"/>
              </a:rPr>
              <a:t> </a:t>
            </a:r>
            <a:r>
              <a:rPr sz="2400" dirty="0">
                <a:solidFill>
                  <a:srgbClr val="3D02B0"/>
                </a:solidFill>
                <a:latin typeface="Calibri"/>
                <a:cs typeface="Calibri"/>
              </a:rPr>
              <a:t>de</a:t>
            </a:r>
            <a:r>
              <a:rPr lang="fr-CA" sz="2400" dirty="0">
                <a:solidFill>
                  <a:srgbClr val="3D02B0"/>
                </a:solidFill>
                <a:latin typeface="Calibri"/>
                <a:cs typeface="Calibri"/>
              </a:rPr>
              <a:t>s</a:t>
            </a:r>
            <a:r>
              <a:rPr sz="2400" spc="-55" dirty="0">
                <a:solidFill>
                  <a:srgbClr val="3D02B0"/>
                </a:solidFill>
                <a:latin typeface="Calibri"/>
                <a:cs typeface="Calibri"/>
              </a:rPr>
              <a:t> </a:t>
            </a:r>
            <a:r>
              <a:rPr sz="2400" spc="-10" dirty="0" err="1">
                <a:solidFill>
                  <a:srgbClr val="3D02B0"/>
                </a:solidFill>
                <a:latin typeface="Calibri"/>
                <a:cs typeface="Calibri"/>
              </a:rPr>
              <a:t>projet</a:t>
            </a:r>
            <a:r>
              <a:rPr lang="fr-CA" sz="2400" spc="-10" dirty="0">
                <a:solidFill>
                  <a:srgbClr val="3D02B0"/>
                </a:solidFill>
                <a:latin typeface="Calibri"/>
                <a:cs typeface="Calibri"/>
              </a:rPr>
              <a:t>s</a:t>
            </a:r>
            <a:endParaRPr sz="2400" dirty="0">
              <a:latin typeface="Calibri"/>
              <a:cs typeface="Calibri"/>
            </a:endParaRPr>
          </a:p>
        </p:txBody>
      </p:sp>
      <p:sp>
        <p:nvSpPr>
          <p:cNvPr id="35" name="object 35"/>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2</a:t>
            </a:fld>
            <a:endParaRPr spc="-25" dirty="0"/>
          </a:p>
        </p:txBody>
      </p:sp>
      <p:sp>
        <p:nvSpPr>
          <p:cNvPr id="33" name="object 33"/>
          <p:cNvSpPr txBox="1"/>
          <p:nvPr/>
        </p:nvSpPr>
        <p:spPr>
          <a:xfrm>
            <a:off x="9224791" y="2667775"/>
            <a:ext cx="1256030" cy="391160"/>
          </a:xfrm>
          <a:prstGeom prst="rect">
            <a:avLst/>
          </a:prstGeom>
        </p:spPr>
        <p:txBody>
          <a:bodyPr vert="horz" wrap="square" lIns="0" tIns="12700" rIns="0" bIns="0" rtlCol="0">
            <a:spAutoFit/>
          </a:bodyPr>
          <a:lstStyle/>
          <a:p>
            <a:pPr marL="12700" marR="5080" indent="54610">
              <a:lnSpc>
                <a:spcPct val="100000"/>
              </a:lnSpc>
              <a:spcBef>
                <a:spcPts val="100"/>
              </a:spcBef>
            </a:pPr>
            <a:r>
              <a:rPr sz="1200" spc="-10" dirty="0">
                <a:latin typeface="Arial"/>
                <a:cs typeface="Arial"/>
              </a:rPr>
              <a:t>Rapprochement </a:t>
            </a:r>
            <a:r>
              <a:rPr sz="1200" dirty="0">
                <a:latin typeface="Arial"/>
                <a:cs typeface="Arial"/>
              </a:rPr>
              <a:t>final</a:t>
            </a:r>
            <a:r>
              <a:rPr sz="1200" spc="25" dirty="0">
                <a:latin typeface="Arial"/>
                <a:cs typeface="Arial"/>
              </a:rPr>
              <a:t> </a:t>
            </a:r>
            <a:r>
              <a:rPr sz="1200" dirty="0">
                <a:latin typeface="Arial"/>
                <a:cs typeface="Arial"/>
              </a:rPr>
              <a:t>et</a:t>
            </a:r>
            <a:r>
              <a:rPr sz="1200" spc="35" dirty="0">
                <a:latin typeface="Arial"/>
                <a:cs typeface="Arial"/>
              </a:rPr>
              <a:t> </a:t>
            </a:r>
            <a:r>
              <a:rPr sz="1200" spc="-10" dirty="0">
                <a:latin typeface="Arial"/>
                <a:cs typeface="Arial"/>
              </a:rPr>
              <a:t>paiements</a:t>
            </a:r>
            <a:endParaRPr sz="1200">
              <a:latin typeface="Arial"/>
              <a:cs typeface="Arial"/>
            </a:endParaRPr>
          </a:p>
        </p:txBody>
      </p:sp>
      <p:sp>
        <p:nvSpPr>
          <p:cNvPr id="34" name="object 34"/>
          <p:cNvSpPr txBox="1"/>
          <p:nvPr/>
        </p:nvSpPr>
        <p:spPr>
          <a:xfrm>
            <a:off x="7550524" y="2628151"/>
            <a:ext cx="1220470" cy="574040"/>
          </a:xfrm>
          <a:prstGeom prst="rect">
            <a:avLst/>
          </a:prstGeom>
        </p:spPr>
        <p:txBody>
          <a:bodyPr vert="horz" wrap="square" lIns="0" tIns="12700" rIns="0" bIns="0" rtlCol="0">
            <a:spAutoFit/>
          </a:bodyPr>
          <a:lstStyle/>
          <a:p>
            <a:pPr marL="12700" marR="5080" algn="ctr">
              <a:lnSpc>
                <a:spcPct val="100000"/>
              </a:lnSpc>
              <a:spcBef>
                <a:spcPts val="100"/>
              </a:spcBef>
            </a:pPr>
            <a:r>
              <a:rPr sz="1200" dirty="0">
                <a:latin typeface="Arial"/>
                <a:cs typeface="Arial"/>
              </a:rPr>
              <a:t>Clôture</a:t>
            </a:r>
            <a:r>
              <a:rPr sz="1200" spc="70" dirty="0">
                <a:latin typeface="Arial"/>
                <a:cs typeface="Arial"/>
              </a:rPr>
              <a:t> </a:t>
            </a:r>
            <a:r>
              <a:rPr sz="1200" spc="60" dirty="0">
                <a:latin typeface="Arial"/>
                <a:cs typeface="Arial"/>
              </a:rPr>
              <a:t>du</a:t>
            </a:r>
            <a:r>
              <a:rPr sz="1200" spc="55" dirty="0">
                <a:latin typeface="Arial"/>
                <a:cs typeface="Arial"/>
              </a:rPr>
              <a:t> </a:t>
            </a:r>
            <a:r>
              <a:rPr sz="1200" spc="-10" dirty="0">
                <a:latin typeface="Arial"/>
                <a:cs typeface="Arial"/>
              </a:rPr>
              <a:t>projet </a:t>
            </a:r>
            <a:r>
              <a:rPr sz="1200" dirty="0">
                <a:latin typeface="Arial"/>
                <a:cs typeface="Arial"/>
              </a:rPr>
              <a:t>et</a:t>
            </a:r>
            <a:r>
              <a:rPr sz="1200" spc="125" dirty="0">
                <a:latin typeface="Arial"/>
                <a:cs typeface="Arial"/>
              </a:rPr>
              <a:t> </a:t>
            </a:r>
            <a:r>
              <a:rPr sz="1200" dirty="0">
                <a:latin typeface="Arial"/>
                <a:cs typeface="Arial"/>
              </a:rPr>
              <a:t>rapport</a:t>
            </a:r>
            <a:r>
              <a:rPr sz="1200" spc="145" dirty="0">
                <a:latin typeface="Arial"/>
                <a:cs typeface="Arial"/>
              </a:rPr>
              <a:t> </a:t>
            </a:r>
            <a:r>
              <a:rPr sz="1200" spc="-10" dirty="0">
                <a:latin typeface="Arial"/>
                <a:cs typeface="Arial"/>
              </a:rPr>
              <a:t>final </a:t>
            </a:r>
            <a:r>
              <a:rPr sz="1200" dirty="0">
                <a:latin typeface="Arial"/>
                <a:cs typeface="Arial"/>
              </a:rPr>
              <a:t>livrable</a:t>
            </a:r>
            <a:r>
              <a:rPr sz="1200" spc="55" dirty="0">
                <a:latin typeface="Arial"/>
                <a:cs typeface="Arial"/>
              </a:rPr>
              <a:t> </a:t>
            </a:r>
            <a:r>
              <a:rPr sz="1200" spc="60" dirty="0">
                <a:latin typeface="Arial"/>
                <a:cs typeface="Arial"/>
              </a:rPr>
              <a:t>du</a:t>
            </a:r>
            <a:r>
              <a:rPr sz="1200" spc="65" dirty="0">
                <a:latin typeface="Arial"/>
                <a:cs typeface="Arial"/>
              </a:rPr>
              <a:t> </a:t>
            </a:r>
            <a:r>
              <a:rPr sz="1200" spc="-10" dirty="0">
                <a:latin typeface="Arial"/>
                <a:cs typeface="Arial"/>
              </a:rPr>
              <a:t>projet</a:t>
            </a:r>
            <a:endParaRPr sz="1200">
              <a:latin typeface="Arial"/>
              <a:cs typeface="Arial"/>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2452" y="1207862"/>
            <a:ext cx="10763885" cy="4624070"/>
          </a:xfrm>
          <a:prstGeom prst="rect">
            <a:avLst/>
          </a:prstGeom>
        </p:spPr>
        <p:txBody>
          <a:bodyPr vert="horz" wrap="square" lIns="0" tIns="12065" rIns="0" bIns="0" rtlCol="0">
            <a:spAutoFit/>
          </a:bodyPr>
          <a:lstStyle/>
          <a:p>
            <a:pPr marL="249554" marR="834390" indent="-237490">
              <a:lnSpc>
                <a:spcPct val="100000"/>
              </a:lnSpc>
              <a:spcBef>
                <a:spcPts val="95"/>
              </a:spcBef>
              <a:buFont typeface="Arial"/>
              <a:buChar char="•"/>
              <a:tabLst>
                <a:tab pos="249554" algn="l"/>
              </a:tabLst>
            </a:pPr>
            <a:r>
              <a:rPr sz="2000" spc="-40" dirty="0">
                <a:latin typeface="Arial"/>
                <a:cs typeface="Arial"/>
              </a:rPr>
              <a:t>Seuls</a:t>
            </a:r>
            <a:r>
              <a:rPr sz="2000" spc="-15" dirty="0">
                <a:latin typeface="Arial"/>
                <a:cs typeface="Arial"/>
              </a:rPr>
              <a:t> </a:t>
            </a:r>
            <a:r>
              <a:rPr sz="2000" dirty="0">
                <a:latin typeface="Arial"/>
                <a:cs typeface="Arial"/>
              </a:rPr>
              <a:t>les</a:t>
            </a:r>
            <a:r>
              <a:rPr sz="2000" spc="-10" dirty="0">
                <a:latin typeface="Arial"/>
                <a:cs typeface="Arial"/>
              </a:rPr>
              <a:t> </a:t>
            </a:r>
            <a:r>
              <a:rPr sz="2000" dirty="0">
                <a:latin typeface="Arial"/>
                <a:cs typeface="Arial"/>
              </a:rPr>
              <a:t>coûts</a:t>
            </a:r>
            <a:r>
              <a:rPr sz="2000" spc="5" dirty="0">
                <a:latin typeface="Arial"/>
                <a:cs typeface="Arial"/>
              </a:rPr>
              <a:t> </a:t>
            </a:r>
            <a:r>
              <a:rPr sz="2000" u="sng" dirty="0">
                <a:uFill>
                  <a:solidFill>
                    <a:srgbClr val="000000"/>
                  </a:solidFill>
                </a:uFill>
                <a:latin typeface="Arial"/>
                <a:cs typeface="Arial"/>
              </a:rPr>
              <a:t>admissibles</a:t>
            </a:r>
            <a:r>
              <a:rPr sz="2000" spc="-15" dirty="0">
                <a:latin typeface="Arial"/>
                <a:cs typeface="Arial"/>
              </a:rPr>
              <a:t> </a:t>
            </a:r>
            <a:r>
              <a:rPr sz="2000" spc="95" dirty="0">
                <a:latin typeface="Arial"/>
                <a:cs typeface="Arial"/>
              </a:rPr>
              <a:t>du</a:t>
            </a:r>
            <a:r>
              <a:rPr sz="2000" spc="5" dirty="0">
                <a:latin typeface="Arial"/>
                <a:cs typeface="Arial"/>
              </a:rPr>
              <a:t> </a:t>
            </a:r>
            <a:r>
              <a:rPr sz="2000" spc="50" dirty="0">
                <a:latin typeface="Arial"/>
                <a:cs typeface="Arial"/>
              </a:rPr>
              <a:t>projet,</a:t>
            </a:r>
            <a:r>
              <a:rPr sz="2000" spc="-55" dirty="0">
                <a:latin typeface="Arial"/>
                <a:cs typeface="Arial"/>
              </a:rPr>
              <a:t> </a:t>
            </a:r>
            <a:r>
              <a:rPr sz="2000" dirty="0">
                <a:latin typeface="Arial"/>
                <a:cs typeface="Arial"/>
              </a:rPr>
              <a:t>tels</a:t>
            </a:r>
            <a:r>
              <a:rPr sz="2000" spc="-5" dirty="0">
                <a:latin typeface="Arial"/>
                <a:cs typeface="Arial"/>
              </a:rPr>
              <a:t> </a:t>
            </a:r>
            <a:r>
              <a:rPr sz="2000" spc="70" dirty="0">
                <a:latin typeface="Arial"/>
                <a:cs typeface="Arial"/>
              </a:rPr>
              <a:t>que</a:t>
            </a:r>
            <a:r>
              <a:rPr sz="2000" dirty="0">
                <a:latin typeface="Arial"/>
                <a:cs typeface="Arial"/>
              </a:rPr>
              <a:t> définis</a:t>
            </a:r>
            <a:r>
              <a:rPr sz="2000" spc="10" dirty="0">
                <a:latin typeface="Arial"/>
                <a:cs typeface="Arial"/>
              </a:rPr>
              <a:t> </a:t>
            </a:r>
            <a:r>
              <a:rPr sz="2000" dirty="0">
                <a:latin typeface="Arial"/>
                <a:cs typeface="Arial"/>
              </a:rPr>
              <a:t>par</a:t>
            </a:r>
            <a:r>
              <a:rPr sz="2000" spc="-5" dirty="0">
                <a:latin typeface="Arial"/>
                <a:cs typeface="Arial"/>
              </a:rPr>
              <a:t> </a:t>
            </a:r>
            <a:r>
              <a:rPr sz="2000" dirty="0">
                <a:latin typeface="Arial"/>
                <a:cs typeface="Arial"/>
              </a:rPr>
              <a:t>les</a:t>
            </a:r>
            <a:r>
              <a:rPr sz="2000" spc="-5" dirty="0">
                <a:latin typeface="Arial"/>
                <a:cs typeface="Arial"/>
              </a:rPr>
              <a:t> </a:t>
            </a:r>
            <a:r>
              <a:rPr sz="2000" dirty="0">
                <a:latin typeface="Arial"/>
                <a:cs typeface="Arial"/>
              </a:rPr>
              <a:t>règles</a:t>
            </a:r>
            <a:r>
              <a:rPr sz="2000" spc="-10" dirty="0">
                <a:latin typeface="Arial"/>
                <a:cs typeface="Arial"/>
              </a:rPr>
              <a:t> </a:t>
            </a:r>
            <a:r>
              <a:rPr sz="2000" spc="85" dirty="0">
                <a:latin typeface="Arial"/>
                <a:cs typeface="Arial"/>
              </a:rPr>
              <a:t>de</a:t>
            </a:r>
            <a:r>
              <a:rPr sz="2000" spc="-5" dirty="0">
                <a:latin typeface="Arial"/>
                <a:cs typeface="Arial"/>
              </a:rPr>
              <a:t> </a:t>
            </a:r>
            <a:r>
              <a:rPr sz="2000" spc="-10" dirty="0">
                <a:latin typeface="Arial"/>
                <a:cs typeface="Arial"/>
              </a:rPr>
              <a:t>financement </a:t>
            </a:r>
            <a:r>
              <a:rPr sz="2000" dirty="0">
                <a:latin typeface="Arial"/>
                <a:cs typeface="Arial"/>
              </a:rPr>
              <a:t>d’Innovation,</a:t>
            </a:r>
            <a:r>
              <a:rPr sz="2000" spc="15" dirty="0">
                <a:latin typeface="Arial"/>
                <a:cs typeface="Arial"/>
              </a:rPr>
              <a:t> </a:t>
            </a:r>
            <a:r>
              <a:rPr sz="2000" spc="-25" dirty="0">
                <a:latin typeface="Arial"/>
                <a:cs typeface="Arial"/>
              </a:rPr>
              <a:t>Sciences</a:t>
            </a:r>
            <a:r>
              <a:rPr sz="2000" spc="45" dirty="0">
                <a:latin typeface="Arial"/>
                <a:cs typeface="Arial"/>
              </a:rPr>
              <a:t> </a:t>
            </a:r>
            <a:r>
              <a:rPr sz="2000" dirty="0">
                <a:latin typeface="Arial"/>
                <a:cs typeface="Arial"/>
              </a:rPr>
              <a:t>et</a:t>
            </a:r>
            <a:r>
              <a:rPr sz="2000" spc="45" dirty="0">
                <a:latin typeface="Arial"/>
                <a:cs typeface="Arial"/>
              </a:rPr>
              <a:t> </a:t>
            </a:r>
            <a:r>
              <a:rPr sz="2000" spc="55" dirty="0">
                <a:latin typeface="Arial"/>
                <a:cs typeface="Arial"/>
              </a:rPr>
              <a:t>Développement</a:t>
            </a:r>
            <a:r>
              <a:rPr sz="2000" spc="75" dirty="0">
                <a:latin typeface="Arial"/>
                <a:cs typeface="Arial"/>
              </a:rPr>
              <a:t> </a:t>
            </a:r>
            <a:r>
              <a:rPr sz="2000" spc="60" dirty="0">
                <a:latin typeface="Arial"/>
                <a:cs typeface="Arial"/>
              </a:rPr>
              <a:t>économique</a:t>
            </a:r>
            <a:r>
              <a:rPr sz="2000" spc="75" dirty="0">
                <a:latin typeface="Arial"/>
                <a:cs typeface="Arial"/>
              </a:rPr>
              <a:t> </a:t>
            </a:r>
            <a:r>
              <a:rPr sz="2000" dirty="0">
                <a:latin typeface="Arial"/>
                <a:cs typeface="Arial"/>
              </a:rPr>
              <a:t>Canada</a:t>
            </a:r>
            <a:r>
              <a:rPr sz="2000" spc="35" dirty="0">
                <a:latin typeface="Arial"/>
                <a:cs typeface="Arial"/>
              </a:rPr>
              <a:t> </a:t>
            </a:r>
            <a:r>
              <a:rPr sz="2000" spc="-80" dirty="0">
                <a:latin typeface="Arial"/>
                <a:cs typeface="Arial"/>
              </a:rPr>
              <a:t>(ISDE),</a:t>
            </a:r>
            <a:r>
              <a:rPr sz="2000" spc="-10" dirty="0">
                <a:latin typeface="Arial"/>
                <a:cs typeface="Arial"/>
              </a:rPr>
              <a:t> </a:t>
            </a:r>
            <a:r>
              <a:rPr sz="2000" dirty="0">
                <a:latin typeface="Arial"/>
                <a:cs typeface="Arial"/>
              </a:rPr>
              <a:t>peuvent</a:t>
            </a:r>
            <a:r>
              <a:rPr sz="2000" spc="80" dirty="0">
                <a:latin typeface="Arial"/>
                <a:cs typeface="Arial"/>
              </a:rPr>
              <a:t> </a:t>
            </a:r>
            <a:r>
              <a:rPr sz="2000" spc="-20" dirty="0">
                <a:latin typeface="Arial"/>
                <a:cs typeface="Arial"/>
              </a:rPr>
              <a:t>être </a:t>
            </a:r>
            <a:r>
              <a:rPr sz="2000" dirty="0">
                <a:latin typeface="Arial"/>
                <a:cs typeface="Arial"/>
              </a:rPr>
              <a:t>réclamés</a:t>
            </a:r>
            <a:r>
              <a:rPr sz="2000" spc="-5" dirty="0">
                <a:latin typeface="Arial"/>
                <a:cs typeface="Arial"/>
              </a:rPr>
              <a:t> </a:t>
            </a:r>
            <a:r>
              <a:rPr sz="2000" dirty="0">
                <a:latin typeface="Arial"/>
                <a:cs typeface="Arial"/>
              </a:rPr>
              <a:t>aux</a:t>
            </a:r>
            <a:r>
              <a:rPr sz="2000" spc="10" dirty="0">
                <a:latin typeface="Arial"/>
                <a:cs typeface="Arial"/>
              </a:rPr>
              <a:t> </a:t>
            </a:r>
            <a:r>
              <a:rPr sz="2000" dirty="0">
                <a:latin typeface="Arial"/>
                <a:cs typeface="Arial"/>
              </a:rPr>
              <a:t>fins</a:t>
            </a:r>
            <a:r>
              <a:rPr sz="2000" spc="15" dirty="0">
                <a:latin typeface="Arial"/>
                <a:cs typeface="Arial"/>
              </a:rPr>
              <a:t> </a:t>
            </a:r>
            <a:r>
              <a:rPr sz="2000" spc="85" dirty="0">
                <a:latin typeface="Arial"/>
                <a:cs typeface="Arial"/>
              </a:rPr>
              <a:t>de</a:t>
            </a:r>
            <a:r>
              <a:rPr sz="2000" spc="5" dirty="0">
                <a:latin typeface="Arial"/>
                <a:cs typeface="Arial"/>
              </a:rPr>
              <a:t> </a:t>
            </a:r>
            <a:r>
              <a:rPr sz="2000" dirty="0">
                <a:latin typeface="Arial"/>
                <a:cs typeface="Arial"/>
              </a:rPr>
              <a:t>financement</a:t>
            </a:r>
            <a:r>
              <a:rPr sz="2000" spc="20" dirty="0">
                <a:latin typeface="Arial"/>
                <a:cs typeface="Arial"/>
              </a:rPr>
              <a:t> </a:t>
            </a:r>
            <a:r>
              <a:rPr sz="2000" dirty="0">
                <a:latin typeface="Arial"/>
                <a:cs typeface="Arial"/>
              </a:rPr>
              <a:t>par</a:t>
            </a:r>
            <a:r>
              <a:rPr sz="2000" spc="30" dirty="0">
                <a:latin typeface="Arial"/>
                <a:cs typeface="Arial"/>
              </a:rPr>
              <a:t> </a:t>
            </a:r>
            <a:r>
              <a:rPr sz="2000" spc="-10" dirty="0">
                <a:latin typeface="Arial"/>
                <a:cs typeface="Arial"/>
              </a:rPr>
              <a:t>NGen.</a:t>
            </a:r>
            <a:endParaRPr sz="2000">
              <a:latin typeface="Arial"/>
              <a:cs typeface="Arial"/>
            </a:endParaRPr>
          </a:p>
          <a:p>
            <a:pPr marL="814069" lvl="1" indent="-338455">
              <a:lnSpc>
                <a:spcPct val="100000"/>
              </a:lnSpc>
              <a:spcBef>
                <a:spcPts val="1210"/>
              </a:spcBef>
              <a:buFont typeface="Wingdings"/>
              <a:buChar char=""/>
              <a:tabLst>
                <a:tab pos="814069" algn="l"/>
              </a:tabLst>
            </a:pPr>
            <a:r>
              <a:rPr sz="1800" spc="-70" dirty="0">
                <a:latin typeface="Arial"/>
                <a:cs typeface="Arial"/>
              </a:rPr>
              <a:t>Les</a:t>
            </a:r>
            <a:r>
              <a:rPr sz="1800" spc="5" dirty="0">
                <a:latin typeface="Arial"/>
                <a:cs typeface="Arial"/>
              </a:rPr>
              <a:t> </a:t>
            </a:r>
            <a:r>
              <a:rPr sz="1800" dirty="0">
                <a:latin typeface="Arial"/>
                <a:cs typeface="Arial"/>
              </a:rPr>
              <a:t>coûts</a:t>
            </a:r>
            <a:r>
              <a:rPr sz="1800" spc="30" dirty="0">
                <a:latin typeface="Arial"/>
                <a:cs typeface="Arial"/>
              </a:rPr>
              <a:t> </a:t>
            </a:r>
            <a:r>
              <a:rPr sz="1800" dirty="0">
                <a:latin typeface="Arial"/>
                <a:cs typeface="Arial"/>
              </a:rPr>
              <a:t>admissibles</a:t>
            </a:r>
            <a:r>
              <a:rPr sz="1800" spc="30" dirty="0">
                <a:latin typeface="Arial"/>
                <a:cs typeface="Arial"/>
              </a:rPr>
              <a:t> </a:t>
            </a:r>
            <a:r>
              <a:rPr sz="1800" dirty="0">
                <a:latin typeface="Arial"/>
                <a:cs typeface="Arial"/>
              </a:rPr>
              <a:t>et</a:t>
            </a:r>
            <a:r>
              <a:rPr sz="1800" spc="10" dirty="0">
                <a:latin typeface="Arial"/>
                <a:cs typeface="Arial"/>
              </a:rPr>
              <a:t> </a:t>
            </a:r>
            <a:r>
              <a:rPr sz="1800" spc="50" dirty="0">
                <a:latin typeface="Arial"/>
                <a:cs typeface="Arial"/>
              </a:rPr>
              <a:t>non</a:t>
            </a:r>
            <a:r>
              <a:rPr sz="1800" spc="40" dirty="0">
                <a:latin typeface="Arial"/>
                <a:cs typeface="Arial"/>
              </a:rPr>
              <a:t> </a:t>
            </a:r>
            <a:r>
              <a:rPr sz="1800" dirty="0">
                <a:latin typeface="Arial"/>
                <a:cs typeface="Arial"/>
              </a:rPr>
              <a:t>admissibles</a:t>
            </a:r>
            <a:r>
              <a:rPr sz="1800" spc="20" dirty="0">
                <a:latin typeface="Arial"/>
                <a:cs typeface="Arial"/>
              </a:rPr>
              <a:t> </a:t>
            </a:r>
            <a:r>
              <a:rPr sz="1800" dirty="0">
                <a:latin typeface="Arial"/>
                <a:cs typeface="Arial"/>
              </a:rPr>
              <a:t>sont</a:t>
            </a:r>
            <a:r>
              <a:rPr sz="1800" spc="35" dirty="0">
                <a:latin typeface="Arial"/>
                <a:cs typeface="Arial"/>
              </a:rPr>
              <a:t> </a:t>
            </a:r>
            <a:r>
              <a:rPr sz="1800" dirty="0">
                <a:latin typeface="Arial"/>
                <a:cs typeface="Arial"/>
              </a:rPr>
              <a:t>définis</a:t>
            </a:r>
            <a:r>
              <a:rPr sz="1800" spc="30" dirty="0">
                <a:latin typeface="Arial"/>
                <a:cs typeface="Arial"/>
              </a:rPr>
              <a:t> </a:t>
            </a:r>
            <a:r>
              <a:rPr sz="1800" dirty="0">
                <a:latin typeface="Arial"/>
                <a:cs typeface="Arial"/>
              </a:rPr>
              <a:t>dans</a:t>
            </a:r>
            <a:r>
              <a:rPr sz="1800" spc="30" dirty="0">
                <a:latin typeface="Arial"/>
                <a:cs typeface="Arial"/>
              </a:rPr>
              <a:t> </a:t>
            </a:r>
            <a:r>
              <a:rPr sz="1800" dirty="0">
                <a:latin typeface="Arial"/>
                <a:cs typeface="Arial"/>
              </a:rPr>
              <a:t>le</a:t>
            </a:r>
            <a:r>
              <a:rPr sz="1800" spc="15" dirty="0">
                <a:latin typeface="Arial"/>
                <a:cs typeface="Arial"/>
              </a:rPr>
              <a:t> </a:t>
            </a:r>
            <a:r>
              <a:rPr sz="1800" spc="50" dirty="0">
                <a:latin typeface="Arial"/>
                <a:cs typeface="Arial"/>
              </a:rPr>
              <a:t>Guide</a:t>
            </a:r>
            <a:r>
              <a:rPr sz="1800" spc="20" dirty="0">
                <a:latin typeface="Arial"/>
                <a:cs typeface="Arial"/>
              </a:rPr>
              <a:t> </a:t>
            </a:r>
            <a:r>
              <a:rPr sz="1800" dirty="0">
                <a:latin typeface="Arial"/>
                <a:cs typeface="Arial"/>
              </a:rPr>
              <a:t>financier</a:t>
            </a:r>
            <a:r>
              <a:rPr sz="1800" spc="30" dirty="0">
                <a:latin typeface="Arial"/>
                <a:cs typeface="Arial"/>
              </a:rPr>
              <a:t> </a:t>
            </a:r>
            <a:r>
              <a:rPr sz="1800" spc="80" dirty="0">
                <a:latin typeface="Arial"/>
                <a:cs typeface="Arial"/>
              </a:rPr>
              <a:t>de</a:t>
            </a:r>
            <a:r>
              <a:rPr sz="1800" spc="15" dirty="0">
                <a:latin typeface="Arial"/>
                <a:cs typeface="Arial"/>
              </a:rPr>
              <a:t> </a:t>
            </a:r>
            <a:r>
              <a:rPr sz="1800" spc="60" dirty="0">
                <a:latin typeface="Arial"/>
                <a:cs typeface="Arial"/>
              </a:rPr>
              <a:t>projet</a:t>
            </a:r>
            <a:r>
              <a:rPr sz="1800" spc="25" dirty="0">
                <a:latin typeface="Arial"/>
                <a:cs typeface="Arial"/>
              </a:rPr>
              <a:t> </a:t>
            </a:r>
            <a:r>
              <a:rPr sz="1800" dirty="0">
                <a:latin typeface="Arial"/>
                <a:cs typeface="Arial"/>
              </a:rPr>
              <a:t>en</a:t>
            </a:r>
            <a:r>
              <a:rPr sz="1800" spc="15" dirty="0">
                <a:latin typeface="Arial"/>
                <a:cs typeface="Arial"/>
              </a:rPr>
              <a:t> </a:t>
            </a:r>
            <a:r>
              <a:rPr sz="1800" spc="-10" dirty="0">
                <a:latin typeface="Arial"/>
                <a:cs typeface="Arial"/>
              </a:rPr>
              <a:t>ligne.</a:t>
            </a:r>
            <a:endParaRPr sz="1800">
              <a:latin typeface="Arial"/>
              <a:cs typeface="Arial"/>
            </a:endParaRPr>
          </a:p>
          <a:p>
            <a:pPr marL="249554" marR="105410" indent="-237490">
              <a:lnSpc>
                <a:spcPct val="100000"/>
              </a:lnSpc>
              <a:spcBef>
                <a:spcPts val="1190"/>
              </a:spcBef>
              <a:buChar char="•"/>
              <a:tabLst>
                <a:tab pos="249554" algn="l"/>
              </a:tabLst>
            </a:pPr>
            <a:r>
              <a:rPr sz="2000" spc="-30" dirty="0">
                <a:latin typeface="Arial"/>
                <a:cs typeface="Arial"/>
              </a:rPr>
              <a:t>Seules</a:t>
            </a:r>
            <a:r>
              <a:rPr sz="2000" spc="-15" dirty="0">
                <a:latin typeface="Arial"/>
                <a:cs typeface="Arial"/>
              </a:rPr>
              <a:t> </a:t>
            </a:r>
            <a:r>
              <a:rPr sz="2000" dirty="0">
                <a:latin typeface="Arial"/>
                <a:cs typeface="Arial"/>
              </a:rPr>
              <a:t>les</a:t>
            </a:r>
            <a:r>
              <a:rPr sz="2000" spc="-10" dirty="0">
                <a:latin typeface="Arial"/>
                <a:cs typeface="Arial"/>
              </a:rPr>
              <a:t> </a:t>
            </a:r>
            <a:r>
              <a:rPr sz="2000" dirty="0">
                <a:latin typeface="Arial"/>
                <a:cs typeface="Arial"/>
              </a:rPr>
              <a:t>dépenses</a:t>
            </a:r>
            <a:r>
              <a:rPr sz="2000" spc="15" dirty="0">
                <a:latin typeface="Arial"/>
                <a:cs typeface="Arial"/>
              </a:rPr>
              <a:t> </a:t>
            </a:r>
            <a:r>
              <a:rPr sz="2000" dirty="0">
                <a:latin typeface="Arial"/>
                <a:cs typeface="Arial"/>
              </a:rPr>
              <a:t>engagées</a:t>
            </a:r>
            <a:r>
              <a:rPr sz="2000" spc="-5" dirty="0">
                <a:latin typeface="Arial"/>
                <a:cs typeface="Arial"/>
              </a:rPr>
              <a:t> </a:t>
            </a:r>
            <a:r>
              <a:rPr sz="2000" dirty="0">
                <a:latin typeface="Arial"/>
                <a:cs typeface="Arial"/>
              </a:rPr>
              <a:t>après la</a:t>
            </a:r>
            <a:r>
              <a:rPr sz="2000" spc="-10" dirty="0">
                <a:latin typeface="Arial"/>
                <a:cs typeface="Arial"/>
              </a:rPr>
              <a:t> </a:t>
            </a:r>
            <a:r>
              <a:rPr sz="2000" dirty="0">
                <a:latin typeface="Arial"/>
                <a:cs typeface="Arial"/>
              </a:rPr>
              <a:t>date</a:t>
            </a:r>
            <a:r>
              <a:rPr sz="2000" spc="-20" dirty="0">
                <a:latin typeface="Arial"/>
                <a:cs typeface="Arial"/>
              </a:rPr>
              <a:t> </a:t>
            </a:r>
            <a:r>
              <a:rPr sz="2000" spc="85" dirty="0">
                <a:latin typeface="Arial"/>
                <a:cs typeface="Arial"/>
              </a:rPr>
              <a:t>de</a:t>
            </a:r>
            <a:r>
              <a:rPr sz="2000" spc="-5" dirty="0">
                <a:latin typeface="Arial"/>
                <a:cs typeface="Arial"/>
              </a:rPr>
              <a:t> </a:t>
            </a:r>
            <a:r>
              <a:rPr sz="2000" spc="85" dirty="0">
                <a:latin typeface="Arial"/>
                <a:cs typeface="Arial"/>
              </a:rPr>
              <a:t>début</a:t>
            </a:r>
            <a:r>
              <a:rPr sz="2000" spc="15" dirty="0">
                <a:latin typeface="Arial"/>
                <a:cs typeface="Arial"/>
              </a:rPr>
              <a:t> </a:t>
            </a:r>
            <a:r>
              <a:rPr sz="2000" spc="95" dirty="0">
                <a:latin typeface="Arial"/>
                <a:cs typeface="Arial"/>
              </a:rPr>
              <a:t>du</a:t>
            </a:r>
            <a:r>
              <a:rPr sz="2000" spc="5" dirty="0">
                <a:latin typeface="Arial"/>
                <a:cs typeface="Arial"/>
              </a:rPr>
              <a:t> </a:t>
            </a:r>
            <a:r>
              <a:rPr sz="2000" spc="65" dirty="0">
                <a:latin typeface="Arial"/>
                <a:cs typeface="Arial"/>
              </a:rPr>
              <a:t>projet</a:t>
            </a:r>
            <a:r>
              <a:rPr sz="2000" spc="15" dirty="0">
                <a:latin typeface="Arial"/>
                <a:cs typeface="Arial"/>
              </a:rPr>
              <a:t> </a:t>
            </a:r>
            <a:r>
              <a:rPr sz="2000" dirty="0">
                <a:latin typeface="Arial"/>
                <a:cs typeface="Arial"/>
              </a:rPr>
              <a:t>(précisée dans la</a:t>
            </a:r>
            <a:r>
              <a:rPr sz="2000" spc="-10" dirty="0">
                <a:latin typeface="Arial"/>
                <a:cs typeface="Arial"/>
              </a:rPr>
              <a:t> </a:t>
            </a:r>
            <a:r>
              <a:rPr sz="2000" dirty="0">
                <a:latin typeface="Arial"/>
                <a:cs typeface="Arial"/>
              </a:rPr>
              <a:t>lettre</a:t>
            </a:r>
            <a:r>
              <a:rPr sz="2000" spc="-5" dirty="0">
                <a:latin typeface="Arial"/>
                <a:cs typeface="Arial"/>
              </a:rPr>
              <a:t> </a:t>
            </a:r>
            <a:r>
              <a:rPr sz="2000" spc="60" dirty="0">
                <a:latin typeface="Arial"/>
                <a:cs typeface="Arial"/>
              </a:rPr>
              <a:t>de </a:t>
            </a:r>
            <a:r>
              <a:rPr sz="2000" spc="10" dirty="0">
                <a:latin typeface="Arial"/>
                <a:cs typeface="Arial"/>
              </a:rPr>
              <a:t>confirmation</a:t>
            </a:r>
            <a:r>
              <a:rPr sz="2000" spc="135" dirty="0">
                <a:latin typeface="Arial"/>
                <a:cs typeface="Arial"/>
              </a:rPr>
              <a:t> </a:t>
            </a:r>
            <a:r>
              <a:rPr sz="2000" spc="85" dirty="0">
                <a:latin typeface="Arial"/>
                <a:cs typeface="Arial"/>
              </a:rPr>
              <a:t>de</a:t>
            </a:r>
            <a:r>
              <a:rPr sz="2000" spc="114" dirty="0">
                <a:latin typeface="Arial"/>
                <a:cs typeface="Arial"/>
              </a:rPr>
              <a:t> </a:t>
            </a:r>
            <a:r>
              <a:rPr sz="2000" spc="10" dirty="0">
                <a:latin typeface="Arial"/>
                <a:cs typeface="Arial"/>
              </a:rPr>
              <a:t>financement)</a:t>
            </a:r>
            <a:r>
              <a:rPr sz="2000" spc="110" dirty="0">
                <a:latin typeface="Arial"/>
                <a:cs typeface="Arial"/>
              </a:rPr>
              <a:t> </a:t>
            </a:r>
            <a:r>
              <a:rPr sz="2000" spc="10" dirty="0">
                <a:latin typeface="Arial"/>
                <a:cs typeface="Arial"/>
              </a:rPr>
              <a:t>peuvent</a:t>
            </a:r>
            <a:r>
              <a:rPr sz="2000" spc="140" dirty="0">
                <a:latin typeface="Arial"/>
                <a:cs typeface="Arial"/>
              </a:rPr>
              <a:t> </a:t>
            </a:r>
            <a:r>
              <a:rPr sz="2000" spc="10" dirty="0">
                <a:latin typeface="Arial"/>
                <a:cs typeface="Arial"/>
              </a:rPr>
              <a:t>être</a:t>
            </a:r>
            <a:r>
              <a:rPr sz="2000" spc="110" dirty="0">
                <a:latin typeface="Arial"/>
                <a:cs typeface="Arial"/>
              </a:rPr>
              <a:t> </a:t>
            </a:r>
            <a:r>
              <a:rPr sz="2000" spc="-10" dirty="0">
                <a:latin typeface="Arial"/>
                <a:cs typeface="Arial"/>
              </a:rPr>
              <a:t>réclamées.</a:t>
            </a:r>
            <a:endParaRPr sz="2000">
              <a:latin typeface="Arial"/>
              <a:cs typeface="Arial"/>
            </a:endParaRPr>
          </a:p>
          <a:p>
            <a:pPr marL="249554" marR="333375" indent="-237490">
              <a:lnSpc>
                <a:spcPct val="100000"/>
              </a:lnSpc>
              <a:spcBef>
                <a:spcPts val="1200"/>
              </a:spcBef>
              <a:buChar char="•"/>
              <a:tabLst>
                <a:tab pos="249554" algn="l"/>
              </a:tabLst>
            </a:pPr>
            <a:r>
              <a:rPr sz="2000" spc="-80" dirty="0">
                <a:latin typeface="Arial"/>
                <a:cs typeface="Arial"/>
              </a:rPr>
              <a:t>Les</a:t>
            </a:r>
            <a:r>
              <a:rPr sz="2000" spc="65" dirty="0">
                <a:latin typeface="Arial"/>
                <a:cs typeface="Arial"/>
              </a:rPr>
              <a:t> </a:t>
            </a:r>
            <a:r>
              <a:rPr sz="2000" dirty="0">
                <a:latin typeface="Arial"/>
                <a:cs typeface="Arial"/>
              </a:rPr>
              <a:t>demandes</a:t>
            </a:r>
            <a:r>
              <a:rPr sz="2000" spc="60" dirty="0">
                <a:latin typeface="Arial"/>
                <a:cs typeface="Arial"/>
              </a:rPr>
              <a:t> </a:t>
            </a:r>
            <a:r>
              <a:rPr sz="2000" dirty="0">
                <a:latin typeface="Arial"/>
                <a:cs typeface="Arial"/>
              </a:rPr>
              <a:t>soumises</a:t>
            </a:r>
            <a:r>
              <a:rPr sz="2000" spc="65" dirty="0">
                <a:latin typeface="Arial"/>
                <a:cs typeface="Arial"/>
              </a:rPr>
              <a:t> </a:t>
            </a:r>
            <a:r>
              <a:rPr sz="2000" dirty="0">
                <a:latin typeface="Arial"/>
                <a:cs typeface="Arial"/>
              </a:rPr>
              <a:t>à</a:t>
            </a:r>
            <a:r>
              <a:rPr sz="2000" spc="60" dirty="0">
                <a:latin typeface="Arial"/>
                <a:cs typeface="Arial"/>
              </a:rPr>
              <a:t> </a:t>
            </a:r>
            <a:r>
              <a:rPr sz="2000" dirty="0">
                <a:latin typeface="Arial"/>
                <a:cs typeface="Arial"/>
              </a:rPr>
              <a:t>NGen</a:t>
            </a:r>
            <a:r>
              <a:rPr sz="2000" spc="70" dirty="0">
                <a:latin typeface="Arial"/>
                <a:cs typeface="Arial"/>
              </a:rPr>
              <a:t> </a:t>
            </a:r>
            <a:r>
              <a:rPr sz="2000" spc="55" dirty="0">
                <a:latin typeface="Arial"/>
                <a:cs typeface="Arial"/>
              </a:rPr>
              <a:t>doivent</a:t>
            </a:r>
            <a:r>
              <a:rPr sz="2000" spc="85" dirty="0">
                <a:latin typeface="Arial"/>
                <a:cs typeface="Arial"/>
              </a:rPr>
              <a:t> </a:t>
            </a:r>
            <a:r>
              <a:rPr sz="2000" dirty="0">
                <a:latin typeface="Arial"/>
                <a:cs typeface="Arial"/>
              </a:rPr>
              <a:t>être</a:t>
            </a:r>
            <a:r>
              <a:rPr sz="2000" spc="65" dirty="0">
                <a:latin typeface="Arial"/>
                <a:cs typeface="Arial"/>
              </a:rPr>
              <a:t> </a:t>
            </a:r>
            <a:r>
              <a:rPr sz="2000" dirty="0">
                <a:latin typeface="Arial"/>
                <a:cs typeface="Arial"/>
              </a:rPr>
              <a:t>accompagnées</a:t>
            </a:r>
            <a:r>
              <a:rPr sz="2000" spc="70" dirty="0">
                <a:latin typeface="Arial"/>
                <a:cs typeface="Arial"/>
              </a:rPr>
              <a:t> </a:t>
            </a:r>
            <a:r>
              <a:rPr sz="2000" dirty="0">
                <a:latin typeface="Arial"/>
                <a:cs typeface="Arial"/>
              </a:rPr>
              <a:t>des</a:t>
            </a:r>
            <a:r>
              <a:rPr sz="2000" spc="60" dirty="0">
                <a:latin typeface="Arial"/>
                <a:cs typeface="Arial"/>
              </a:rPr>
              <a:t> </a:t>
            </a:r>
            <a:r>
              <a:rPr sz="2000" dirty="0">
                <a:latin typeface="Arial"/>
                <a:cs typeface="Arial"/>
              </a:rPr>
              <a:t>documents</a:t>
            </a:r>
            <a:r>
              <a:rPr sz="2000" spc="80" dirty="0">
                <a:latin typeface="Arial"/>
                <a:cs typeface="Arial"/>
              </a:rPr>
              <a:t> </a:t>
            </a:r>
            <a:r>
              <a:rPr sz="2000" spc="-10" dirty="0">
                <a:latin typeface="Arial"/>
                <a:cs typeface="Arial"/>
              </a:rPr>
              <a:t>justificatifs </a:t>
            </a:r>
            <a:r>
              <a:rPr sz="2000" dirty="0">
                <a:latin typeface="Arial"/>
                <a:cs typeface="Arial"/>
              </a:rPr>
              <a:t>requis</a:t>
            </a:r>
            <a:r>
              <a:rPr sz="2000" spc="90" dirty="0">
                <a:latin typeface="Arial"/>
                <a:cs typeface="Arial"/>
              </a:rPr>
              <a:t> </a:t>
            </a:r>
            <a:r>
              <a:rPr sz="2000" dirty="0">
                <a:latin typeface="Arial"/>
                <a:cs typeface="Arial"/>
              </a:rPr>
              <a:t>(décrits</a:t>
            </a:r>
            <a:r>
              <a:rPr sz="2000" spc="85" dirty="0">
                <a:latin typeface="Arial"/>
                <a:cs typeface="Arial"/>
              </a:rPr>
              <a:t> </a:t>
            </a:r>
            <a:r>
              <a:rPr sz="2000" dirty="0">
                <a:latin typeface="Arial"/>
                <a:cs typeface="Arial"/>
              </a:rPr>
              <a:t>à</a:t>
            </a:r>
            <a:r>
              <a:rPr sz="2000" spc="60" dirty="0">
                <a:latin typeface="Arial"/>
                <a:cs typeface="Arial"/>
              </a:rPr>
              <a:t> </a:t>
            </a:r>
            <a:r>
              <a:rPr sz="2000" dirty="0">
                <a:latin typeface="Arial"/>
                <a:cs typeface="Arial"/>
              </a:rPr>
              <a:t>la</a:t>
            </a:r>
            <a:r>
              <a:rPr sz="2000" spc="60" dirty="0">
                <a:latin typeface="Arial"/>
                <a:cs typeface="Arial"/>
              </a:rPr>
              <a:t> </a:t>
            </a:r>
            <a:r>
              <a:rPr sz="2000" dirty="0">
                <a:latin typeface="Arial"/>
                <a:cs typeface="Arial"/>
              </a:rPr>
              <a:t>diapositive</a:t>
            </a:r>
            <a:r>
              <a:rPr sz="2000" spc="90" dirty="0">
                <a:latin typeface="Arial"/>
                <a:cs typeface="Arial"/>
              </a:rPr>
              <a:t> </a:t>
            </a:r>
            <a:r>
              <a:rPr sz="2000" spc="-10" dirty="0">
                <a:latin typeface="Arial"/>
                <a:cs typeface="Arial"/>
              </a:rPr>
              <a:t>suivante).</a:t>
            </a:r>
            <a:endParaRPr sz="2000">
              <a:latin typeface="Arial"/>
              <a:cs typeface="Arial"/>
            </a:endParaRPr>
          </a:p>
          <a:p>
            <a:pPr marL="814069" marR="685165" lvl="1" indent="-338455">
              <a:lnSpc>
                <a:spcPct val="100000"/>
              </a:lnSpc>
              <a:spcBef>
                <a:spcPts val="1210"/>
              </a:spcBef>
              <a:buFont typeface="Wingdings"/>
              <a:buChar char=""/>
              <a:tabLst>
                <a:tab pos="814069" algn="l"/>
              </a:tabLst>
            </a:pPr>
            <a:r>
              <a:rPr sz="1800" i="1" dirty="0">
                <a:latin typeface="Arial"/>
                <a:cs typeface="Arial"/>
              </a:rPr>
              <a:t>Il</a:t>
            </a:r>
            <a:r>
              <a:rPr sz="1800" i="1" spc="-10" dirty="0">
                <a:latin typeface="Arial"/>
                <a:cs typeface="Arial"/>
              </a:rPr>
              <a:t> </a:t>
            </a:r>
            <a:r>
              <a:rPr sz="1800" i="1" dirty="0">
                <a:latin typeface="Arial"/>
                <a:cs typeface="Arial"/>
              </a:rPr>
              <a:t>ne</a:t>
            </a:r>
            <a:r>
              <a:rPr sz="1800" i="1" spc="-5" dirty="0">
                <a:latin typeface="Arial"/>
                <a:cs typeface="Arial"/>
              </a:rPr>
              <a:t> </a:t>
            </a:r>
            <a:r>
              <a:rPr sz="1800" i="1" dirty="0">
                <a:latin typeface="Arial"/>
                <a:cs typeface="Arial"/>
              </a:rPr>
              <a:t>faut</a:t>
            </a:r>
            <a:r>
              <a:rPr sz="1800" i="1" spc="-10" dirty="0">
                <a:latin typeface="Arial"/>
                <a:cs typeface="Arial"/>
              </a:rPr>
              <a:t> </a:t>
            </a:r>
            <a:r>
              <a:rPr sz="1800" i="1" dirty="0">
                <a:latin typeface="Arial"/>
                <a:cs typeface="Arial"/>
              </a:rPr>
              <a:t>inclure</a:t>
            </a:r>
            <a:r>
              <a:rPr sz="1800" i="1" spc="-10" dirty="0">
                <a:latin typeface="Arial"/>
                <a:cs typeface="Arial"/>
              </a:rPr>
              <a:t> </a:t>
            </a:r>
            <a:r>
              <a:rPr sz="1800" i="1" spc="50" dirty="0">
                <a:latin typeface="Arial"/>
                <a:cs typeface="Arial"/>
              </a:rPr>
              <a:t>que</a:t>
            </a:r>
            <a:r>
              <a:rPr sz="1800" i="1" spc="-15" dirty="0">
                <a:latin typeface="Arial"/>
                <a:cs typeface="Arial"/>
              </a:rPr>
              <a:t> </a:t>
            </a:r>
            <a:r>
              <a:rPr sz="1800" i="1" dirty="0">
                <a:latin typeface="Arial"/>
                <a:cs typeface="Arial"/>
              </a:rPr>
              <a:t>les</a:t>
            </a:r>
            <a:r>
              <a:rPr sz="1800" i="1" spc="-10" dirty="0">
                <a:latin typeface="Arial"/>
                <a:cs typeface="Arial"/>
              </a:rPr>
              <a:t> factures </a:t>
            </a:r>
            <a:r>
              <a:rPr sz="1800" i="1" spc="60" dirty="0">
                <a:latin typeface="Arial"/>
                <a:cs typeface="Arial"/>
              </a:rPr>
              <a:t>pour</a:t>
            </a:r>
            <a:r>
              <a:rPr sz="1800" i="1" spc="-10" dirty="0">
                <a:latin typeface="Arial"/>
                <a:cs typeface="Arial"/>
              </a:rPr>
              <a:t> </a:t>
            </a:r>
            <a:r>
              <a:rPr sz="1800" i="1" dirty="0">
                <a:latin typeface="Arial"/>
                <a:cs typeface="Arial"/>
              </a:rPr>
              <a:t>lesquelles</a:t>
            </a:r>
            <a:r>
              <a:rPr sz="1800" i="1" spc="-10" dirty="0">
                <a:latin typeface="Arial"/>
                <a:cs typeface="Arial"/>
              </a:rPr>
              <a:t> </a:t>
            </a:r>
            <a:r>
              <a:rPr sz="1800" i="1" dirty="0">
                <a:latin typeface="Arial"/>
                <a:cs typeface="Arial"/>
              </a:rPr>
              <a:t>le</a:t>
            </a:r>
            <a:r>
              <a:rPr sz="1800" i="1" spc="-20" dirty="0">
                <a:latin typeface="Arial"/>
                <a:cs typeface="Arial"/>
              </a:rPr>
              <a:t> </a:t>
            </a:r>
            <a:r>
              <a:rPr sz="1800" i="1" dirty="0">
                <a:latin typeface="Arial"/>
                <a:cs typeface="Arial"/>
              </a:rPr>
              <a:t>paiement</a:t>
            </a:r>
            <a:r>
              <a:rPr sz="1800" i="1" spc="-15" dirty="0">
                <a:latin typeface="Arial"/>
                <a:cs typeface="Arial"/>
              </a:rPr>
              <a:t> </a:t>
            </a:r>
            <a:r>
              <a:rPr sz="1800" i="1" dirty="0">
                <a:latin typeface="Arial"/>
                <a:cs typeface="Arial"/>
              </a:rPr>
              <a:t>a</a:t>
            </a:r>
            <a:r>
              <a:rPr sz="1800" i="1" spc="-5" dirty="0">
                <a:latin typeface="Arial"/>
                <a:cs typeface="Arial"/>
              </a:rPr>
              <a:t> </a:t>
            </a:r>
            <a:r>
              <a:rPr sz="1800" i="1" dirty="0">
                <a:latin typeface="Arial"/>
                <a:cs typeface="Arial"/>
              </a:rPr>
              <a:t>été</a:t>
            </a:r>
            <a:r>
              <a:rPr sz="1800" i="1" spc="-20" dirty="0">
                <a:latin typeface="Arial"/>
                <a:cs typeface="Arial"/>
              </a:rPr>
              <a:t> </a:t>
            </a:r>
            <a:r>
              <a:rPr sz="1800" i="1" dirty="0">
                <a:latin typeface="Arial"/>
                <a:cs typeface="Arial"/>
              </a:rPr>
              <a:t>effectué</a:t>
            </a:r>
            <a:r>
              <a:rPr sz="1800" i="1" spc="-25" dirty="0">
                <a:latin typeface="Arial"/>
                <a:cs typeface="Arial"/>
              </a:rPr>
              <a:t> </a:t>
            </a:r>
            <a:r>
              <a:rPr sz="1800" i="1" spc="-35" dirty="0">
                <a:latin typeface="Arial"/>
                <a:cs typeface="Arial"/>
              </a:rPr>
              <a:t>(si</a:t>
            </a:r>
            <a:r>
              <a:rPr sz="1800" i="1" spc="-5" dirty="0">
                <a:latin typeface="Arial"/>
                <a:cs typeface="Arial"/>
              </a:rPr>
              <a:t> </a:t>
            </a:r>
            <a:r>
              <a:rPr sz="1800" i="1" dirty="0">
                <a:latin typeface="Arial"/>
                <a:cs typeface="Arial"/>
              </a:rPr>
              <a:t>la</a:t>
            </a:r>
            <a:r>
              <a:rPr sz="1800" i="1" spc="-5" dirty="0">
                <a:latin typeface="Arial"/>
                <a:cs typeface="Arial"/>
              </a:rPr>
              <a:t> </a:t>
            </a:r>
            <a:r>
              <a:rPr sz="1800" i="1" dirty="0">
                <a:latin typeface="Arial"/>
                <a:cs typeface="Arial"/>
              </a:rPr>
              <a:t>facture</a:t>
            </a:r>
            <a:r>
              <a:rPr sz="1800" i="1" spc="-5" dirty="0">
                <a:latin typeface="Arial"/>
                <a:cs typeface="Arial"/>
              </a:rPr>
              <a:t> </a:t>
            </a:r>
            <a:r>
              <a:rPr sz="1800" i="1" spc="-25" dirty="0">
                <a:latin typeface="Arial"/>
                <a:cs typeface="Arial"/>
              </a:rPr>
              <a:t>se </a:t>
            </a:r>
            <a:r>
              <a:rPr sz="1800" i="1" dirty="0">
                <a:latin typeface="Arial"/>
                <a:cs typeface="Arial"/>
              </a:rPr>
              <a:t>trouve</a:t>
            </a:r>
            <a:r>
              <a:rPr sz="1800" i="1" spc="35" dirty="0">
                <a:latin typeface="Arial"/>
                <a:cs typeface="Arial"/>
              </a:rPr>
              <a:t> </a:t>
            </a:r>
            <a:r>
              <a:rPr sz="1800" i="1" dirty="0">
                <a:latin typeface="Arial"/>
                <a:cs typeface="Arial"/>
              </a:rPr>
              <a:t>dans</a:t>
            </a:r>
            <a:r>
              <a:rPr sz="1800" i="1" spc="45" dirty="0">
                <a:latin typeface="Arial"/>
                <a:cs typeface="Arial"/>
              </a:rPr>
              <a:t> </a:t>
            </a:r>
            <a:r>
              <a:rPr sz="1800" i="1" spc="-10" dirty="0">
                <a:latin typeface="Arial"/>
                <a:cs typeface="Arial"/>
              </a:rPr>
              <a:t>vos</a:t>
            </a:r>
            <a:r>
              <a:rPr sz="1800" i="1" spc="40" dirty="0">
                <a:latin typeface="Arial"/>
                <a:cs typeface="Arial"/>
              </a:rPr>
              <a:t> </a:t>
            </a:r>
            <a:r>
              <a:rPr sz="1800" i="1" dirty="0">
                <a:latin typeface="Arial"/>
                <a:cs typeface="Arial"/>
              </a:rPr>
              <a:t>comptes</a:t>
            </a:r>
            <a:r>
              <a:rPr sz="1800" i="1" spc="25" dirty="0">
                <a:latin typeface="Arial"/>
                <a:cs typeface="Arial"/>
              </a:rPr>
              <a:t> </a:t>
            </a:r>
            <a:r>
              <a:rPr sz="1800" i="1" dirty="0">
                <a:latin typeface="Arial"/>
                <a:cs typeface="Arial"/>
              </a:rPr>
              <a:t>créditeurs</a:t>
            </a:r>
            <a:r>
              <a:rPr sz="1800" i="1" spc="25" dirty="0">
                <a:latin typeface="Arial"/>
                <a:cs typeface="Arial"/>
              </a:rPr>
              <a:t> </a:t>
            </a:r>
            <a:r>
              <a:rPr sz="1800" i="1" dirty="0">
                <a:latin typeface="Arial"/>
                <a:cs typeface="Arial"/>
              </a:rPr>
              <a:t>et</a:t>
            </a:r>
            <a:r>
              <a:rPr sz="1800" i="1" spc="20" dirty="0">
                <a:latin typeface="Arial"/>
                <a:cs typeface="Arial"/>
              </a:rPr>
              <a:t> </a:t>
            </a:r>
            <a:r>
              <a:rPr sz="1800" i="1" spc="50" dirty="0">
                <a:latin typeface="Arial"/>
                <a:cs typeface="Arial"/>
              </a:rPr>
              <a:t>que</a:t>
            </a:r>
            <a:r>
              <a:rPr sz="1800" i="1" spc="20" dirty="0">
                <a:latin typeface="Arial"/>
                <a:cs typeface="Arial"/>
              </a:rPr>
              <a:t> </a:t>
            </a:r>
            <a:r>
              <a:rPr sz="1800" i="1" dirty="0">
                <a:latin typeface="Arial"/>
                <a:cs typeface="Arial"/>
              </a:rPr>
              <a:t>l’argent</a:t>
            </a:r>
            <a:r>
              <a:rPr sz="1800" i="1" spc="20" dirty="0">
                <a:latin typeface="Arial"/>
                <a:cs typeface="Arial"/>
              </a:rPr>
              <a:t> </a:t>
            </a:r>
            <a:r>
              <a:rPr sz="1800" i="1" dirty="0">
                <a:latin typeface="Arial"/>
                <a:cs typeface="Arial"/>
              </a:rPr>
              <a:t>comptant</a:t>
            </a:r>
            <a:r>
              <a:rPr sz="1800" i="1" spc="25" dirty="0">
                <a:latin typeface="Arial"/>
                <a:cs typeface="Arial"/>
              </a:rPr>
              <a:t> </a:t>
            </a:r>
            <a:r>
              <a:rPr sz="1800" i="1" spc="-35" dirty="0">
                <a:latin typeface="Arial"/>
                <a:cs typeface="Arial"/>
              </a:rPr>
              <a:t>n’a</a:t>
            </a:r>
            <a:r>
              <a:rPr sz="1800" i="1" spc="30" dirty="0">
                <a:latin typeface="Arial"/>
                <a:cs typeface="Arial"/>
              </a:rPr>
              <a:t> </a:t>
            </a:r>
            <a:r>
              <a:rPr sz="1800" i="1" dirty="0">
                <a:latin typeface="Arial"/>
                <a:cs typeface="Arial"/>
              </a:rPr>
              <a:t>pas</a:t>
            </a:r>
            <a:r>
              <a:rPr sz="1800" i="1" spc="35" dirty="0">
                <a:latin typeface="Arial"/>
                <a:cs typeface="Arial"/>
              </a:rPr>
              <a:t> </a:t>
            </a:r>
            <a:r>
              <a:rPr sz="1800" i="1" dirty="0">
                <a:latin typeface="Arial"/>
                <a:cs typeface="Arial"/>
              </a:rPr>
              <a:t>quitté</a:t>
            </a:r>
            <a:r>
              <a:rPr sz="1800" i="1" spc="15" dirty="0">
                <a:latin typeface="Arial"/>
                <a:cs typeface="Arial"/>
              </a:rPr>
              <a:t> </a:t>
            </a:r>
            <a:r>
              <a:rPr sz="1800" i="1" dirty="0">
                <a:latin typeface="Arial"/>
                <a:cs typeface="Arial"/>
              </a:rPr>
              <a:t>votre</a:t>
            </a:r>
            <a:r>
              <a:rPr sz="1800" i="1" spc="35" dirty="0">
                <a:latin typeface="Arial"/>
                <a:cs typeface="Arial"/>
              </a:rPr>
              <a:t> </a:t>
            </a:r>
            <a:r>
              <a:rPr sz="1800" i="1" spc="-10" dirty="0">
                <a:latin typeface="Arial"/>
                <a:cs typeface="Arial"/>
              </a:rPr>
              <a:t>compte </a:t>
            </a:r>
            <a:r>
              <a:rPr sz="1800" i="1" dirty="0">
                <a:latin typeface="Arial"/>
                <a:cs typeface="Arial"/>
              </a:rPr>
              <a:t>bancaire,</a:t>
            </a:r>
            <a:r>
              <a:rPr sz="1800" i="1" spc="-80" dirty="0">
                <a:latin typeface="Arial"/>
                <a:cs typeface="Arial"/>
              </a:rPr>
              <a:t> </a:t>
            </a:r>
            <a:r>
              <a:rPr sz="1800" i="1" dirty="0">
                <a:latin typeface="Arial"/>
                <a:cs typeface="Arial"/>
              </a:rPr>
              <a:t>ne</a:t>
            </a:r>
            <a:r>
              <a:rPr sz="1800" i="1" spc="-35" dirty="0">
                <a:latin typeface="Arial"/>
                <a:cs typeface="Arial"/>
              </a:rPr>
              <a:t> </a:t>
            </a:r>
            <a:r>
              <a:rPr sz="1800" i="1" dirty="0">
                <a:latin typeface="Arial"/>
                <a:cs typeface="Arial"/>
              </a:rPr>
              <a:t>l’incluez</a:t>
            </a:r>
            <a:r>
              <a:rPr sz="1800" i="1" spc="-35" dirty="0">
                <a:latin typeface="Arial"/>
                <a:cs typeface="Arial"/>
              </a:rPr>
              <a:t> </a:t>
            </a:r>
            <a:r>
              <a:rPr sz="1800" i="1" dirty="0">
                <a:latin typeface="Arial"/>
                <a:cs typeface="Arial"/>
              </a:rPr>
              <a:t>pas</a:t>
            </a:r>
            <a:r>
              <a:rPr sz="1800" i="1" spc="-20" dirty="0">
                <a:latin typeface="Arial"/>
                <a:cs typeface="Arial"/>
              </a:rPr>
              <a:t> </a:t>
            </a:r>
            <a:r>
              <a:rPr sz="1800" i="1" dirty="0">
                <a:latin typeface="Arial"/>
                <a:cs typeface="Arial"/>
              </a:rPr>
              <a:t>dans</a:t>
            </a:r>
            <a:r>
              <a:rPr sz="1800" i="1" spc="-10" dirty="0">
                <a:latin typeface="Arial"/>
                <a:cs typeface="Arial"/>
              </a:rPr>
              <a:t> </a:t>
            </a:r>
            <a:r>
              <a:rPr sz="1800" i="1" dirty="0">
                <a:latin typeface="Arial"/>
                <a:cs typeface="Arial"/>
              </a:rPr>
              <a:t>la</a:t>
            </a:r>
            <a:r>
              <a:rPr sz="1800" i="1" spc="-20" dirty="0">
                <a:latin typeface="Arial"/>
                <a:cs typeface="Arial"/>
              </a:rPr>
              <a:t> </a:t>
            </a:r>
            <a:r>
              <a:rPr sz="1800" i="1" spc="-10" dirty="0">
                <a:latin typeface="Arial"/>
                <a:cs typeface="Arial"/>
              </a:rPr>
              <a:t>réclamation).</a:t>
            </a:r>
            <a:endParaRPr sz="1800">
              <a:latin typeface="Arial"/>
              <a:cs typeface="Arial"/>
            </a:endParaRPr>
          </a:p>
          <a:p>
            <a:pPr marL="249554" marR="55880" indent="-237490">
              <a:lnSpc>
                <a:spcPts val="2370"/>
              </a:lnSpc>
              <a:spcBef>
                <a:spcPts val="1295"/>
              </a:spcBef>
              <a:buChar char="•"/>
              <a:tabLst>
                <a:tab pos="249554" algn="l"/>
              </a:tabLst>
            </a:pPr>
            <a:r>
              <a:rPr sz="2000" spc="-35" dirty="0">
                <a:latin typeface="Arial"/>
                <a:cs typeface="Arial"/>
              </a:rPr>
              <a:t>Le</a:t>
            </a:r>
            <a:r>
              <a:rPr sz="2000" dirty="0">
                <a:latin typeface="Arial"/>
                <a:cs typeface="Arial"/>
              </a:rPr>
              <a:t> caractère</a:t>
            </a:r>
            <a:r>
              <a:rPr sz="2000" spc="-20" dirty="0">
                <a:latin typeface="Arial"/>
                <a:cs typeface="Arial"/>
              </a:rPr>
              <a:t> </a:t>
            </a:r>
            <a:r>
              <a:rPr sz="2000" dirty="0">
                <a:latin typeface="Arial"/>
                <a:cs typeface="Arial"/>
              </a:rPr>
              <a:t>raisonnable des</a:t>
            </a:r>
            <a:r>
              <a:rPr sz="2000" spc="5" dirty="0">
                <a:latin typeface="Arial"/>
                <a:cs typeface="Arial"/>
              </a:rPr>
              <a:t> </a:t>
            </a:r>
            <a:r>
              <a:rPr sz="2000" dirty="0">
                <a:latin typeface="Arial"/>
                <a:cs typeface="Arial"/>
              </a:rPr>
              <a:t>réclamations</a:t>
            </a:r>
            <a:r>
              <a:rPr sz="2000" spc="-15" dirty="0">
                <a:latin typeface="Arial"/>
                <a:cs typeface="Arial"/>
              </a:rPr>
              <a:t> </a:t>
            </a:r>
            <a:r>
              <a:rPr sz="2000" spc="-20" dirty="0">
                <a:latin typeface="Arial"/>
                <a:cs typeface="Arial"/>
              </a:rPr>
              <a:t>sera</a:t>
            </a:r>
            <a:r>
              <a:rPr sz="2000" spc="-5" dirty="0">
                <a:latin typeface="Arial"/>
                <a:cs typeface="Arial"/>
              </a:rPr>
              <a:t> </a:t>
            </a:r>
            <a:r>
              <a:rPr sz="2000" dirty="0">
                <a:latin typeface="Arial"/>
                <a:cs typeface="Arial"/>
              </a:rPr>
              <a:t>évalué</a:t>
            </a:r>
            <a:r>
              <a:rPr sz="2000" spc="-15" dirty="0">
                <a:latin typeface="Arial"/>
                <a:cs typeface="Arial"/>
              </a:rPr>
              <a:t> </a:t>
            </a:r>
            <a:r>
              <a:rPr sz="2000" dirty="0">
                <a:latin typeface="Arial"/>
                <a:cs typeface="Arial"/>
              </a:rPr>
              <a:t>en </a:t>
            </a:r>
            <a:r>
              <a:rPr sz="2000" spc="50" dirty="0">
                <a:latin typeface="Arial"/>
                <a:cs typeface="Arial"/>
              </a:rPr>
              <a:t>fonction</a:t>
            </a:r>
            <a:r>
              <a:rPr sz="2000" spc="20" dirty="0">
                <a:latin typeface="Arial"/>
                <a:cs typeface="Arial"/>
              </a:rPr>
              <a:t> </a:t>
            </a:r>
            <a:r>
              <a:rPr sz="2000" dirty="0">
                <a:latin typeface="Arial"/>
                <a:cs typeface="Arial"/>
              </a:rPr>
              <a:t>des </a:t>
            </a:r>
            <a:r>
              <a:rPr sz="2000" spc="65" dirty="0">
                <a:latin typeface="Arial"/>
                <a:cs typeface="Arial"/>
              </a:rPr>
              <a:t>budgets</a:t>
            </a:r>
            <a:r>
              <a:rPr sz="2000" spc="10" dirty="0">
                <a:latin typeface="Arial"/>
                <a:cs typeface="Arial"/>
              </a:rPr>
              <a:t> </a:t>
            </a:r>
            <a:r>
              <a:rPr sz="2000" dirty="0">
                <a:latin typeface="Arial"/>
                <a:cs typeface="Arial"/>
              </a:rPr>
              <a:t>des</a:t>
            </a:r>
            <a:r>
              <a:rPr sz="2000" spc="-5" dirty="0">
                <a:latin typeface="Arial"/>
                <a:cs typeface="Arial"/>
              </a:rPr>
              <a:t> </a:t>
            </a:r>
            <a:r>
              <a:rPr sz="2000" spc="-10" dirty="0">
                <a:latin typeface="Arial"/>
                <a:cs typeface="Arial"/>
              </a:rPr>
              <a:t>projets </a:t>
            </a:r>
            <a:r>
              <a:rPr sz="2000" dirty="0">
                <a:latin typeface="Arial"/>
                <a:cs typeface="Arial"/>
              </a:rPr>
              <a:t>et</a:t>
            </a:r>
            <a:r>
              <a:rPr sz="2000" spc="15" dirty="0">
                <a:latin typeface="Arial"/>
                <a:cs typeface="Arial"/>
              </a:rPr>
              <a:t> </a:t>
            </a:r>
            <a:r>
              <a:rPr sz="2000" spc="95" dirty="0">
                <a:latin typeface="Arial"/>
                <a:cs typeface="Arial"/>
              </a:rPr>
              <a:t>du</a:t>
            </a:r>
            <a:r>
              <a:rPr sz="2000" spc="20" dirty="0">
                <a:latin typeface="Arial"/>
                <a:cs typeface="Arial"/>
              </a:rPr>
              <a:t> </a:t>
            </a:r>
            <a:r>
              <a:rPr sz="2000" dirty="0">
                <a:latin typeface="Arial"/>
                <a:cs typeface="Arial"/>
              </a:rPr>
              <a:t>suivi</a:t>
            </a:r>
            <a:r>
              <a:rPr sz="2000" spc="25" dirty="0">
                <a:latin typeface="Arial"/>
                <a:cs typeface="Arial"/>
              </a:rPr>
              <a:t> </a:t>
            </a:r>
            <a:r>
              <a:rPr sz="2000" dirty="0">
                <a:latin typeface="Arial"/>
                <a:cs typeface="Arial"/>
              </a:rPr>
              <a:t>régulier</a:t>
            </a:r>
            <a:r>
              <a:rPr sz="2000" spc="25" dirty="0">
                <a:latin typeface="Arial"/>
                <a:cs typeface="Arial"/>
              </a:rPr>
              <a:t> </a:t>
            </a:r>
            <a:r>
              <a:rPr sz="2000" spc="85" dirty="0">
                <a:latin typeface="Arial"/>
                <a:cs typeface="Arial"/>
              </a:rPr>
              <a:t>de</a:t>
            </a:r>
            <a:r>
              <a:rPr sz="2000" spc="10" dirty="0">
                <a:latin typeface="Arial"/>
                <a:cs typeface="Arial"/>
              </a:rPr>
              <a:t> </a:t>
            </a:r>
            <a:r>
              <a:rPr sz="2000" dirty="0">
                <a:latin typeface="Arial"/>
                <a:cs typeface="Arial"/>
              </a:rPr>
              <a:t>l’avancement</a:t>
            </a:r>
            <a:r>
              <a:rPr sz="2000" spc="15" dirty="0">
                <a:latin typeface="Arial"/>
                <a:cs typeface="Arial"/>
              </a:rPr>
              <a:t> </a:t>
            </a:r>
            <a:r>
              <a:rPr sz="2000" spc="95" dirty="0">
                <a:latin typeface="Arial"/>
                <a:cs typeface="Arial"/>
              </a:rPr>
              <a:t>du</a:t>
            </a:r>
            <a:r>
              <a:rPr sz="2000" spc="25" dirty="0">
                <a:latin typeface="Arial"/>
                <a:cs typeface="Arial"/>
              </a:rPr>
              <a:t> </a:t>
            </a:r>
            <a:r>
              <a:rPr sz="2000" spc="40" dirty="0">
                <a:latin typeface="Arial"/>
                <a:cs typeface="Arial"/>
              </a:rPr>
              <a:t>projet.</a:t>
            </a:r>
            <a:endParaRPr sz="2000">
              <a:latin typeface="Arial"/>
              <a:cs typeface="Aria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3</a:t>
            </a:fld>
            <a:endParaRPr spc="-25" dirty="0"/>
          </a:p>
        </p:txBody>
      </p:sp>
      <p:sp>
        <p:nvSpPr>
          <p:cNvPr id="3" name="object 3"/>
          <p:cNvSpPr txBox="1">
            <a:spLocks noGrp="1"/>
          </p:cNvSpPr>
          <p:nvPr>
            <p:ph type="title"/>
          </p:nvPr>
        </p:nvSpPr>
        <p:spPr>
          <a:xfrm>
            <a:off x="742971" y="287248"/>
            <a:ext cx="10863580" cy="428322"/>
          </a:xfrm>
          <a:prstGeom prst="rect">
            <a:avLst/>
          </a:prstGeom>
        </p:spPr>
        <p:txBody>
          <a:bodyPr vert="horz" wrap="square" lIns="0" tIns="12700" rIns="0" bIns="0" rtlCol="0">
            <a:spAutoFit/>
          </a:bodyPr>
          <a:lstStyle/>
          <a:p>
            <a:pPr marL="12700">
              <a:lnSpc>
                <a:spcPct val="100000"/>
              </a:lnSpc>
              <a:spcBef>
                <a:spcPts val="100"/>
              </a:spcBef>
            </a:pPr>
            <a:r>
              <a:rPr sz="2700" spc="-60" dirty="0"/>
              <a:t>Processus</a:t>
            </a:r>
            <a:r>
              <a:rPr sz="2700" spc="-85" dirty="0"/>
              <a:t> </a:t>
            </a:r>
            <a:r>
              <a:rPr sz="2700" spc="120" dirty="0"/>
              <a:t>de</a:t>
            </a:r>
            <a:r>
              <a:rPr sz="2700" spc="-95" dirty="0"/>
              <a:t> </a:t>
            </a:r>
            <a:r>
              <a:rPr lang="fr-CA" sz="2700" spc="-95" dirty="0"/>
              <a:t>remboursement des </a:t>
            </a:r>
            <a:r>
              <a:rPr sz="2700" spc="-10" dirty="0" err="1"/>
              <a:t>réclamation</a:t>
            </a:r>
            <a:r>
              <a:rPr lang="fr-CA" sz="2700" spc="-10" dirty="0"/>
              <a:t>s</a:t>
            </a:r>
            <a:endParaRPr sz="2700" dirty="0"/>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96898" y="1022941"/>
            <a:ext cx="10899775" cy="4578350"/>
          </a:xfrm>
          <a:prstGeom prst="rect">
            <a:avLst/>
          </a:prstGeom>
        </p:spPr>
        <p:txBody>
          <a:bodyPr vert="horz" wrap="square" lIns="0" tIns="12700" rIns="0" bIns="0" rtlCol="0">
            <a:spAutoFit/>
          </a:bodyPr>
          <a:lstStyle/>
          <a:p>
            <a:pPr marL="12700">
              <a:lnSpc>
                <a:spcPct val="100000"/>
              </a:lnSpc>
              <a:spcBef>
                <a:spcPts val="100"/>
              </a:spcBef>
            </a:pPr>
            <a:r>
              <a:rPr sz="2100" spc="-20" dirty="0">
                <a:latin typeface="Arial"/>
                <a:cs typeface="Arial"/>
              </a:rPr>
              <a:t>Toutes</a:t>
            </a:r>
            <a:r>
              <a:rPr sz="2100" spc="25" dirty="0">
                <a:latin typeface="Arial"/>
                <a:cs typeface="Arial"/>
              </a:rPr>
              <a:t> </a:t>
            </a:r>
            <a:r>
              <a:rPr sz="2100" dirty="0">
                <a:latin typeface="Arial"/>
                <a:cs typeface="Arial"/>
              </a:rPr>
              <a:t>les</a:t>
            </a:r>
            <a:r>
              <a:rPr sz="2100" spc="15" dirty="0">
                <a:latin typeface="Arial"/>
                <a:cs typeface="Arial"/>
              </a:rPr>
              <a:t> </a:t>
            </a:r>
            <a:r>
              <a:rPr sz="2100" dirty="0">
                <a:latin typeface="Arial"/>
                <a:cs typeface="Arial"/>
              </a:rPr>
              <a:t>demandes</a:t>
            </a:r>
            <a:r>
              <a:rPr sz="2100" spc="10" dirty="0">
                <a:latin typeface="Arial"/>
                <a:cs typeface="Arial"/>
              </a:rPr>
              <a:t> </a:t>
            </a:r>
            <a:r>
              <a:rPr sz="2100" dirty="0">
                <a:latin typeface="Arial"/>
                <a:cs typeface="Arial"/>
              </a:rPr>
              <a:t>soumises</a:t>
            </a:r>
            <a:r>
              <a:rPr sz="2100" spc="35" dirty="0">
                <a:latin typeface="Arial"/>
                <a:cs typeface="Arial"/>
              </a:rPr>
              <a:t> </a:t>
            </a:r>
            <a:r>
              <a:rPr sz="2100" dirty="0">
                <a:latin typeface="Arial"/>
                <a:cs typeface="Arial"/>
              </a:rPr>
              <a:t>seront</a:t>
            </a:r>
            <a:r>
              <a:rPr sz="2100" spc="15" dirty="0">
                <a:latin typeface="Arial"/>
                <a:cs typeface="Arial"/>
              </a:rPr>
              <a:t> </a:t>
            </a:r>
            <a:r>
              <a:rPr sz="2100" dirty="0">
                <a:latin typeface="Arial"/>
                <a:cs typeface="Arial"/>
              </a:rPr>
              <a:t>examinées</a:t>
            </a:r>
            <a:r>
              <a:rPr sz="2100" spc="5" dirty="0">
                <a:latin typeface="Arial"/>
                <a:cs typeface="Arial"/>
              </a:rPr>
              <a:t> </a:t>
            </a:r>
            <a:r>
              <a:rPr sz="2100" spc="50" dirty="0">
                <a:latin typeface="Arial"/>
                <a:cs typeface="Arial"/>
              </a:rPr>
              <a:t>et</a:t>
            </a:r>
            <a:r>
              <a:rPr sz="2100" spc="5" dirty="0">
                <a:latin typeface="Arial"/>
                <a:cs typeface="Arial"/>
              </a:rPr>
              <a:t> </a:t>
            </a:r>
            <a:r>
              <a:rPr sz="2100" dirty="0">
                <a:latin typeface="Arial"/>
                <a:cs typeface="Arial"/>
              </a:rPr>
              <a:t>validées</a:t>
            </a:r>
            <a:r>
              <a:rPr sz="2100" spc="5" dirty="0">
                <a:latin typeface="Arial"/>
                <a:cs typeface="Arial"/>
              </a:rPr>
              <a:t> </a:t>
            </a:r>
            <a:r>
              <a:rPr sz="2100" spc="-50" dirty="0">
                <a:latin typeface="Arial"/>
                <a:cs typeface="Arial"/>
              </a:rPr>
              <a:t>:</a:t>
            </a:r>
            <a:endParaRPr sz="2100">
              <a:latin typeface="Arial"/>
              <a:cs typeface="Arial"/>
            </a:endParaRPr>
          </a:p>
          <a:p>
            <a:pPr marL="814705" marR="643255" indent="-289560">
              <a:lnSpc>
                <a:spcPct val="100000"/>
              </a:lnSpc>
              <a:spcBef>
                <a:spcPts val="1410"/>
              </a:spcBef>
              <a:buFont typeface="Arial"/>
              <a:buChar char="•"/>
              <a:tabLst>
                <a:tab pos="927100" algn="l"/>
              </a:tabLst>
            </a:pPr>
            <a:r>
              <a:rPr sz="1900" i="1" dirty="0">
                <a:latin typeface="Arial"/>
                <a:cs typeface="Arial"/>
              </a:rPr>
              <a:t>Des</a:t>
            </a:r>
            <a:r>
              <a:rPr sz="1900" i="1" spc="-5" dirty="0">
                <a:latin typeface="Arial"/>
                <a:cs typeface="Arial"/>
              </a:rPr>
              <a:t> </a:t>
            </a:r>
            <a:r>
              <a:rPr sz="1900" i="1" dirty="0">
                <a:latin typeface="Arial"/>
                <a:cs typeface="Arial"/>
              </a:rPr>
              <a:t>feuilles</a:t>
            </a:r>
            <a:r>
              <a:rPr sz="1900" i="1" spc="-10" dirty="0">
                <a:latin typeface="Arial"/>
                <a:cs typeface="Arial"/>
              </a:rPr>
              <a:t> </a:t>
            </a:r>
            <a:r>
              <a:rPr sz="1900" i="1" spc="60" dirty="0">
                <a:latin typeface="Arial"/>
                <a:cs typeface="Arial"/>
              </a:rPr>
              <a:t>de</a:t>
            </a:r>
            <a:r>
              <a:rPr sz="1900" i="1" spc="10" dirty="0">
                <a:latin typeface="Arial"/>
                <a:cs typeface="Arial"/>
              </a:rPr>
              <a:t> </a:t>
            </a:r>
            <a:r>
              <a:rPr sz="1900" i="1" dirty="0">
                <a:latin typeface="Arial"/>
                <a:cs typeface="Arial"/>
              </a:rPr>
              <a:t>temps indiquant</a:t>
            </a:r>
            <a:r>
              <a:rPr sz="1900" i="1" spc="10" dirty="0">
                <a:latin typeface="Arial"/>
                <a:cs typeface="Arial"/>
              </a:rPr>
              <a:t> </a:t>
            </a:r>
            <a:r>
              <a:rPr sz="1900" i="1" dirty="0">
                <a:latin typeface="Arial"/>
                <a:cs typeface="Arial"/>
              </a:rPr>
              <a:t>les</a:t>
            </a:r>
            <a:r>
              <a:rPr sz="1900" i="1" spc="-5" dirty="0">
                <a:latin typeface="Arial"/>
                <a:cs typeface="Arial"/>
              </a:rPr>
              <a:t> </a:t>
            </a:r>
            <a:r>
              <a:rPr sz="1900" i="1" dirty="0">
                <a:latin typeface="Arial"/>
                <a:cs typeface="Arial"/>
              </a:rPr>
              <a:t>heures</a:t>
            </a:r>
            <a:r>
              <a:rPr sz="1900" i="1" spc="5" dirty="0">
                <a:latin typeface="Arial"/>
                <a:cs typeface="Arial"/>
              </a:rPr>
              <a:t> </a:t>
            </a:r>
            <a:r>
              <a:rPr sz="1900" i="1" dirty="0">
                <a:latin typeface="Arial"/>
                <a:cs typeface="Arial"/>
              </a:rPr>
              <a:t>travaillées</a:t>
            </a:r>
            <a:r>
              <a:rPr sz="1900" i="1" spc="-5" dirty="0">
                <a:latin typeface="Arial"/>
                <a:cs typeface="Arial"/>
              </a:rPr>
              <a:t> </a:t>
            </a:r>
            <a:r>
              <a:rPr sz="1900" i="1" dirty="0">
                <a:latin typeface="Arial"/>
                <a:cs typeface="Arial"/>
              </a:rPr>
              <a:t>directement</a:t>
            </a:r>
            <a:r>
              <a:rPr sz="1900" i="1" spc="25" dirty="0">
                <a:latin typeface="Arial"/>
                <a:cs typeface="Arial"/>
              </a:rPr>
              <a:t> </a:t>
            </a:r>
            <a:r>
              <a:rPr sz="1900" i="1" dirty="0">
                <a:latin typeface="Arial"/>
                <a:cs typeface="Arial"/>
              </a:rPr>
              <a:t>liées</a:t>
            </a:r>
            <a:r>
              <a:rPr sz="1900" i="1" spc="-5" dirty="0">
                <a:latin typeface="Arial"/>
                <a:cs typeface="Arial"/>
              </a:rPr>
              <a:t> </a:t>
            </a:r>
            <a:r>
              <a:rPr sz="1900" i="1" spc="-10" dirty="0">
                <a:latin typeface="Arial"/>
                <a:cs typeface="Arial"/>
              </a:rPr>
              <a:t>aux</a:t>
            </a:r>
            <a:r>
              <a:rPr sz="1900" i="1" dirty="0">
                <a:latin typeface="Arial"/>
                <a:cs typeface="Arial"/>
              </a:rPr>
              <a:t> activités </a:t>
            </a:r>
            <a:r>
              <a:rPr sz="1900" i="1" spc="30" dirty="0">
                <a:latin typeface="Arial"/>
                <a:cs typeface="Arial"/>
              </a:rPr>
              <a:t>de 	</a:t>
            </a:r>
            <a:r>
              <a:rPr sz="1900" i="1" dirty="0">
                <a:latin typeface="Arial"/>
                <a:cs typeface="Arial"/>
              </a:rPr>
              <a:t>projet</a:t>
            </a:r>
            <a:r>
              <a:rPr sz="1900" i="1" spc="114" dirty="0">
                <a:latin typeface="Arial"/>
                <a:cs typeface="Arial"/>
              </a:rPr>
              <a:t> </a:t>
            </a:r>
            <a:r>
              <a:rPr sz="1900" i="1" dirty="0">
                <a:latin typeface="Arial"/>
                <a:cs typeface="Arial"/>
              </a:rPr>
              <a:t>admissibles</a:t>
            </a:r>
            <a:r>
              <a:rPr sz="1900" i="1" spc="80" dirty="0">
                <a:latin typeface="Arial"/>
                <a:cs typeface="Arial"/>
              </a:rPr>
              <a:t> </a:t>
            </a:r>
            <a:r>
              <a:rPr sz="1900" i="1" dirty="0">
                <a:latin typeface="Arial"/>
                <a:cs typeface="Arial"/>
              </a:rPr>
              <a:t>doivent</a:t>
            </a:r>
            <a:r>
              <a:rPr sz="1900" i="1" spc="130" dirty="0">
                <a:latin typeface="Arial"/>
                <a:cs typeface="Arial"/>
              </a:rPr>
              <a:t> </a:t>
            </a:r>
            <a:r>
              <a:rPr sz="1900" i="1" dirty="0">
                <a:latin typeface="Arial"/>
                <a:cs typeface="Arial"/>
              </a:rPr>
              <a:t>être</a:t>
            </a:r>
            <a:r>
              <a:rPr sz="1900" i="1" spc="130" dirty="0">
                <a:latin typeface="Arial"/>
                <a:cs typeface="Arial"/>
              </a:rPr>
              <a:t> </a:t>
            </a:r>
            <a:r>
              <a:rPr sz="1900" i="1" spc="-10" dirty="0">
                <a:latin typeface="Arial"/>
                <a:cs typeface="Arial"/>
              </a:rPr>
              <a:t>fournies.</a:t>
            </a:r>
            <a:endParaRPr sz="1900">
              <a:latin typeface="Arial"/>
              <a:cs typeface="Arial"/>
            </a:endParaRPr>
          </a:p>
          <a:p>
            <a:pPr marL="814705" indent="-289560">
              <a:lnSpc>
                <a:spcPct val="100000"/>
              </a:lnSpc>
              <a:spcBef>
                <a:spcPts val="1400"/>
              </a:spcBef>
              <a:buFont typeface="Arial"/>
              <a:buChar char="•"/>
              <a:tabLst>
                <a:tab pos="814705" algn="l"/>
              </a:tabLst>
            </a:pPr>
            <a:r>
              <a:rPr sz="1900" i="1" spc="-85" dirty="0">
                <a:latin typeface="Arial"/>
                <a:cs typeface="Arial"/>
              </a:rPr>
              <a:t>Les</a:t>
            </a:r>
            <a:r>
              <a:rPr sz="1900" i="1" spc="-45" dirty="0">
                <a:latin typeface="Arial"/>
                <a:cs typeface="Arial"/>
              </a:rPr>
              <a:t> </a:t>
            </a:r>
            <a:r>
              <a:rPr sz="1900" i="1" dirty="0">
                <a:latin typeface="Arial"/>
                <a:cs typeface="Arial"/>
              </a:rPr>
              <a:t>registres</a:t>
            </a:r>
            <a:r>
              <a:rPr sz="1900" i="1" spc="-40" dirty="0">
                <a:latin typeface="Arial"/>
                <a:cs typeface="Arial"/>
              </a:rPr>
              <a:t> </a:t>
            </a:r>
            <a:r>
              <a:rPr sz="1900" i="1" spc="60" dirty="0">
                <a:latin typeface="Arial"/>
                <a:cs typeface="Arial"/>
              </a:rPr>
              <a:t>de</a:t>
            </a:r>
            <a:r>
              <a:rPr sz="1900" i="1" spc="-20" dirty="0">
                <a:latin typeface="Arial"/>
                <a:cs typeface="Arial"/>
              </a:rPr>
              <a:t> </a:t>
            </a:r>
            <a:r>
              <a:rPr sz="1900" i="1" dirty="0">
                <a:latin typeface="Arial"/>
                <a:cs typeface="Arial"/>
              </a:rPr>
              <a:t>paie</a:t>
            </a:r>
            <a:r>
              <a:rPr sz="1900" i="1" spc="-40" dirty="0">
                <a:latin typeface="Arial"/>
                <a:cs typeface="Arial"/>
              </a:rPr>
              <a:t> </a:t>
            </a:r>
            <a:r>
              <a:rPr sz="1900" i="1" dirty="0">
                <a:latin typeface="Arial"/>
                <a:cs typeface="Arial"/>
              </a:rPr>
              <a:t>seront</a:t>
            </a:r>
            <a:r>
              <a:rPr sz="1900" i="1" spc="-30" dirty="0">
                <a:latin typeface="Arial"/>
                <a:cs typeface="Arial"/>
              </a:rPr>
              <a:t> </a:t>
            </a:r>
            <a:r>
              <a:rPr sz="1900" i="1" dirty="0">
                <a:latin typeface="Arial"/>
                <a:cs typeface="Arial"/>
              </a:rPr>
              <a:t>requis</a:t>
            </a:r>
            <a:r>
              <a:rPr sz="1900" i="1" spc="-35" dirty="0">
                <a:latin typeface="Arial"/>
                <a:cs typeface="Arial"/>
              </a:rPr>
              <a:t> </a:t>
            </a:r>
            <a:r>
              <a:rPr sz="1900" i="1" spc="55" dirty="0">
                <a:latin typeface="Arial"/>
                <a:cs typeface="Arial"/>
              </a:rPr>
              <a:t>pour</a:t>
            </a:r>
            <a:r>
              <a:rPr sz="1900" i="1" spc="-35" dirty="0">
                <a:latin typeface="Arial"/>
                <a:cs typeface="Arial"/>
              </a:rPr>
              <a:t> </a:t>
            </a:r>
            <a:r>
              <a:rPr sz="1900" i="1" dirty="0">
                <a:latin typeface="Arial"/>
                <a:cs typeface="Arial"/>
              </a:rPr>
              <a:t>la</a:t>
            </a:r>
            <a:r>
              <a:rPr sz="1900" i="1" spc="-35" dirty="0">
                <a:latin typeface="Arial"/>
                <a:cs typeface="Arial"/>
              </a:rPr>
              <a:t> </a:t>
            </a:r>
            <a:r>
              <a:rPr sz="1900" i="1" dirty="0">
                <a:latin typeface="Arial"/>
                <a:cs typeface="Arial"/>
              </a:rPr>
              <a:t>soumission</a:t>
            </a:r>
            <a:r>
              <a:rPr sz="1900" i="1" spc="-40" dirty="0">
                <a:latin typeface="Arial"/>
                <a:cs typeface="Arial"/>
              </a:rPr>
              <a:t> </a:t>
            </a:r>
            <a:r>
              <a:rPr sz="1900" i="1" dirty="0">
                <a:latin typeface="Arial"/>
                <a:cs typeface="Arial"/>
              </a:rPr>
              <a:t>à</a:t>
            </a:r>
            <a:r>
              <a:rPr sz="1900" i="1" spc="-35" dirty="0">
                <a:latin typeface="Arial"/>
                <a:cs typeface="Arial"/>
              </a:rPr>
              <a:t> </a:t>
            </a:r>
            <a:r>
              <a:rPr sz="1900" i="1" dirty="0">
                <a:latin typeface="Arial"/>
                <a:cs typeface="Arial"/>
              </a:rPr>
              <a:t>l’appui</a:t>
            </a:r>
            <a:r>
              <a:rPr sz="1900" i="1" spc="-45" dirty="0">
                <a:latin typeface="Arial"/>
                <a:cs typeface="Arial"/>
              </a:rPr>
              <a:t> </a:t>
            </a:r>
            <a:r>
              <a:rPr sz="1900" i="1" dirty="0">
                <a:latin typeface="Arial"/>
                <a:cs typeface="Arial"/>
              </a:rPr>
              <a:t>des</a:t>
            </a:r>
            <a:r>
              <a:rPr sz="1900" i="1" spc="-30" dirty="0">
                <a:latin typeface="Arial"/>
                <a:cs typeface="Arial"/>
              </a:rPr>
              <a:t> </a:t>
            </a:r>
            <a:r>
              <a:rPr sz="1900" i="1" spc="-10" dirty="0">
                <a:latin typeface="Arial"/>
                <a:cs typeface="Arial"/>
              </a:rPr>
              <a:t>frais</a:t>
            </a:r>
            <a:r>
              <a:rPr sz="1900" i="1" spc="-30" dirty="0">
                <a:latin typeface="Arial"/>
                <a:cs typeface="Arial"/>
              </a:rPr>
              <a:t> </a:t>
            </a:r>
            <a:r>
              <a:rPr sz="1900" i="1" spc="60" dirty="0">
                <a:latin typeface="Arial"/>
                <a:cs typeface="Arial"/>
              </a:rPr>
              <a:t>de</a:t>
            </a:r>
            <a:r>
              <a:rPr sz="1900" i="1" spc="-25" dirty="0">
                <a:latin typeface="Arial"/>
                <a:cs typeface="Arial"/>
              </a:rPr>
              <a:t> </a:t>
            </a:r>
            <a:r>
              <a:rPr sz="1900" i="1" dirty="0">
                <a:latin typeface="Arial"/>
                <a:cs typeface="Arial"/>
              </a:rPr>
              <a:t>main-</a:t>
            </a:r>
            <a:r>
              <a:rPr sz="1900" i="1" spc="-10" dirty="0">
                <a:latin typeface="Arial"/>
                <a:cs typeface="Arial"/>
              </a:rPr>
              <a:t>d’œuvre.</a:t>
            </a:r>
            <a:endParaRPr sz="1900">
              <a:latin typeface="Arial"/>
              <a:cs typeface="Arial"/>
            </a:endParaRPr>
          </a:p>
          <a:p>
            <a:pPr marL="814705" marR="282575" indent="-290195">
              <a:lnSpc>
                <a:spcPct val="100000"/>
              </a:lnSpc>
              <a:spcBef>
                <a:spcPts val="1400"/>
              </a:spcBef>
              <a:buFont typeface="Arial"/>
              <a:buChar char="•"/>
              <a:tabLst>
                <a:tab pos="814705" algn="l"/>
              </a:tabLst>
            </a:pPr>
            <a:r>
              <a:rPr sz="1900" i="1" dirty="0">
                <a:latin typeface="Arial"/>
                <a:cs typeface="Arial"/>
              </a:rPr>
              <a:t>Des</a:t>
            </a:r>
            <a:r>
              <a:rPr sz="1900" i="1" spc="-30" dirty="0">
                <a:latin typeface="Arial"/>
                <a:cs typeface="Arial"/>
              </a:rPr>
              <a:t> </a:t>
            </a:r>
            <a:r>
              <a:rPr sz="1900" i="1" dirty="0">
                <a:latin typeface="Arial"/>
                <a:cs typeface="Arial"/>
              </a:rPr>
              <a:t>copies</a:t>
            </a:r>
            <a:r>
              <a:rPr sz="1900" i="1" spc="-35" dirty="0">
                <a:latin typeface="Arial"/>
                <a:cs typeface="Arial"/>
              </a:rPr>
              <a:t> </a:t>
            </a:r>
            <a:r>
              <a:rPr sz="1900" i="1" dirty="0">
                <a:latin typeface="Arial"/>
                <a:cs typeface="Arial"/>
              </a:rPr>
              <a:t>des</a:t>
            </a:r>
            <a:r>
              <a:rPr sz="1900" i="1" spc="-20" dirty="0">
                <a:latin typeface="Arial"/>
                <a:cs typeface="Arial"/>
              </a:rPr>
              <a:t> </a:t>
            </a:r>
            <a:r>
              <a:rPr sz="1900" i="1" dirty="0">
                <a:latin typeface="Arial"/>
                <a:cs typeface="Arial"/>
              </a:rPr>
              <a:t>factures</a:t>
            </a:r>
            <a:r>
              <a:rPr sz="1900" i="1" spc="-15" dirty="0">
                <a:latin typeface="Arial"/>
                <a:cs typeface="Arial"/>
              </a:rPr>
              <a:t> </a:t>
            </a:r>
            <a:r>
              <a:rPr sz="1900" i="1" spc="55" dirty="0">
                <a:latin typeface="Arial"/>
                <a:cs typeface="Arial"/>
              </a:rPr>
              <a:t>pour</a:t>
            </a:r>
            <a:r>
              <a:rPr sz="1900" i="1" spc="-25" dirty="0">
                <a:latin typeface="Arial"/>
                <a:cs typeface="Arial"/>
              </a:rPr>
              <a:t> </a:t>
            </a:r>
            <a:r>
              <a:rPr sz="1900" i="1" dirty="0">
                <a:latin typeface="Arial"/>
                <a:cs typeface="Arial"/>
              </a:rPr>
              <a:t>les</a:t>
            </a:r>
            <a:r>
              <a:rPr sz="1900" i="1" spc="-30" dirty="0">
                <a:latin typeface="Arial"/>
                <a:cs typeface="Arial"/>
              </a:rPr>
              <a:t> </a:t>
            </a:r>
            <a:r>
              <a:rPr sz="1900" i="1" dirty="0">
                <a:latin typeface="Arial"/>
                <a:cs typeface="Arial"/>
              </a:rPr>
              <a:t>dépenses</a:t>
            </a:r>
            <a:r>
              <a:rPr sz="1900" i="1" spc="-30" dirty="0">
                <a:latin typeface="Arial"/>
                <a:cs typeface="Arial"/>
              </a:rPr>
              <a:t> </a:t>
            </a:r>
            <a:r>
              <a:rPr sz="1900" i="1" spc="60" dirty="0">
                <a:latin typeface="Arial"/>
                <a:cs typeface="Arial"/>
              </a:rPr>
              <a:t>de</a:t>
            </a:r>
            <a:r>
              <a:rPr sz="1900" i="1" spc="-10" dirty="0">
                <a:latin typeface="Arial"/>
                <a:cs typeface="Arial"/>
              </a:rPr>
              <a:t> </a:t>
            </a:r>
            <a:r>
              <a:rPr sz="1900" i="1" dirty="0">
                <a:latin typeface="Arial"/>
                <a:cs typeface="Arial"/>
              </a:rPr>
              <a:t>plus</a:t>
            </a:r>
            <a:r>
              <a:rPr sz="1900" i="1" spc="-40" dirty="0">
                <a:latin typeface="Arial"/>
                <a:cs typeface="Arial"/>
              </a:rPr>
              <a:t> </a:t>
            </a:r>
            <a:r>
              <a:rPr sz="1900" i="1" spc="60" dirty="0">
                <a:latin typeface="Arial"/>
                <a:cs typeface="Arial"/>
              </a:rPr>
              <a:t>de</a:t>
            </a:r>
            <a:r>
              <a:rPr sz="1900" i="1" spc="-15" dirty="0">
                <a:latin typeface="Arial"/>
                <a:cs typeface="Arial"/>
              </a:rPr>
              <a:t> </a:t>
            </a:r>
            <a:r>
              <a:rPr sz="1900" i="1" dirty="0">
                <a:latin typeface="Arial"/>
                <a:cs typeface="Arial"/>
              </a:rPr>
              <a:t>500</a:t>
            </a:r>
            <a:r>
              <a:rPr sz="1900" i="1" spc="-30" dirty="0">
                <a:latin typeface="Arial"/>
                <a:cs typeface="Arial"/>
              </a:rPr>
              <a:t> </a:t>
            </a:r>
            <a:r>
              <a:rPr sz="1900" i="1" dirty="0">
                <a:latin typeface="Arial"/>
                <a:cs typeface="Arial"/>
              </a:rPr>
              <a:t>$</a:t>
            </a:r>
            <a:r>
              <a:rPr sz="1900" i="1" spc="-25" dirty="0">
                <a:latin typeface="Arial"/>
                <a:cs typeface="Arial"/>
              </a:rPr>
              <a:t> </a:t>
            </a:r>
            <a:r>
              <a:rPr sz="1900" i="1" u="sng" dirty="0">
                <a:uFill>
                  <a:solidFill>
                    <a:srgbClr val="000000"/>
                  </a:solidFill>
                </a:uFill>
                <a:latin typeface="Arial"/>
                <a:cs typeface="Arial"/>
              </a:rPr>
              <a:t>doivent</a:t>
            </a:r>
            <a:r>
              <a:rPr sz="1900" i="1" spc="-5" dirty="0">
                <a:latin typeface="Arial"/>
                <a:cs typeface="Arial"/>
              </a:rPr>
              <a:t> </a:t>
            </a:r>
            <a:r>
              <a:rPr sz="1900" i="1" dirty="0">
                <a:latin typeface="Arial"/>
                <a:cs typeface="Arial"/>
              </a:rPr>
              <a:t>être</a:t>
            </a:r>
            <a:r>
              <a:rPr sz="1900" i="1" spc="-10" dirty="0">
                <a:latin typeface="Arial"/>
                <a:cs typeface="Arial"/>
              </a:rPr>
              <a:t> </a:t>
            </a:r>
            <a:r>
              <a:rPr sz="1900" i="1" spc="-20" dirty="0">
                <a:latin typeface="Arial"/>
                <a:cs typeface="Arial"/>
              </a:rPr>
              <a:t>soumises</a:t>
            </a:r>
            <a:r>
              <a:rPr sz="1900" i="1" spc="-35" dirty="0">
                <a:latin typeface="Arial"/>
                <a:cs typeface="Arial"/>
              </a:rPr>
              <a:t> </a:t>
            </a:r>
            <a:r>
              <a:rPr sz="1900" i="1" spc="-20" dirty="0">
                <a:latin typeface="Arial"/>
                <a:cs typeface="Arial"/>
              </a:rPr>
              <a:t>avec </a:t>
            </a:r>
            <a:r>
              <a:rPr sz="1900" i="1" spc="-25" dirty="0">
                <a:latin typeface="Arial"/>
                <a:cs typeface="Arial"/>
              </a:rPr>
              <a:t>la </a:t>
            </a:r>
            <a:r>
              <a:rPr sz="1900" i="1" spc="-10" dirty="0">
                <a:latin typeface="Arial"/>
                <a:cs typeface="Arial"/>
              </a:rPr>
              <a:t>réclamation.</a:t>
            </a:r>
            <a:endParaRPr sz="1900">
              <a:latin typeface="Arial"/>
              <a:cs typeface="Arial"/>
            </a:endParaRPr>
          </a:p>
          <a:p>
            <a:pPr marL="814705" marR="5080" indent="-289560">
              <a:lnSpc>
                <a:spcPct val="100000"/>
              </a:lnSpc>
              <a:spcBef>
                <a:spcPts val="1400"/>
              </a:spcBef>
              <a:buFont typeface="Arial"/>
              <a:buChar char="•"/>
              <a:tabLst>
                <a:tab pos="814705" algn="l"/>
              </a:tabLst>
            </a:pPr>
            <a:r>
              <a:rPr sz="1900" i="1" u="sng" spc="-55" dirty="0">
                <a:uFill>
                  <a:solidFill>
                    <a:srgbClr val="000000"/>
                  </a:solidFill>
                </a:uFill>
                <a:latin typeface="Arial"/>
                <a:cs typeface="Arial"/>
              </a:rPr>
              <a:t>Le</a:t>
            </a:r>
            <a:r>
              <a:rPr sz="1900" i="1" u="sng" spc="-20" dirty="0">
                <a:uFill>
                  <a:solidFill>
                    <a:srgbClr val="000000"/>
                  </a:solidFill>
                </a:uFill>
                <a:latin typeface="Arial"/>
                <a:cs typeface="Arial"/>
              </a:rPr>
              <a:t> </a:t>
            </a:r>
            <a:r>
              <a:rPr sz="1900" i="1" u="sng" dirty="0">
                <a:uFill>
                  <a:solidFill>
                    <a:srgbClr val="000000"/>
                  </a:solidFill>
                </a:uFill>
                <a:latin typeface="Arial"/>
                <a:cs typeface="Arial"/>
              </a:rPr>
              <a:t>gouvernement</a:t>
            </a:r>
            <a:r>
              <a:rPr sz="1900" i="1" u="sng" spc="10" dirty="0">
                <a:uFill>
                  <a:solidFill>
                    <a:srgbClr val="000000"/>
                  </a:solidFill>
                </a:uFill>
                <a:latin typeface="Arial"/>
                <a:cs typeface="Arial"/>
              </a:rPr>
              <a:t> </a:t>
            </a:r>
            <a:r>
              <a:rPr sz="1900" i="1" u="sng" spc="70" dirty="0">
                <a:uFill>
                  <a:solidFill>
                    <a:srgbClr val="000000"/>
                  </a:solidFill>
                </a:uFill>
                <a:latin typeface="Arial"/>
                <a:cs typeface="Arial"/>
              </a:rPr>
              <a:t>du</a:t>
            </a:r>
            <a:r>
              <a:rPr sz="1900" i="1" u="sng" spc="-5" dirty="0">
                <a:uFill>
                  <a:solidFill>
                    <a:srgbClr val="000000"/>
                  </a:solidFill>
                </a:uFill>
                <a:latin typeface="Arial"/>
                <a:cs typeface="Arial"/>
              </a:rPr>
              <a:t> </a:t>
            </a:r>
            <a:r>
              <a:rPr sz="1900" i="1" u="sng" spc="-10" dirty="0">
                <a:uFill>
                  <a:solidFill>
                    <a:srgbClr val="000000"/>
                  </a:solidFill>
                </a:uFill>
                <a:latin typeface="Arial"/>
                <a:cs typeface="Arial"/>
              </a:rPr>
              <a:t>Canada </a:t>
            </a:r>
            <a:r>
              <a:rPr sz="1900" i="1" u="sng" spc="-45" dirty="0">
                <a:uFill>
                  <a:solidFill>
                    <a:srgbClr val="000000"/>
                  </a:solidFill>
                </a:uFill>
                <a:latin typeface="Arial"/>
                <a:cs typeface="Arial"/>
              </a:rPr>
              <a:t>se</a:t>
            </a:r>
            <a:r>
              <a:rPr sz="1900" i="1" u="sng" spc="-20" dirty="0">
                <a:uFill>
                  <a:solidFill>
                    <a:srgbClr val="000000"/>
                  </a:solidFill>
                </a:uFill>
                <a:latin typeface="Arial"/>
                <a:cs typeface="Arial"/>
              </a:rPr>
              <a:t> réserve</a:t>
            </a:r>
            <a:r>
              <a:rPr sz="1900" i="1" u="sng" spc="-10" dirty="0">
                <a:uFill>
                  <a:solidFill>
                    <a:srgbClr val="000000"/>
                  </a:solidFill>
                </a:uFill>
                <a:latin typeface="Arial"/>
                <a:cs typeface="Arial"/>
              </a:rPr>
              <a:t> </a:t>
            </a:r>
            <a:r>
              <a:rPr sz="1900" i="1" u="sng" dirty="0">
                <a:uFill>
                  <a:solidFill>
                    <a:srgbClr val="000000"/>
                  </a:solidFill>
                </a:uFill>
                <a:latin typeface="Arial"/>
                <a:cs typeface="Arial"/>
              </a:rPr>
              <a:t>le</a:t>
            </a:r>
            <a:r>
              <a:rPr sz="1900" i="1" u="sng" spc="-15" dirty="0">
                <a:uFill>
                  <a:solidFill>
                    <a:srgbClr val="000000"/>
                  </a:solidFill>
                </a:uFill>
                <a:latin typeface="Arial"/>
                <a:cs typeface="Arial"/>
              </a:rPr>
              <a:t> </a:t>
            </a:r>
            <a:r>
              <a:rPr sz="1900" i="1" u="sng" spc="50" dirty="0">
                <a:uFill>
                  <a:solidFill>
                    <a:srgbClr val="000000"/>
                  </a:solidFill>
                </a:uFill>
                <a:latin typeface="Arial"/>
                <a:cs typeface="Arial"/>
              </a:rPr>
              <a:t>droit</a:t>
            </a:r>
            <a:r>
              <a:rPr sz="1900" i="1" u="sng" spc="10" dirty="0">
                <a:uFill>
                  <a:solidFill>
                    <a:srgbClr val="000000"/>
                  </a:solidFill>
                </a:uFill>
                <a:latin typeface="Arial"/>
                <a:cs typeface="Arial"/>
              </a:rPr>
              <a:t> </a:t>
            </a:r>
            <a:r>
              <a:rPr sz="1900" i="1" u="sng" spc="60" dirty="0">
                <a:uFill>
                  <a:solidFill>
                    <a:srgbClr val="000000"/>
                  </a:solidFill>
                </a:uFill>
                <a:latin typeface="Arial"/>
                <a:cs typeface="Arial"/>
              </a:rPr>
              <a:t>de</a:t>
            </a:r>
            <a:r>
              <a:rPr sz="1900" i="1" u="sng" spc="-5" dirty="0">
                <a:uFill>
                  <a:solidFill>
                    <a:srgbClr val="000000"/>
                  </a:solidFill>
                </a:uFill>
                <a:latin typeface="Arial"/>
                <a:cs typeface="Arial"/>
              </a:rPr>
              <a:t> </a:t>
            </a:r>
            <a:r>
              <a:rPr sz="1900" i="1" u="sng" dirty="0">
                <a:uFill>
                  <a:solidFill>
                    <a:srgbClr val="000000"/>
                  </a:solidFill>
                </a:uFill>
                <a:latin typeface="Arial"/>
                <a:cs typeface="Arial"/>
              </a:rPr>
              <a:t>vérifier</a:t>
            </a:r>
            <a:r>
              <a:rPr sz="1900" i="1" u="sng" spc="5" dirty="0">
                <a:uFill>
                  <a:solidFill>
                    <a:srgbClr val="000000"/>
                  </a:solidFill>
                </a:uFill>
                <a:latin typeface="Arial"/>
                <a:cs typeface="Arial"/>
              </a:rPr>
              <a:t> </a:t>
            </a:r>
            <a:r>
              <a:rPr sz="1900" i="1" u="sng" dirty="0">
                <a:uFill>
                  <a:solidFill>
                    <a:srgbClr val="000000"/>
                  </a:solidFill>
                </a:uFill>
                <a:latin typeface="Arial"/>
                <a:cs typeface="Arial"/>
              </a:rPr>
              <a:t>les</a:t>
            </a:r>
            <a:r>
              <a:rPr sz="1900" i="1" u="sng" spc="-15" dirty="0">
                <a:uFill>
                  <a:solidFill>
                    <a:srgbClr val="000000"/>
                  </a:solidFill>
                </a:uFill>
                <a:latin typeface="Arial"/>
                <a:cs typeface="Arial"/>
              </a:rPr>
              <a:t> </a:t>
            </a:r>
            <a:r>
              <a:rPr sz="1900" i="1" u="sng" dirty="0">
                <a:uFill>
                  <a:solidFill>
                    <a:srgbClr val="000000"/>
                  </a:solidFill>
                </a:uFill>
                <a:latin typeface="Arial"/>
                <a:cs typeface="Arial"/>
              </a:rPr>
              <a:t>demandes</a:t>
            </a:r>
            <a:r>
              <a:rPr sz="1900" i="1" u="sng" spc="-5" dirty="0">
                <a:uFill>
                  <a:solidFill>
                    <a:srgbClr val="000000"/>
                  </a:solidFill>
                </a:uFill>
                <a:latin typeface="Arial"/>
                <a:cs typeface="Arial"/>
              </a:rPr>
              <a:t> </a:t>
            </a:r>
            <a:r>
              <a:rPr sz="1900" i="1" u="sng" spc="60" dirty="0">
                <a:uFill>
                  <a:solidFill>
                    <a:srgbClr val="000000"/>
                  </a:solidFill>
                </a:uFill>
                <a:latin typeface="Arial"/>
                <a:cs typeface="Arial"/>
              </a:rPr>
              <a:t>de</a:t>
            </a:r>
            <a:r>
              <a:rPr sz="1900" i="1" u="sng" spc="-5" dirty="0">
                <a:uFill>
                  <a:solidFill>
                    <a:srgbClr val="000000"/>
                  </a:solidFill>
                </a:uFill>
                <a:latin typeface="Arial"/>
                <a:cs typeface="Arial"/>
              </a:rPr>
              <a:t> </a:t>
            </a:r>
            <a:r>
              <a:rPr sz="1900" i="1" u="sng" spc="-10" dirty="0">
                <a:uFill>
                  <a:solidFill>
                    <a:srgbClr val="000000"/>
                  </a:solidFill>
                </a:uFill>
                <a:latin typeface="Arial"/>
                <a:cs typeface="Arial"/>
              </a:rPr>
              <a:t>remboursement</a:t>
            </a:r>
            <a:r>
              <a:rPr sz="1900" i="1" spc="-10" dirty="0">
                <a:latin typeface="Arial"/>
                <a:cs typeface="Arial"/>
              </a:rPr>
              <a:t> </a:t>
            </a:r>
            <a:r>
              <a:rPr sz="1900" i="1" u="sng" dirty="0">
                <a:uFill>
                  <a:solidFill>
                    <a:srgbClr val="000000"/>
                  </a:solidFill>
                </a:uFill>
                <a:latin typeface="Arial"/>
                <a:cs typeface="Arial"/>
              </a:rPr>
              <a:t>et</a:t>
            </a:r>
            <a:r>
              <a:rPr sz="1900" i="1" u="sng" spc="5" dirty="0">
                <a:uFill>
                  <a:solidFill>
                    <a:srgbClr val="000000"/>
                  </a:solidFill>
                </a:uFill>
                <a:latin typeface="Arial"/>
                <a:cs typeface="Arial"/>
              </a:rPr>
              <a:t> </a:t>
            </a:r>
            <a:r>
              <a:rPr sz="1900" i="1" u="sng" dirty="0">
                <a:uFill>
                  <a:solidFill>
                    <a:srgbClr val="000000"/>
                  </a:solidFill>
                </a:uFill>
                <a:latin typeface="Arial"/>
                <a:cs typeface="Arial"/>
              </a:rPr>
              <a:t>les</a:t>
            </a:r>
            <a:r>
              <a:rPr sz="1900" i="1" u="sng" spc="-10" dirty="0">
                <a:uFill>
                  <a:solidFill>
                    <a:srgbClr val="000000"/>
                  </a:solidFill>
                </a:uFill>
                <a:latin typeface="Arial"/>
                <a:cs typeface="Arial"/>
              </a:rPr>
              <a:t> </a:t>
            </a:r>
            <a:r>
              <a:rPr sz="1900" i="1" u="sng" dirty="0">
                <a:uFill>
                  <a:solidFill>
                    <a:srgbClr val="000000"/>
                  </a:solidFill>
                </a:uFill>
                <a:latin typeface="Arial"/>
                <a:cs typeface="Arial"/>
              </a:rPr>
              <a:t>documents</a:t>
            </a:r>
            <a:r>
              <a:rPr sz="1900" i="1" u="sng" spc="20" dirty="0">
                <a:uFill>
                  <a:solidFill>
                    <a:srgbClr val="000000"/>
                  </a:solidFill>
                </a:uFill>
                <a:latin typeface="Arial"/>
                <a:cs typeface="Arial"/>
              </a:rPr>
              <a:t> </a:t>
            </a:r>
            <a:r>
              <a:rPr sz="1900" i="1" u="sng" dirty="0">
                <a:uFill>
                  <a:solidFill>
                    <a:srgbClr val="000000"/>
                  </a:solidFill>
                </a:uFill>
                <a:latin typeface="Arial"/>
                <a:cs typeface="Arial"/>
              </a:rPr>
              <a:t>à</a:t>
            </a:r>
            <a:r>
              <a:rPr sz="1900" i="1" u="sng" spc="-5" dirty="0">
                <a:uFill>
                  <a:solidFill>
                    <a:srgbClr val="000000"/>
                  </a:solidFill>
                </a:uFill>
                <a:latin typeface="Arial"/>
                <a:cs typeface="Arial"/>
              </a:rPr>
              <a:t> </a:t>
            </a:r>
            <a:r>
              <a:rPr sz="1900" i="1" u="sng" dirty="0">
                <a:uFill>
                  <a:solidFill>
                    <a:srgbClr val="000000"/>
                  </a:solidFill>
                </a:uFill>
                <a:latin typeface="Arial"/>
                <a:cs typeface="Arial"/>
              </a:rPr>
              <a:t>l’appui</a:t>
            </a:r>
            <a:r>
              <a:rPr sz="1900" i="1" u="sng" spc="-10" dirty="0">
                <a:uFill>
                  <a:solidFill>
                    <a:srgbClr val="000000"/>
                  </a:solidFill>
                </a:uFill>
                <a:latin typeface="Arial"/>
                <a:cs typeface="Arial"/>
              </a:rPr>
              <a:t> </a:t>
            </a:r>
            <a:r>
              <a:rPr sz="1900" i="1" u="sng" dirty="0">
                <a:uFill>
                  <a:solidFill>
                    <a:srgbClr val="000000"/>
                  </a:solidFill>
                </a:uFill>
                <a:latin typeface="Arial"/>
                <a:cs typeface="Arial"/>
              </a:rPr>
              <a:t>pendant</a:t>
            </a:r>
            <a:r>
              <a:rPr sz="1900" i="1" u="sng" spc="10" dirty="0">
                <a:uFill>
                  <a:solidFill>
                    <a:srgbClr val="000000"/>
                  </a:solidFill>
                </a:uFill>
                <a:latin typeface="Arial"/>
                <a:cs typeface="Arial"/>
              </a:rPr>
              <a:t> </a:t>
            </a:r>
            <a:r>
              <a:rPr sz="1900" i="1" u="sng" dirty="0">
                <a:uFill>
                  <a:solidFill>
                    <a:srgbClr val="000000"/>
                  </a:solidFill>
                </a:uFill>
                <a:latin typeface="Arial"/>
                <a:cs typeface="Arial"/>
              </a:rPr>
              <a:t>au</a:t>
            </a:r>
            <a:r>
              <a:rPr sz="1900" i="1" u="sng" spc="10" dirty="0">
                <a:uFill>
                  <a:solidFill>
                    <a:srgbClr val="000000"/>
                  </a:solidFill>
                </a:uFill>
                <a:latin typeface="Arial"/>
                <a:cs typeface="Arial"/>
              </a:rPr>
              <a:t> </a:t>
            </a:r>
            <a:r>
              <a:rPr sz="1900" i="1" u="sng" dirty="0">
                <a:uFill>
                  <a:solidFill>
                    <a:srgbClr val="000000"/>
                  </a:solidFill>
                </a:uFill>
                <a:latin typeface="Arial"/>
                <a:cs typeface="Arial"/>
              </a:rPr>
              <a:t>moins</a:t>
            </a:r>
            <a:r>
              <a:rPr sz="1900" i="1" u="sng" spc="5" dirty="0">
                <a:uFill>
                  <a:solidFill>
                    <a:srgbClr val="000000"/>
                  </a:solidFill>
                </a:uFill>
                <a:latin typeface="Arial"/>
                <a:cs typeface="Arial"/>
              </a:rPr>
              <a:t> </a:t>
            </a:r>
            <a:r>
              <a:rPr sz="1900" i="1" u="sng" dirty="0">
                <a:uFill>
                  <a:solidFill>
                    <a:srgbClr val="000000"/>
                  </a:solidFill>
                </a:uFill>
                <a:latin typeface="Arial"/>
                <a:cs typeface="Arial"/>
              </a:rPr>
              <a:t>sept</a:t>
            </a:r>
            <a:r>
              <a:rPr sz="1900" i="1" u="sng" spc="-10" dirty="0">
                <a:uFill>
                  <a:solidFill>
                    <a:srgbClr val="000000"/>
                  </a:solidFill>
                </a:uFill>
                <a:latin typeface="Arial"/>
                <a:cs typeface="Arial"/>
              </a:rPr>
              <a:t> </a:t>
            </a:r>
            <a:r>
              <a:rPr sz="1900" i="1" u="sng" spc="-40" dirty="0">
                <a:uFill>
                  <a:solidFill>
                    <a:srgbClr val="000000"/>
                  </a:solidFill>
                </a:uFill>
                <a:latin typeface="Arial"/>
                <a:cs typeface="Arial"/>
              </a:rPr>
              <a:t>ans</a:t>
            </a:r>
            <a:r>
              <a:rPr sz="1900" i="1" u="sng" dirty="0">
                <a:uFill>
                  <a:solidFill>
                    <a:srgbClr val="000000"/>
                  </a:solidFill>
                </a:uFill>
                <a:latin typeface="Arial"/>
                <a:cs typeface="Arial"/>
              </a:rPr>
              <a:t> après</a:t>
            </a:r>
            <a:r>
              <a:rPr sz="1900" i="1" u="sng" spc="-10" dirty="0">
                <a:uFill>
                  <a:solidFill>
                    <a:srgbClr val="000000"/>
                  </a:solidFill>
                </a:uFill>
                <a:latin typeface="Arial"/>
                <a:cs typeface="Arial"/>
              </a:rPr>
              <a:t> </a:t>
            </a:r>
            <a:r>
              <a:rPr sz="1900" i="1" u="sng" dirty="0">
                <a:uFill>
                  <a:solidFill>
                    <a:srgbClr val="000000"/>
                  </a:solidFill>
                </a:uFill>
                <a:latin typeface="Arial"/>
                <a:cs typeface="Arial"/>
              </a:rPr>
              <a:t>l’achèvement</a:t>
            </a:r>
            <a:r>
              <a:rPr sz="1900" i="1" u="sng" spc="20" dirty="0">
                <a:uFill>
                  <a:solidFill>
                    <a:srgbClr val="000000"/>
                  </a:solidFill>
                </a:uFill>
                <a:latin typeface="Arial"/>
                <a:cs typeface="Arial"/>
              </a:rPr>
              <a:t> </a:t>
            </a:r>
            <a:r>
              <a:rPr sz="1900" i="1" u="sng" spc="70" dirty="0">
                <a:uFill>
                  <a:solidFill>
                    <a:srgbClr val="000000"/>
                  </a:solidFill>
                </a:uFill>
                <a:latin typeface="Arial"/>
                <a:cs typeface="Arial"/>
              </a:rPr>
              <a:t>du</a:t>
            </a:r>
            <a:r>
              <a:rPr sz="1900" i="1" u="sng" spc="10" dirty="0">
                <a:uFill>
                  <a:solidFill>
                    <a:srgbClr val="000000"/>
                  </a:solidFill>
                </a:uFill>
                <a:latin typeface="Arial"/>
                <a:cs typeface="Arial"/>
              </a:rPr>
              <a:t> </a:t>
            </a:r>
            <a:r>
              <a:rPr sz="1900" i="1" u="sng" spc="-10" dirty="0">
                <a:uFill>
                  <a:solidFill>
                    <a:srgbClr val="000000"/>
                  </a:solidFill>
                </a:uFill>
                <a:latin typeface="Arial"/>
                <a:cs typeface="Arial"/>
              </a:rPr>
              <a:t>projet.</a:t>
            </a:r>
            <a:endParaRPr sz="1900">
              <a:latin typeface="Arial"/>
              <a:cs typeface="Arial"/>
            </a:endParaRPr>
          </a:p>
          <a:p>
            <a:pPr marL="1152525" marR="576580" lvl="1" indent="-338455">
              <a:lnSpc>
                <a:spcPct val="105000"/>
              </a:lnSpc>
              <a:spcBef>
                <a:spcPts val="1280"/>
              </a:spcBef>
              <a:buFont typeface="Wingdings"/>
              <a:buChar char=""/>
              <a:tabLst>
                <a:tab pos="1152525" algn="l"/>
              </a:tabLst>
            </a:pPr>
            <a:r>
              <a:rPr sz="1800" i="1" spc="-75" dirty="0">
                <a:latin typeface="Arial"/>
                <a:cs typeface="Arial"/>
              </a:rPr>
              <a:t>Tous</a:t>
            </a:r>
            <a:r>
              <a:rPr sz="1800" i="1" spc="25" dirty="0">
                <a:latin typeface="Arial"/>
                <a:cs typeface="Arial"/>
              </a:rPr>
              <a:t> </a:t>
            </a:r>
            <a:r>
              <a:rPr sz="1800" i="1" dirty="0">
                <a:latin typeface="Arial"/>
                <a:cs typeface="Arial"/>
              </a:rPr>
              <a:t>les documents</a:t>
            </a:r>
            <a:r>
              <a:rPr sz="1800" i="1" spc="15" dirty="0">
                <a:latin typeface="Arial"/>
                <a:cs typeface="Arial"/>
              </a:rPr>
              <a:t> </a:t>
            </a:r>
            <a:r>
              <a:rPr sz="1800" i="1" dirty="0">
                <a:latin typeface="Arial"/>
                <a:cs typeface="Arial"/>
              </a:rPr>
              <a:t>à</a:t>
            </a:r>
            <a:r>
              <a:rPr sz="1800" i="1" spc="15" dirty="0">
                <a:latin typeface="Arial"/>
                <a:cs typeface="Arial"/>
              </a:rPr>
              <a:t> </a:t>
            </a:r>
            <a:r>
              <a:rPr sz="1800" i="1" dirty="0">
                <a:latin typeface="Arial"/>
                <a:cs typeface="Arial"/>
              </a:rPr>
              <a:t>l’appui</a:t>
            </a:r>
            <a:r>
              <a:rPr sz="1800" i="1" spc="5" dirty="0">
                <a:latin typeface="Arial"/>
                <a:cs typeface="Arial"/>
              </a:rPr>
              <a:t> </a:t>
            </a:r>
            <a:r>
              <a:rPr sz="1800" i="1" dirty="0">
                <a:latin typeface="Arial"/>
                <a:cs typeface="Arial"/>
              </a:rPr>
              <a:t>(feuilles</a:t>
            </a:r>
            <a:r>
              <a:rPr sz="1800" i="1" spc="-5" dirty="0">
                <a:latin typeface="Arial"/>
                <a:cs typeface="Arial"/>
              </a:rPr>
              <a:t> </a:t>
            </a:r>
            <a:r>
              <a:rPr sz="1800" i="1" spc="60" dirty="0">
                <a:latin typeface="Arial"/>
                <a:cs typeface="Arial"/>
              </a:rPr>
              <a:t>de</a:t>
            </a:r>
            <a:r>
              <a:rPr sz="1800" i="1" spc="25" dirty="0">
                <a:latin typeface="Arial"/>
                <a:cs typeface="Arial"/>
              </a:rPr>
              <a:t> </a:t>
            </a:r>
            <a:r>
              <a:rPr sz="1800" i="1" dirty="0">
                <a:latin typeface="Arial"/>
                <a:cs typeface="Arial"/>
              </a:rPr>
              <a:t>temps,</a:t>
            </a:r>
            <a:r>
              <a:rPr sz="1800" i="1" spc="-70" dirty="0">
                <a:latin typeface="Arial"/>
                <a:cs typeface="Arial"/>
              </a:rPr>
              <a:t> </a:t>
            </a:r>
            <a:r>
              <a:rPr sz="1800" i="1" dirty="0">
                <a:latin typeface="Arial"/>
                <a:cs typeface="Arial"/>
              </a:rPr>
              <a:t>registres</a:t>
            </a:r>
            <a:r>
              <a:rPr sz="1800" i="1" spc="10" dirty="0">
                <a:latin typeface="Arial"/>
                <a:cs typeface="Arial"/>
              </a:rPr>
              <a:t> </a:t>
            </a:r>
            <a:r>
              <a:rPr sz="1800" i="1" spc="60" dirty="0">
                <a:latin typeface="Arial"/>
                <a:cs typeface="Arial"/>
              </a:rPr>
              <a:t>de</a:t>
            </a:r>
            <a:r>
              <a:rPr sz="1800" i="1" spc="15" dirty="0">
                <a:latin typeface="Arial"/>
                <a:cs typeface="Arial"/>
              </a:rPr>
              <a:t> </a:t>
            </a:r>
            <a:r>
              <a:rPr sz="1800" i="1" dirty="0">
                <a:latin typeface="Arial"/>
                <a:cs typeface="Arial"/>
              </a:rPr>
              <a:t>paie</a:t>
            </a:r>
            <a:r>
              <a:rPr sz="1800" i="1" spc="15" dirty="0">
                <a:latin typeface="Arial"/>
                <a:cs typeface="Arial"/>
              </a:rPr>
              <a:t> </a:t>
            </a:r>
            <a:r>
              <a:rPr sz="1800" i="1" dirty="0">
                <a:latin typeface="Arial"/>
                <a:cs typeface="Arial"/>
              </a:rPr>
              <a:t>et</a:t>
            </a:r>
            <a:r>
              <a:rPr sz="1800" i="1" spc="5" dirty="0">
                <a:latin typeface="Arial"/>
                <a:cs typeface="Arial"/>
              </a:rPr>
              <a:t> </a:t>
            </a:r>
            <a:r>
              <a:rPr sz="1800" i="1" spc="-10" dirty="0">
                <a:latin typeface="Arial"/>
                <a:cs typeface="Arial"/>
              </a:rPr>
              <a:t>factures)</a:t>
            </a:r>
            <a:r>
              <a:rPr sz="1800" i="1" spc="10" dirty="0">
                <a:latin typeface="Arial"/>
                <a:cs typeface="Arial"/>
              </a:rPr>
              <a:t> </a:t>
            </a:r>
            <a:r>
              <a:rPr sz="1800" i="1" dirty="0">
                <a:latin typeface="Arial"/>
                <a:cs typeface="Arial"/>
              </a:rPr>
              <a:t>doivent</a:t>
            </a:r>
            <a:r>
              <a:rPr sz="1800" i="1" spc="15" dirty="0">
                <a:latin typeface="Arial"/>
                <a:cs typeface="Arial"/>
              </a:rPr>
              <a:t> </a:t>
            </a:r>
            <a:r>
              <a:rPr sz="1800" i="1" spc="-20" dirty="0">
                <a:latin typeface="Arial"/>
                <a:cs typeface="Arial"/>
              </a:rPr>
              <a:t>être conservés</a:t>
            </a:r>
            <a:r>
              <a:rPr sz="1800" i="1" spc="25" dirty="0">
                <a:latin typeface="Arial"/>
                <a:cs typeface="Arial"/>
              </a:rPr>
              <a:t> </a:t>
            </a:r>
            <a:r>
              <a:rPr sz="1800" i="1" dirty="0">
                <a:latin typeface="Arial"/>
                <a:cs typeface="Arial"/>
              </a:rPr>
              <a:t>pendant</a:t>
            </a:r>
            <a:r>
              <a:rPr sz="1800" i="1" spc="25" dirty="0">
                <a:latin typeface="Arial"/>
                <a:cs typeface="Arial"/>
              </a:rPr>
              <a:t> </a:t>
            </a:r>
            <a:r>
              <a:rPr sz="1800" i="1" dirty="0">
                <a:latin typeface="Arial"/>
                <a:cs typeface="Arial"/>
              </a:rPr>
              <a:t>cette</a:t>
            </a:r>
            <a:r>
              <a:rPr sz="1800" i="1" spc="10" dirty="0">
                <a:latin typeface="Arial"/>
                <a:cs typeface="Arial"/>
              </a:rPr>
              <a:t> </a:t>
            </a:r>
            <a:r>
              <a:rPr sz="1800" i="1" spc="50" dirty="0">
                <a:latin typeface="Arial"/>
                <a:cs typeface="Arial"/>
              </a:rPr>
              <a:t>période</a:t>
            </a:r>
            <a:r>
              <a:rPr sz="1800" i="1" spc="20" dirty="0">
                <a:latin typeface="Arial"/>
                <a:cs typeface="Arial"/>
              </a:rPr>
              <a:t> </a:t>
            </a:r>
            <a:r>
              <a:rPr sz="1800" i="1" spc="60" dirty="0">
                <a:latin typeface="Arial"/>
                <a:cs typeface="Arial"/>
              </a:rPr>
              <a:t>de</a:t>
            </a:r>
            <a:r>
              <a:rPr sz="1800" i="1" spc="35" dirty="0">
                <a:latin typeface="Arial"/>
                <a:cs typeface="Arial"/>
              </a:rPr>
              <a:t> </a:t>
            </a:r>
            <a:r>
              <a:rPr sz="1800" i="1" dirty="0">
                <a:latin typeface="Arial"/>
                <a:cs typeface="Arial"/>
              </a:rPr>
              <a:t>sept</a:t>
            </a:r>
            <a:r>
              <a:rPr sz="1800" i="1" spc="30" dirty="0">
                <a:latin typeface="Arial"/>
                <a:cs typeface="Arial"/>
              </a:rPr>
              <a:t> </a:t>
            </a:r>
            <a:r>
              <a:rPr sz="1800" i="1" spc="-20" dirty="0">
                <a:latin typeface="Arial"/>
                <a:cs typeface="Arial"/>
              </a:rPr>
              <a:t>ans.</a:t>
            </a:r>
            <a:endParaRPr sz="1800">
              <a:latin typeface="Arial"/>
              <a:cs typeface="Arial"/>
            </a:endParaRPr>
          </a:p>
          <a:p>
            <a:pPr marL="1152525" marR="137160" lvl="1" indent="-338455">
              <a:lnSpc>
                <a:spcPct val="105000"/>
              </a:lnSpc>
              <a:spcBef>
                <a:spcPts val="1405"/>
              </a:spcBef>
              <a:buFont typeface="Wingdings"/>
              <a:buChar char=""/>
              <a:tabLst>
                <a:tab pos="1152525" algn="l"/>
              </a:tabLst>
            </a:pPr>
            <a:r>
              <a:rPr sz="1800" i="1" dirty="0">
                <a:latin typeface="Arial"/>
                <a:cs typeface="Arial"/>
              </a:rPr>
              <a:t>Nous</a:t>
            </a:r>
            <a:r>
              <a:rPr sz="1800" i="1" spc="40" dirty="0">
                <a:latin typeface="Arial"/>
                <a:cs typeface="Arial"/>
              </a:rPr>
              <a:t> </a:t>
            </a:r>
            <a:r>
              <a:rPr sz="1800" i="1" dirty="0">
                <a:latin typeface="Arial"/>
                <a:cs typeface="Arial"/>
              </a:rPr>
              <a:t>nous</a:t>
            </a:r>
            <a:r>
              <a:rPr sz="1800" i="1" spc="45" dirty="0">
                <a:latin typeface="Arial"/>
                <a:cs typeface="Arial"/>
              </a:rPr>
              <a:t> </a:t>
            </a:r>
            <a:r>
              <a:rPr sz="1800" i="1" spc="-10" dirty="0">
                <a:latin typeface="Arial"/>
                <a:cs typeface="Arial"/>
              </a:rPr>
              <a:t>réservons</a:t>
            </a:r>
            <a:r>
              <a:rPr sz="1800" i="1" spc="35" dirty="0">
                <a:latin typeface="Arial"/>
                <a:cs typeface="Arial"/>
              </a:rPr>
              <a:t> </a:t>
            </a:r>
            <a:r>
              <a:rPr sz="1800" i="1" dirty="0">
                <a:latin typeface="Arial"/>
                <a:cs typeface="Arial"/>
              </a:rPr>
              <a:t>le</a:t>
            </a:r>
            <a:r>
              <a:rPr sz="1800" i="1" spc="30" dirty="0">
                <a:latin typeface="Arial"/>
                <a:cs typeface="Arial"/>
              </a:rPr>
              <a:t> </a:t>
            </a:r>
            <a:r>
              <a:rPr sz="1800" i="1" spc="50" dirty="0">
                <a:latin typeface="Arial"/>
                <a:cs typeface="Arial"/>
              </a:rPr>
              <a:t>droit</a:t>
            </a:r>
            <a:r>
              <a:rPr sz="1800" i="1" spc="55" dirty="0">
                <a:latin typeface="Arial"/>
                <a:cs typeface="Arial"/>
              </a:rPr>
              <a:t> </a:t>
            </a:r>
            <a:r>
              <a:rPr sz="1800" i="1" dirty="0">
                <a:latin typeface="Arial"/>
                <a:cs typeface="Arial"/>
              </a:rPr>
              <a:t>d’obtenir</a:t>
            </a:r>
            <a:r>
              <a:rPr sz="1800" i="1" spc="30" dirty="0">
                <a:latin typeface="Arial"/>
                <a:cs typeface="Arial"/>
              </a:rPr>
              <a:t> </a:t>
            </a:r>
            <a:r>
              <a:rPr sz="1800" i="1" dirty="0">
                <a:latin typeface="Arial"/>
                <a:cs typeface="Arial"/>
              </a:rPr>
              <a:t>des</a:t>
            </a:r>
            <a:r>
              <a:rPr sz="1800" i="1" spc="40" dirty="0">
                <a:latin typeface="Arial"/>
                <a:cs typeface="Arial"/>
              </a:rPr>
              <a:t> </a:t>
            </a:r>
            <a:r>
              <a:rPr sz="1800" i="1" dirty="0">
                <a:latin typeface="Arial"/>
                <a:cs typeface="Arial"/>
              </a:rPr>
              <a:t>documents</a:t>
            </a:r>
            <a:r>
              <a:rPr sz="1800" i="1" spc="45" dirty="0">
                <a:latin typeface="Arial"/>
                <a:cs typeface="Arial"/>
              </a:rPr>
              <a:t> </a:t>
            </a:r>
            <a:r>
              <a:rPr sz="1800" i="1" dirty="0">
                <a:latin typeface="Arial"/>
                <a:cs typeface="Arial"/>
              </a:rPr>
              <a:t>à</a:t>
            </a:r>
            <a:r>
              <a:rPr sz="1800" i="1" spc="40" dirty="0">
                <a:latin typeface="Arial"/>
                <a:cs typeface="Arial"/>
              </a:rPr>
              <a:t> </a:t>
            </a:r>
            <a:r>
              <a:rPr sz="1800" i="1" dirty="0">
                <a:latin typeface="Arial"/>
                <a:cs typeface="Arial"/>
              </a:rPr>
              <a:t>l’appui</a:t>
            </a:r>
            <a:r>
              <a:rPr sz="1800" i="1" spc="30" dirty="0">
                <a:latin typeface="Arial"/>
                <a:cs typeface="Arial"/>
              </a:rPr>
              <a:t> </a:t>
            </a:r>
            <a:r>
              <a:rPr sz="1800" i="1" spc="60" dirty="0">
                <a:latin typeface="Arial"/>
                <a:cs typeface="Arial"/>
              </a:rPr>
              <a:t>pour</a:t>
            </a:r>
            <a:r>
              <a:rPr sz="1800" i="1" spc="40" dirty="0">
                <a:latin typeface="Arial"/>
                <a:cs typeface="Arial"/>
              </a:rPr>
              <a:t> </a:t>
            </a:r>
            <a:r>
              <a:rPr sz="1800" i="1" dirty="0">
                <a:latin typeface="Arial"/>
                <a:cs typeface="Arial"/>
              </a:rPr>
              <a:t>faciliter</a:t>
            </a:r>
            <a:r>
              <a:rPr sz="1800" i="1" spc="20" dirty="0">
                <a:latin typeface="Arial"/>
                <a:cs typeface="Arial"/>
              </a:rPr>
              <a:t> </a:t>
            </a:r>
            <a:r>
              <a:rPr sz="1800" i="1" dirty="0">
                <a:latin typeface="Arial"/>
                <a:cs typeface="Arial"/>
              </a:rPr>
              <a:t>la</a:t>
            </a:r>
            <a:r>
              <a:rPr sz="1800" i="1" spc="40" dirty="0">
                <a:latin typeface="Arial"/>
                <a:cs typeface="Arial"/>
              </a:rPr>
              <a:t> </a:t>
            </a:r>
            <a:r>
              <a:rPr sz="1800" i="1" dirty="0">
                <a:latin typeface="Arial"/>
                <a:cs typeface="Arial"/>
              </a:rPr>
              <a:t>vérification</a:t>
            </a:r>
            <a:r>
              <a:rPr sz="1800" i="1" spc="35" dirty="0">
                <a:latin typeface="Arial"/>
                <a:cs typeface="Arial"/>
              </a:rPr>
              <a:t> </a:t>
            </a:r>
            <a:r>
              <a:rPr sz="1800" i="1" spc="45" dirty="0">
                <a:latin typeface="Arial"/>
                <a:cs typeface="Arial"/>
              </a:rPr>
              <a:t>du </a:t>
            </a:r>
            <a:r>
              <a:rPr sz="1800" i="1" dirty="0">
                <a:latin typeface="Arial"/>
                <a:cs typeface="Arial"/>
              </a:rPr>
              <a:t>gouvernement</a:t>
            </a:r>
            <a:r>
              <a:rPr sz="1800" i="1" spc="15" dirty="0">
                <a:latin typeface="Arial"/>
                <a:cs typeface="Arial"/>
              </a:rPr>
              <a:t> </a:t>
            </a:r>
            <a:r>
              <a:rPr sz="1800" i="1" dirty="0">
                <a:latin typeface="Arial"/>
                <a:cs typeface="Arial"/>
              </a:rPr>
              <a:t>au</a:t>
            </a:r>
            <a:r>
              <a:rPr sz="1800" i="1" spc="35" dirty="0">
                <a:latin typeface="Arial"/>
                <a:cs typeface="Arial"/>
              </a:rPr>
              <a:t> </a:t>
            </a:r>
            <a:r>
              <a:rPr sz="1800" i="1" dirty="0">
                <a:latin typeface="Arial"/>
                <a:cs typeface="Arial"/>
              </a:rPr>
              <a:t>cours</a:t>
            </a:r>
            <a:r>
              <a:rPr sz="1800" i="1" spc="45" dirty="0">
                <a:latin typeface="Arial"/>
                <a:cs typeface="Arial"/>
              </a:rPr>
              <a:t> </a:t>
            </a:r>
            <a:r>
              <a:rPr sz="1800" i="1" spc="60" dirty="0">
                <a:latin typeface="Arial"/>
                <a:cs typeface="Arial"/>
              </a:rPr>
              <a:t>de</a:t>
            </a:r>
            <a:r>
              <a:rPr sz="1800" i="1" spc="35" dirty="0">
                <a:latin typeface="Arial"/>
                <a:cs typeface="Arial"/>
              </a:rPr>
              <a:t> </a:t>
            </a:r>
            <a:r>
              <a:rPr sz="1800" i="1" dirty="0">
                <a:latin typeface="Arial"/>
                <a:cs typeface="Arial"/>
              </a:rPr>
              <a:t>cette</a:t>
            </a:r>
            <a:r>
              <a:rPr sz="1800" i="1" spc="10" dirty="0">
                <a:latin typeface="Arial"/>
                <a:cs typeface="Arial"/>
              </a:rPr>
              <a:t> </a:t>
            </a:r>
            <a:r>
              <a:rPr sz="1800" i="1" spc="-10" dirty="0">
                <a:latin typeface="Arial"/>
                <a:cs typeface="Arial"/>
              </a:rPr>
              <a:t>période.</a:t>
            </a:r>
            <a:endParaRPr sz="1800">
              <a:latin typeface="Arial"/>
              <a:cs typeface="Aria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4</a:t>
            </a:fld>
            <a:endParaRPr spc="-25" dirty="0"/>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2700" dirty="0"/>
              <a:t>Validation</a:t>
            </a:r>
            <a:r>
              <a:rPr sz="2700" spc="114" dirty="0"/>
              <a:t> </a:t>
            </a:r>
            <a:r>
              <a:rPr sz="2700" dirty="0"/>
              <a:t>des</a:t>
            </a:r>
            <a:r>
              <a:rPr sz="2700" spc="140" dirty="0"/>
              <a:t> </a:t>
            </a:r>
            <a:r>
              <a:rPr sz="2700" spc="-10" dirty="0"/>
              <a:t>dépenses</a:t>
            </a:r>
            <a:endParaRPr sz="2700"/>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4061" y="1193175"/>
            <a:ext cx="9970135" cy="2358390"/>
          </a:xfrm>
          <a:prstGeom prst="rect">
            <a:avLst/>
          </a:prstGeom>
        </p:spPr>
        <p:txBody>
          <a:bodyPr vert="horz" wrap="square" lIns="0" tIns="11430" rIns="0" bIns="0" rtlCol="0">
            <a:spAutoFit/>
          </a:bodyPr>
          <a:lstStyle/>
          <a:p>
            <a:pPr marL="186055" marR="788035" indent="-173990">
              <a:lnSpc>
                <a:spcPct val="101099"/>
              </a:lnSpc>
              <a:spcBef>
                <a:spcPts val="90"/>
              </a:spcBef>
              <a:buFont typeface="Arial"/>
              <a:buChar char="•"/>
              <a:tabLst>
                <a:tab pos="186055" algn="l"/>
              </a:tabLst>
            </a:pPr>
            <a:r>
              <a:rPr sz="1850" spc="-30" dirty="0">
                <a:latin typeface="Arial"/>
                <a:cs typeface="Arial"/>
              </a:rPr>
              <a:t>La</a:t>
            </a:r>
            <a:r>
              <a:rPr sz="1850" spc="30" dirty="0">
                <a:latin typeface="Arial"/>
                <a:cs typeface="Arial"/>
              </a:rPr>
              <a:t> </a:t>
            </a:r>
            <a:r>
              <a:rPr sz="1850" dirty="0">
                <a:latin typeface="Arial"/>
                <a:cs typeface="Arial"/>
              </a:rPr>
              <a:t>soumission</a:t>
            </a:r>
            <a:r>
              <a:rPr sz="1850" spc="20" dirty="0">
                <a:latin typeface="Arial"/>
                <a:cs typeface="Arial"/>
              </a:rPr>
              <a:t> </a:t>
            </a:r>
            <a:r>
              <a:rPr sz="1850" dirty="0">
                <a:latin typeface="Arial"/>
                <a:cs typeface="Arial"/>
              </a:rPr>
              <a:t>des</a:t>
            </a:r>
            <a:r>
              <a:rPr sz="1850" spc="25" dirty="0">
                <a:latin typeface="Arial"/>
                <a:cs typeface="Arial"/>
              </a:rPr>
              <a:t> </a:t>
            </a:r>
            <a:r>
              <a:rPr sz="1850" dirty="0">
                <a:latin typeface="Arial"/>
                <a:cs typeface="Arial"/>
              </a:rPr>
              <a:t>réclamations</a:t>
            </a:r>
            <a:r>
              <a:rPr sz="1850" spc="30" dirty="0">
                <a:latin typeface="Arial"/>
                <a:cs typeface="Arial"/>
              </a:rPr>
              <a:t> </a:t>
            </a:r>
            <a:r>
              <a:rPr sz="1850" dirty="0">
                <a:latin typeface="Arial"/>
                <a:cs typeface="Arial"/>
              </a:rPr>
              <a:t>se</a:t>
            </a:r>
            <a:r>
              <a:rPr sz="1850" spc="30" dirty="0">
                <a:latin typeface="Arial"/>
                <a:cs typeface="Arial"/>
              </a:rPr>
              <a:t> </a:t>
            </a:r>
            <a:r>
              <a:rPr sz="1850" dirty="0">
                <a:latin typeface="Arial"/>
                <a:cs typeface="Arial"/>
              </a:rPr>
              <a:t>fera</a:t>
            </a:r>
            <a:r>
              <a:rPr sz="1850" spc="35" dirty="0">
                <a:latin typeface="Arial"/>
                <a:cs typeface="Arial"/>
              </a:rPr>
              <a:t> </a:t>
            </a:r>
            <a:r>
              <a:rPr sz="1850" dirty="0">
                <a:latin typeface="Arial"/>
                <a:cs typeface="Arial"/>
              </a:rPr>
              <a:t>via</a:t>
            </a:r>
            <a:r>
              <a:rPr sz="1850" spc="30" dirty="0">
                <a:latin typeface="Arial"/>
                <a:cs typeface="Arial"/>
              </a:rPr>
              <a:t> </a:t>
            </a:r>
            <a:r>
              <a:rPr sz="1850" dirty="0">
                <a:latin typeface="Arial"/>
                <a:cs typeface="Arial"/>
              </a:rPr>
              <a:t>le</a:t>
            </a:r>
            <a:r>
              <a:rPr sz="1850" spc="35" dirty="0">
                <a:latin typeface="Arial"/>
                <a:cs typeface="Arial"/>
              </a:rPr>
              <a:t> </a:t>
            </a:r>
            <a:r>
              <a:rPr sz="1850" spc="60" dirty="0">
                <a:latin typeface="Arial"/>
                <a:cs typeface="Arial"/>
              </a:rPr>
              <a:t>portail</a:t>
            </a:r>
            <a:r>
              <a:rPr sz="1850" spc="40" dirty="0">
                <a:latin typeface="Arial"/>
                <a:cs typeface="Arial"/>
              </a:rPr>
              <a:t> </a:t>
            </a:r>
            <a:r>
              <a:rPr sz="1850" dirty="0">
                <a:latin typeface="Arial"/>
                <a:cs typeface="Arial"/>
              </a:rPr>
              <a:t>des</a:t>
            </a:r>
            <a:r>
              <a:rPr sz="1850" spc="25" dirty="0">
                <a:latin typeface="Arial"/>
                <a:cs typeface="Arial"/>
              </a:rPr>
              <a:t> </a:t>
            </a:r>
            <a:r>
              <a:rPr sz="1850" dirty="0">
                <a:latin typeface="Arial"/>
                <a:cs typeface="Arial"/>
              </a:rPr>
              <a:t>réclamations</a:t>
            </a:r>
            <a:r>
              <a:rPr sz="1850" spc="35" dirty="0">
                <a:latin typeface="Arial"/>
                <a:cs typeface="Arial"/>
              </a:rPr>
              <a:t> </a:t>
            </a:r>
            <a:r>
              <a:rPr sz="1850" dirty="0">
                <a:latin typeface="Arial"/>
                <a:cs typeface="Arial"/>
              </a:rPr>
              <a:t>en</a:t>
            </a:r>
            <a:r>
              <a:rPr sz="1850" spc="40" dirty="0">
                <a:latin typeface="Arial"/>
                <a:cs typeface="Arial"/>
              </a:rPr>
              <a:t> </a:t>
            </a:r>
            <a:r>
              <a:rPr sz="1850" spc="65" dirty="0">
                <a:latin typeface="Arial"/>
                <a:cs typeface="Arial"/>
              </a:rPr>
              <a:t>ligne</a:t>
            </a:r>
            <a:r>
              <a:rPr sz="1850" spc="20" dirty="0">
                <a:latin typeface="Arial"/>
                <a:cs typeface="Arial"/>
              </a:rPr>
              <a:t> </a:t>
            </a:r>
            <a:r>
              <a:rPr sz="1850" spc="55" dirty="0">
                <a:latin typeface="Arial"/>
                <a:cs typeface="Arial"/>
              </a:rPr>
              <a:t>et</a:t>
            </a:r>
            <a:r>
              <a:rPr sz="1850" spc="20" dirty="0">
                <a:latin typeface="Arial"/>
                <a:cs typeface="Arial"/>
              </a:rPr>
              <a:t> </a:t>
            </a:r>
            <a:r>
              <a:rPr sz="1850" spc="-25" dirty="0">
                <a:latin typeface="Arial"/>
                <a:cs typeface="Arial"/>
              </a:rPr>
              <a:t>les </a:t>
            </a:r>
            <a:r>
              <a:rPr sz="1850" dirty="0">
                <a:latin typeface="Arial"/>
                <a:cs typeface="Arial"/>
              </a:rPr>
              <a:t>réclamations</a:t>
            </a:r>
            <a:r>
              <a:rPr sz="1850" spc="50" dirty="0">
                <a:latin typeface="Arial"/>
                <a:cs typeface="Arial"/>
              </a:rPr>
              <a:t> </a:t>
            </a:r>
            <a:r>
              <a:rPr sz="1850" dirty="0">
                <a:latin typeface="Arial"/>
                <a:cs typeface="Arial"/>
              </a:rPr>
              <a:t>seront</a:t>
            </a:r>
            <a:r>
              <a:rPr sz="1850" spc="45" dirty="0">
                <a:latin typeface="Arial"/>
                <a:cs typeface="Arial"/>
              </a:rPr>
              <a:t> </a:t>
            </a:r>
            <a:r>
              <a:rPr sz="1850" dirty="0">
                <a:latin typeface="Arial"/>
                <a:cs typeface="Arial"/>
              </a:rPr>
              <a:t>soumises</a:t>
            </a:r>
            <a:r>
              <a:rPr sz="1850" spc="20" dirty="0">
                <a:latin typeface="Arial"/>
                <a:cs typeface="Arial"/>
              </a:rPr>
              <a:t> </a:t>
            </a:r>
            <a:r>
              <a:rPr sz="1850" dirty="0">
                <a:latin typeface="Arial"/>
                <a:cs typeface="Arial"/>
              </a:rPr>
              <a:t>sur</a:t>
            </a:r>
            <a:r>
              <a:rPr sz="1850" spc="55" dirty="0">
                <a:latin typeface="Arial"/>
                <a:cs typeface="Arial"/>
              </a:rPr>
              <a:t> </a:t>
            </a:r>
            <a:r>
              <a:rPr sz="1850" spc="50" dirty="0">
                <a:latin typeface="Arial"/>
                <a:cs typeface="Arial"/>
              </a:rPr>
              <a:t>une </a:t>
            </a:r>
            <a:r>
              <a:rPr sz="1850" dirty="0">
                <a:latin typeface="Arial"/>
                <a:cs typeface="Arial"/>
              </a:rPr>
              <a:t>base</a:t>
            </a:r>
            <a:r>
              <a:rPr sz="1850" spc="45" dirty="0">
                <a:latin typeface="Arial"/>
                <a:cs typeface="Arial"/>
              </a:rPr>
              <a:t> </a:t>
            </a:r>
            <a:r>
              <a:rPr sz="1850" spc="-10" dirty="0">
                <a:latin typeface="Arial"/>
                <a:cs typeface="Arial"/>
              </a:rPr>
              <a:t>trimestrielle.</a:t>
            </a:r>
            <a:endParaRPr sz="1850">
              <a:latin typeface="Arial"/>
              <a:cs typeface="Arial"/>
            </a:endParaRPr>
          </a:p>
          <a:p>
            <a:pPr marL="699135" lvl="1" indent="-173990">
              <a:lnSpc>
                <a:spcPct val="100000"/>
              </a:lnSpc>
              <a:spcBef>
                <a:spcPts val="1015"/>
              </a:spcBef>
              <a:buFont typeface="Arial"/>
              <a:buChar char="•"/>
              <a:tabLst>
                <a:tab pos="699135" algn="l"/>
              </a:tabLst>
            </a:pPr>
            <a:r>
              <a:rPr sz="1600" i="1" dirty="0">
                <a:latin typeface="Arial"/>
                <a:cs typeface="Arial"/>
              </a:rPr>
              <a:t>Votre</a:t>
            </a:r>
            <a:r>
              <a:rPr sz="1600" i="1" spc="40" dirty="0">
                <a:latin typeface="Arial"/>
                <a:cs typeface="Arial"/>
              </a:rPr>
              <a:t> </a:t>
            </a:r>
            <a:r>
              <a:rPr sz="1600" i="1" dirty="0">
                <a:latin typeface="Arial"/>
                <a:cs typeface="Arial"/>
              </a:rPr>
              <a:t>organisation</a:t>
            </a:r>
            <a:r>
              <a:rPr sz="1600" i="1" spc="40" dirty="0">
                <a:latin typeface="Arial"/>
                <a:cs typeface="Arial"/>
              </a:rPr>
              <a:t> </a:t>
            </a:r>
            <a:r>
              <a:rPr sz="1600" i="1" spc="-10" dirty="0">
                <a:latin typeface="Arial"/>
                <a:cs typeface="Arial"/>
              </a:rPr>
              <a:t>recevra</a:t>
            </a:r>
            <a:r>
              <a:rPr sz="1600" i="1" spc="40" dirty="0">
                <a:latin typeface="Arial"/>
                <a:cs typeface="Arial"/>
              </a:rPr>
              <a:t> </a:t>
            </a:r>
            <a:r>
              <a:rPr sz="1600" i="1" dirty="0">
                <a:latin typeface="Arial"/>
                <a:cs typeface="Arial"/>
              </a:rPr>
              <a:t>un</a:t>
            </a:r>
            <a:r>
              <a:rPr sz="1600" i="1" spc="60" dirty="0">
                <a:latin typeface="Arial"/>
                <a:cs typeface="Arial"/>
              </a:rPr>
              <a:t> </a:t>
            </a:r>
            <a:r>
              <a:rPr sz="1600" i="1" dirty="0">
                <a:latin typeface="Arial"/>
                <a:cs typeface="Arial"/>
              </a:rPr>
              <a:t>lien</a:t>
            </a:r>
            <a:r>
              <a:rPr sz="1600" i="1" spc="50" dirty="0">
                <a:latin typeface="Arial"/>
                <a:cs typeface="Arial"/>
              </a:rPr>
              <a:t> </a:t>
            </a:r>
            <a:r>
              <a:rPr sz="1600" i="1" dirty="0">
                <a:latin typeface="Arial"/>
                <a:cs typeface="Arial"/>
              </a:rPr>
              <a:t>d’inscription</a:t>
            </a:r>
            <a:r>
              <a:rPr sz="1600" i="1" spc="40" dirty="0">
                <a:latin typeface="Arial"/>
                <a:cs typeface="Arial"/>
              </a:rPr>
              <a:t> </a:t>
            </a:r>
            <a:r>
              <a:rPr sz="1600" i="1" dirty="0">
                <a:latin typeface="Arial"/>
                <a:cs typeface="Arial"/>
              </a:rPr>
              <a:t>ainsi</a:t>
            </a:r>
            <a:r>
              <a:rPr sz="1600" i="1" spc="50" dirty="0">
                <a:latin typeface="Arial"/>
                <a:cs typeface="Arial"/>
              </a:rPr>
              <a:t> </a:t>
            </a:r>
            <a:r>
              <a:rPr sz="1600" i="1" dirty="0">
                <a:latin typeface="Arial"/>
                <a:cs typeface="Arial"/>
              </a:rPr>
              <a:t>qu’un</a:t>
            </a:r>
            <a:r>
              <a:rPr sz="1600" i="1" spc="50" dirty="0">
                <a:latin typeface="Arial"/>
                <a:cs typeface="Arial"/>
              </a:rPr>
              <a:t> </a:t>
            </a:r>
            <a:r>
              <a:rPr sz="1600" i="1" spc="60" dirty="0">
                <a:latin typeface="Arial"/>
                <a:cs typeface="Arial"/>
              </a:rPr>
              <a:t>guide de</a:t>
            </a:r>
            <a:r>
              <a:rPr sz="1600" i="1" spc="55" dirty="0">
                <a:latin typeface="Arial"/>
                <a:cs typeface="Arial"/>
              </a:rPr>
              <a:t> </a:t>
            </a:r>
            <a:r>
              <a:rPr sz="1600" i="1" spc="-10" dirty="0">
                <a:latin typeface="Arial"/>
                <a:cs typeface="Arial"/>
              </a:rPr>
              <a:t>l’utilisateur.</a:t>
            </a:r>
            <a:endParaRPr sz="1600">
              <a:latin typeface="Arial"/>
              <a:cs typeface="Arial"/>
            </a:endParaRPr>
          </a:p>
          <a:p>
            <a:pPr marL="186055" marR="195580" indent="-173990">
              <a:lnSpc>
                <a:spcPct val="100800"/>
              </a:lnSpc>
              <a:spcBef>
                <a:spcPts val="990"/>
              </a:spcBef>
              <a:buChar char="•"/>
              <a:tabLst>
                <a:tab pos="186055" algn="l"/>
              </a:tabLst>
            </a:pPr>
            <a:r>
              <a:rPr sz="1850" spc="-65" dirty="0">
                <a:latin typeface="Arial"/>
                <a:cs typeface="Arial"/>
              </a:rPr>
              <a:t>Les</a:t>
            </a:r>
            <a:r>
              <a:rPr sz="1850" spc="25" dirty="0">
                <a:latin typeface="Arial"/>
                <a:cs typeface="Arial"/>
              </a:rPr>
              <a:t> </a:t>
            </a:r>
            <a:r>
              <a:rPr sz="1850" dirty="0">
                <a:latin typeface="Arial"/>
                <a:cs typeface="Arial"/>
              </a:rPr>
              <a:t>réclamations</a:t>
            </a:r>
            <a:r>
              <a:rPr sz="1850" spc="45" dirty="0">
                <a:latin typeface="Arial"/>
                <a:cs typeface="Arial"/>
              </a:rPr>
              <a:t> </a:t>
            </a:r>
            <a:r>
              <a:rPr sz="1850" dirty="0">
                <a:latin typeface="Arial"/>
                <a:cs typeface="Arial"/>
              </a:rPr>
              <a:t>seront</a:t>
            </a:r>
            <a:r>
              <a:rPr sz="1850" spc="25" dirty="0">
                <a:latin typeface="Arial"/>
                <a:cs typeface="Arial"/>
              </a:rPr>
              <a:t> </a:t>
            </a:r>
            <a:r>
              <a:rPr sz="1850" spc="55" dirty="0">
                <a:latin typeface="Arial"/>
                <a:cs typeface="Arial"/>
              </a:rPr>
              <a:t>normalement</a:t>
            </a:r>
            <a:r>
              <a:rPr sz="1850" spc="50" dirty="0">
                <a:latin typeface="Arial"/>
                <a:cs typeface="Arial"/>
              </a:rPr>
              <a:t> </a:t>
            </a:r>
            <a:r>
              <a:rPr sz="1850" dirty="0">
                <a:latin typeface="Arial"/>
                <a:cs typeface="Arial"/>
              </a:rPr>
              <a:t>traitées</a:t>
            </a:r>
            <a:r>
              <a:rPr sz="1850" spc="15" dirty="0">
                <a:latin typeface="Arial"/>
                <a:cs typeface="Arial"/>
              </a:rPr>
              <a:t> </a:t>
            </a:r>
            <a:r>
              <a:rPr sz="1850" dirty="0">
                <a:latin typeface="Arial"/>
                <a:cs typeface="Arial"/>
              </a:rPr>
              <a:t>dans</a:t>
            </a:r>
            <a:r>
              <a:rPr sz="1850" spc="35" dirty="0">
                <a:latin typeface="Arial"/>
                <a:cs typeface="Arial"/>
              </a:rPr>
              <a:t> </a:t>
            </a:r>
            <a:r>
              <a:rPr sz="1850" dirty="0">
                <a:latin typeface="Arial"/>
                <a:cs typeface="Arial"/>
              </a:rPr>
              <a:t>les</a:t>
            </a:r>
            <a:r>
              <a:rPr sz="1850" spc="40" dirty="0">
                <a:latin typeface="Arial"/>
                <a:cs typeface="Arial"/>
              </a:rPr>
              <a:t> </a:t>
            </a:r>
            <a:r>
              <a:rPr sz="1850" dirty="0">
                <a:latin typeface="Arial"/>
                <a:cs typeface="Arial"/>
              </a:rPr>
              <a:t>45</a:t>
            </a:r>
            <a:r>
              <a:rPr sz="1850" spc="55" dirty="0">
                <a:latin typeface="Arial"/>
                <a:cs typeface="Arial"/>
              </a:rPr>
              <a:t> </a:t>
            </a:r>
            <a:r>
              <a:rPr sz="1850" dirty="0">
                <a:latin typeface="Arial"/>
                <a:cs typeface="Arial"/>
              </a:rPr>
              <a:t>jours,</a:t>
            </a:r>
            <a:r>
              <a:rPr sz="1850" spc="-35" dirty="0">
                <a:latin typeface="Arial"/>
                <a:cs typeface="Arial"/>
              </a:rPr>
              <a:t> </a:t>
            </a:r>
            <a:r>
              <a:rPr sz="1850" dirty="0">
                <a:latin typeface="Arial"/>
                <a:cs typeface="Arial"/>
              </a:rPr>
              <a:t>sous</a:t>
            </a:r>
            <a:r>
              <a:rPr sz="1850" spc="35" dirty="0">
                <a:latin typeface="Arial"/>
                <a:cs typeface="Arial"/>
              </a:rPr>
              <a:t> </a:t>
            </a:r>
            <a:r>
              <a:rPr sz="1850" dirty="0">
                <a:latin typeface="Arial"/>
                <a:cs typeface="Arial"/>
              </a:rPr>
              <a:t>réserve</a:t>
            </a:r>
            <a:r>
              <a:rPr sz="1850" spc="30" dirty="0">
                <a:latin typeface="Arial"/>
                <a:cs typeface="Arial"/>
              </a:rPr>
              <a:t> </a:t>
            </a:r>
            <a:r>
              <a:rPr sz="1850" spc="75" dirty="0">
                <a:latin typeface="Arial"/>
                <a:cs typeface="Arial"/>
              </a:rPr>
              <a:t>que</a:t>
            </a:r>
            <a:r>
              <a:rPr sz="1850" spc="40" dirty="0">
                <a:latin typeface="Arial"/>
                <a:cs typeface="Arial"/>
              </a:rPr>
              <a:t> </a:t>
            </a:r>
            <a:r>
              <a:rPr sz="1850" dirty="0">
                <a:latin typeface="Arial"/>
                <a:cs typeface="Arial"/>
              </a:rPr>
              <a:t>tous</a:t>
            </a:r>
            <a:r>
              <a:rPr sz="1850" spc="30" dirty="0">
                <a:latin typeface="Arial"/>
                <a:cs typeface="Arial"/>
              </a:rPr>
              <a:t> </a:t>
            </a:r>
            <a:r>
              <a:rPr sz="1850" spc="-25" dirty="0">
                <a:latin typeface="Arial"/>
                <a:cs typeface="Arial"/>
              </a:rPr>
              <a:t>les </a:t>
            </a:r>
            <a:r>
              <a:rPr sz="1850" spc="50" dirty="0">
                <a:latin typeface="Arial"/>
                <a:cs typeface="Arial"/>
              </a:rPr>
              <a:t>documents </a:t>
            </a:r>
            <a:r>
              <a:rPr sz="1850" dirty="0">
                <a:latin typeface="Arial"/>
                <a:cs typeface="Arial"/>
              </a:rPr>
              <a:t>à</a:t>
            </a:r>
            <a:r>
              <a:rPr sz="1850" spc="70" dirty="0">
                <a:latin typeface="Arial"/>
                <a:cs typeface="Arial"/>
              </a:rPr>
              <a:t> </a:t>
            </a:r>
            <a:r>
              <a:rPr sz="1850" dirty="0">
                <a:latin typeface="Arial"/>
                <a:cs typeface="Arial"/>
              </a:rPr>
              <a:t>l’appui</a:t>
            </a:r>
            <a:r>
              <a:rPr sz="1850" spc="90" dirty="0">
                <a:latin typeface="Arial"/>
                <a:cs typeface="Arial"/>
              </a:rPr>
              <a:t> </a:t>
            </a:r>
            <a:r>
              <a:rPr sz="1850" dirty="0">
                <a:latin typeface="Arial"/>
                <a:cs typeface="Arial"/>
              </a:rPr>
              <a:t>soient</a:t>
            </a:r>
            <a:r>
              <a:rPr sz="1850" spc="40" dirty="0">
                <a:latin typeface="Arial"/>
                <a:cs typeface="Arial"/>
              </a:rPr>
              <a:t> </a:t>
            </a:r>
            <a:r>
              <a:rPr sz="1850" dirty="0">
                <a:latin typeface="Arial"/>
                <a:cs typeface="Arial"/>
              </a:rPr>
              <a:t>en</a:t>
            </a:r>
            <a:r>
              <a:rPr sz="1850" spc="65" dirty="0">
                <a:latin typeface="Arial"/>
                <a:cs typeface="Arial"/>
              </a:rPr>
              <a:t> </a:t>
            </a:r>
            <a:r>
              <a:rPr sz="1850" spc="-10" dirty="0">
                <a:latin typeface="Arial"/>
                <a:cs typeface="Arial"/>
              </a:rPr>
              <a:t>règle.</a:t>
            </a:r>
            <a:endParaRPr sz="1850">
              <a:latin typeface="Arial"/>
              <a:cs typeface="Arial"/>
            </a:endParaRPr>
          </a:p>
          <a:p>
            <a:pPr marL="186055" marR="5080" indent="-173990">
              <a:lnSpc>
                <a:spcPct val="101099"/>
              </a:lnSpc>
              <a:spcBef>
                <a:spcPts val="994"/>
              </a:spcBef>
              <a:buChar char="•"/>
              <a:tabLst>
                <a:tab pos="186055" algn="l"/>
              </a:tabLst>
            </a:pPr>
            <a:r>
              <a:rPr sz="1850" dirty="0">
                <a:latin typeface="Arial"/>
                <a:cs typeface="Arial"/>
              </a:rPr>
              <a:t>Un</a:t>
            </a:r>
            <a:r>
              <a:rPr sz="1850" spc="75" dirty="0">
                <a:latin typeface="Arial"/>
                <a:cs typeface="Arial"/>
              </a:rPr>
              <a:t> </a:t>
            </a:r>
            <a:r>
              <a:rPr sz="1850" dirty="0">
                <a:latin typeface="Arial"/>
                <a:cs typeface="Arial"/>
              </a:rPr>
              <a:t>représentant</a:t>
            </a:r>
            <a:r>
              <a:rPr sz="1850" spc="75" dirty="0">
                <a:latin typeface="Arial"/>
                <a:cs typeface="Arial"/>
              </a:rPr>
              <a:t> </a:t>
            </a:r>
            <a:r>
              <a:rPr sz="1850" dirty="0">
                <a:latin typeface="Arial"/>
                <a:cs typeface="Arial"/>
              </a:rPr>
              <a:t>des</a:t>
            </a:r>
            <a:r>
              <a:rPr sz="1850" spc="65" dirty="0">
                <a:latin typeface="Arial"/>
                <a:cs typeface="Arial"/>
              </a:rPr>
              <a:t> </a:t>
            </a:r>
            <a:r>
              <a:rPr sz="1850" dirty="0">
                <a:latin typeface="Arial"/>
                <a:cs typeface="Arial"/>
              </a:rPr>
              <a:t>réclamations</a:t>
            </a:r>
            <a:r>
              <a:rPr sz="1850" spc="85" dirty="0">
                <a:latin typeface="Arial"/>
                <a:cs typeface="Arial"/>
              </a:rPr>
              <a:t> </a:t>
            </a:r>
            <a:r>
              <a:rPr sz="1850" dirty="0">
                <a:latin typeface="Arial"/>
                <a:cs typeface="Arial"/>
              </a:rPr>
              <a:t>NGen</a:t>
            </a:r>
            <a:r>
              <a:rPr sz="1850" spc="65" dirty="0">
                <a:latin typeface="Arial"/>
                <a:cs typeface="Arial"/>
              </a:rPr>
              <a:t> </a:t>
            </a:r>
            <a:r>
              <a:rPr sz="1850" dirty="0">
                <a:latin typeface="Arial"/>
                <a:cs typeface="Arial"/>
              </a:rPr>
              <a:t>sera</a:t>
            </a:r>
            <a:r>
              <a:rPr sz="1850" spc="80" dirty="0">
                <a:latin typeface="Arial"/>
                <a:cs typeface="Arial"/>
              </a:rPr>
              <a:t> </a:t>
            </a:r>
            <a:r>
              <a:rPr sz="1850" spc="50" dirty="0">
                <a:latin typeface="Arial"/>
                <a:cs typeface="Arial"/>
              </a:rPr>
              <a:t>désigné </a:t>
            </a:r>
            <a:r>
              <a:rPr sz="1850" spc="90" dirty="0">
                <a:latin typeface="Arial"/>
                <a:cs typeface="Arial"/>
              </a:rPr>
              <a:t>pour</a:t>
            </a:r>
            <a:r>
              <a:rPr sz="1850" spc="85" dirty="0">
                <a:latin typeface="Arial"/>
                <a:cs typeface="Arial"/>
              </a:rPr>
              <a:t> </a:t>
            </a:r>
            <a:r>
              <a:rPr sz="1850" dirty="0">
                <a:latin typeface="Arial"/>
                <a:cs typeface="Arial"/>
              </a:rPr>
              <a:t>chaque</a:t>
            </a:r>
            <a:r>
              <a:rPr sz="1850" spc="100" dirty="0">
                <a:latin typeface="Arial"/>
                <a:cs typeface="Arial"/>
              </a:rPr>
              <a:t> </a:t>
            </a:r>
            <a:r>
              <a:rPr sz="1850" spc="65" dirty="0">
                <a:latin typeface="Arial"/>
                <a:cs typeface="Arial"/>
              </a:rPr>
              <a:t>projet;</a:t>
            </a:r>
            <a:r>
              <a:rPr sz="1850" spc="70" dirty="0">
                <a:latin typeface="Arial"/>
                <a:cs typeface="Arial"/>
              </a:rPr>
              <a:t> </a:t>
            </a:r>
            <a:r>
              <a:rPr sz="1850" spc="50" dirty="0">
                <a:latin typeface="Arial"/>
                <a:cs typeface="Arial"/>
              </a:rPr>
              <a:t>il</a:t>
            </a:r>
            <a:r>
              <a:rPr sz="1850" spc="80" dirty="0">
                <a:latin typeface="Arial"/>
                <a:cs typeface="Arial"/>
              </a:rPr>
              <a:t> </a:t>
            </a:r>
            <a:r>
              <a:rPr sz="1850" dirty="0">
                <a:latin typeface="Arial"/>
                <a:cs typeface="Arial"/>
              </a:rPr>
              <a:t>effectuera</a:t>
            </a:r>
            <a:r>
              <a:rPr sz="1850" spc="60" dirty="0">
                <a:latin typeface="Arial"/>
                <a:cs typeface="Arial"/>
              </a:rPr>
              <a:t> </a:t>
            </a:r>
            <a:r>
              <a:rPr sz="1850" spc="25" dirty="0">
                <a:latin typeface="Arial"/>
                <a:cs typeface="Arial"/>
              </a:rPr>
              <a:t>une </a:t>
            </a:r>
            <a:r>
              <a:rPr sz="1850" dirty="0">
                <a:latin typeface="Arial"/>
                <a:cs typeface="Arial"/>
              </a:rPr>
              <a:t>révision</a:t>
            </a:r>
            <a:r>
              <a:rPr sz="1850" spc="30" dirty="0">
                <a:latin typeface="Arial"/>
                <a:cs typeface="Arial"/>
              </a:rPr>
              <a:t> </a:t>
            </a:r>
            <a:r>
              <a:rPr sz="1850" dirty="0">
                <a:latin typeface="Arial"/>
                <a:cs typeface="Arial"/>
              </a:rPr>
              <a:t>avec</a:t>
            </a:r>
            <a:r>
              <a:rPr sz="1850" spc="45" dirty="0">
                <a:latin typeface="Arial"/>
                <a:cs typeface="Arial"/>
              </a:rPr>
              <a:t> </a:t>
            </a:r>
            <a:r>
              <a:rPr sz="1850" dirty="0">
                <a:latin typeface="Arial"/>
                <a:cs typeface="Arial"/>
              </a:rPr>
              <a:t>le</a:t>
            </a:r>
            <a:r>
              <a:rPr sz="1850" spc="45" dirty="0">
                <a:latin typeface="Arial"/>
                <a:cs typeface="Arial"/>
              </a:rPr>
              <a:t> </a:t>
            </a:r>
            <a:r>
              <a:rPr sz="1850" spc="65" dirty="0">
                <a:latin typeface="Arial"/>
                <a:cs typeface="Arial"/>
              </a:rPr>
              <a:t>demandeur</a:t>
            </a:r>
            <a:r>
              <a:rPr sz="1850" spc="45" dirty="0">
                <a:latin typeface="Arial"/>
                <a:cs typeface="Arial"/>
              </a:rPr>
              <a:t> </a:t>
            </a:r>
            <a:r>
              <a:rPr sz="1850" dirty="0">
                <a:latin typeface="Arial"/>
                <a:cs typeface="Arial"/>
              </a:rPr>
              <a:t>lors</a:t>
            </a:r>
            <a:r>
              <a:rPr sz="1850" spc="50" dirty="0">
                <a:latin typeface="Arial"/>
                <a:cs typeface="Arial"/>
              </a:rPr>
              <a:t> </a:t>
            </a:r>
            <a:r>
              <a:rPr sz="1850" spc="105" dirty="0">
                <a:latin typeface="Arial"/>
                <a:cs typeface="Arial"/>
              </a:rPr>
              <a:t>du</a:t>
            </a:r>
            <a:r>
              <a:rPr sz="1850" spc="45" dirty="0">
                <a:latin typeface="Arial"/>
                <a:cs typeface="Arial"/>
              </a:rPr>
              <a:t> </a:t>
            </a:r>
            <a:r>
              <a:rPr sz="1850" dirty="0">
                <a:latin typeface="Arial"/>
                <a:cs typeface="Arial"/>
              </a:rPr>
              <a:t>lancement</a:t>
            </a:r>
            <a:r>
              <a:rPr sz="1850" spc="50" dirty="0">
                <a:latin typeface="Arial"/>
                <a:cs typeface="Arial"/>
              </a:rPr>
              <a:t> </a:t>
            </a:r>
            <a:r>
              <a:rPr sz="1850" spc="105" dirty="0">
                <a:latin typeface="Arial"/>
                <a:cs typeface="Arial"/>
              </a:rPr>
              <a:t>du</a:t>
            </a:r>
            <a:r>
              <a:rPr sz="1850" spc="50" dirty="0">
                <a:latin typeface="Arial"/>
                <a:cs typeface="Arial"/>
              </a:rPr>
              <a:t> </a:t>
            </a:r>
            <a:r>
              <a:rPr sz="1850" spc="45" dirty="0">
                <a:latin typeface="Arial"/>
                <a:cs typeface="Arial"/>
              </a:rPr>
              <a:t>projet.</a:t>
            </a:r>
            <a:endParaRPr sz="185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2700" spc="-10" dirty="0"/>
              <a:t>Portail</a:t>
            </a:r>
            <a:r>
              <a:rPr sz="2700" spc="5" dirty="0"/>
              <a:t> </a:t>
            </a:r>
            <a:r>
              <a:rPr sz="2700" dirty="0"/>
              <a:t>des</a:t>
            </a:r>
            <a:r>
              <a:rPr sz="2700" spc="45" dirty="0"/>
              <a:t> </a:t>
            </a:r>
            <a:r>
              <a:rPr sz="2700" dirty="0"/>
              <a:t>réclamations</a:t>
            </a:r>
            <a:r>
              <a:rPr sz="2700" spc="30" dirty="0"/>
              <a:t> </a:t>
            </a:r>
            <a:r>
              <a:rPr sz="2700" dirty="0"/>
              <a:t>en</a:t>
            </a:r>
            <a:r>
              <a:rPr sz="2700" spc="45" dirty="0"/>
              <a:t> </a:t>
            </a:r>
            <a:r>
              <a:rPr sz="2700" spc="75" dirty="0"/>
              <a:t>ligne</a:t>
            </a:r>
            <a:endParaRPr sz="2700"/>
          </a:p>
        </p:txBody>
      </p:sp>
      <p:grpSp>
        <p:nvGrpSpPr>
          <p:cNvPr id="4" name="object 4"/>
          <p:cNvGrpSpPr/>
          <p:nvPr/>
        </p:nvGrpSpPr>
        <p:grpSpPr>
          <a:xfrm>
            <a:off x="652652" y="3766184"/>
            <a:ext cx="10479405" cy="1985010"/>
            <a:chOff x="652652" y="3766184"/>
            <a:chExt cx="10479405" cy="1985010"/>
          </a:xfrm>
        </p:grpSpPr>
        <p:pic>
          <p:nvPicPr>
            <p:cNvPr id="5" name="object 5"/>
            <p:cNvPicPr/>
            <p:nvPr/>
          </p:nvPicPr>
          <p:blipFill>
            <a:blip r:embed="rId3" cstate="print"/>
            <a:stretch>
              <a:fillRect/>
            </a:stretch>
          </p:blipFill>
          <p:spPr>
            <a:xfrm>
              <a:off x="662178" y="3775709"/>
              <a:ext cx="10459973" cy="1965959"/>
            </a:xfrm>
            <a:prstGeom prst="rect">
              <a:avLst/>
            </a:prstGeom>
          </p:spPr>
        </p:pic>
        <p:sp>
          <p:nvSpPr>
            <p:cNvPr id="6" name="object 6"/>
            <p:cNvSpPr/>
            <p:nvPr/>
          </p:nvSpPr>
          <p:spPr>
            <a:xfrm>
              <a:off x="657415" y="3770947"/>
              <a:ext cx="10469880" cy="1975485"/>
            </a:xfrm>
            <a:custGeom>
              <a:avLst/>
              <a:gdLst/>
              <a:ahLst/>
              <a:cxnLst/>
              <a:rect l="l" t="t" r="r" b="b"/>
              <a:pathLst>
                <a:path w="10469880" h="1975485">
                  <a:moveTo>
                    <a:pt x="0" y="0"/>
                  </a:moveTo>
                  <a:lnTo>
                    <a:pt x="10469499" y="0"/>
                  </a:lnTo>
                  <a:lnTo>
                    <a:pt x="10469499" y="1975485"/>
                  </a:lnTo>
                  <a:lnTo>
                    <a:pt x="0" y="1975485"/>
                  </a:lnTo>
                  <a:lnTo>
                    <a:pt x="0" y="0"/>
                  </a:lnTo>
                  <a:close/>
                </a:path>
              </a:pathLst>
            </a:custGeom>
            <a:ln w="9525">
              <a:solidFill>
                <a:srgbClr val="EF5122"/>
              </a:solidFill>
            </a:ln>
          </p:spPr>
          <p:txBody>
            <a:bodyPr wrap="square" lIns="0" tIns="0" rIns="0" bIns="0" rtlCol="0"/>
            <a:lstStyle/>
            <a:p>
              <a:endParaRPr/>
            </a:p>
          </p:txBody>
        </p:sp>
      </p:gr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5</a:t>
            </a:fld>
            <a:endParaRPr spc="-25" dirty="0"/>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92000" cy="990600"/>
          </a:xfrm>
          <a:custGeom>
            <a:avLst/>
            <a:gdLst/>
            <a:ahLst/>
            <a:cxnLst/>
            <a:rect l="l" t="t" r="r" b="b"/>
            <a:pathLst>
              <a:path w="12192000" h="990600">
                <a:moveTo>
                  <a:pt x="12192000" y="0"/>
                </a:moveTo>
                <a:lnTo>
                  <a:pt x="0" y="0"/>
                </a:lnTo>
                <a:lnTo>
                  <a:pt x="0" y="990600"/>
                </a:lnTo>
                <a:lnTo>
                  <a:pt x="12192000" y="990600"/>
                </a:lnTo>
                <a:lnTo>
                  <a:pt x="12192000" y="0"/>
                </a:lnTo>
                <a:close/>
              </a:path>
            </a:pathLst>
          </a:custGeom>
          <a:solidFill>
            <a:srgbClr val="FF4D00"/>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Portail</a:t>
            </a:r>
            <a:r>
              <a:rPr spc="-5" dirty="0"/>
              <a:t> </a:t>
            </a:r>
            <a:r>
              <a:rPr dirty="0"/>
              <a:t>des</a:t>
            </a:r>
            <a:r>
              <a:rPr spc="5" dirty="0"/>
              <a:t> </a:t>
            </a:r>
            <a:r>
              <a:rPr dirty="0"/>
              <a:t>réclamations </a:t>
            </a:r>
            <a:r>
              <a:rPr spc="60" dirty="0"/>
              <a:t>en</a:t>
            </a:r>
            <a:r>
              <a:rPr spc="-5" dirty="0"/>
              <a:t> </a:t>
            </a:r>
            <a:r>
              <a:rPr spc="90" dirty="0"/>
              <a:t>ligne</a:t>
            </a:r>
          </a:p>
        </p:txBody>
      </p:sp>
      <p:grpSp>
        <p:nvGrpSpPr>
          <p:cNvPr id="4" name="object 4"/>
          <p:cNvGrpSpPr/>
          <p:nvPr/>
        </p:nvGrpSpPr>
        <p:grpSpPr>
          <a:xfrm>
            <a:off x="507873" y="1056513"/>
            <a:ext cx="9190990" cy="2384425"/>
            <a:chOff x="507873" y="1056513"/>
            <a:chExt cx="9190990" cy="2384425"/>
          </a:xfrm>
        </p:grpSpPr>
        <p:pic>
          <p:nvPicPr>
            <p:cNvPr id="5" name="object 5"/>
            <p:cNvPicPr/>
            <p:nvPr/>
          </p:nvPicPr>
          <p:blipFill>
            <a:blip r:embed="rId3" cstate="print"/>
            <a:stretch>
              <a:fillRect/>
            </a:stretch>
          </p:blipFill>
          <p:spPr>
            <a:xfrm>
              <a:off x="551178" y="1127984"/>
              <a:ext cx="9115130" cy="2207564"/>
            </a:xfrm>
            <a:prstGeom prst="rect">
              <a:avLst/>
            </a:prstGeom>
          </p:spPr>
        </p:pic>
        <p:sp>
          <p:nvSpPr>
            <p:cNvPr id="6" name="object 6"/>
            <p:cNvSpPr/>
            <p:nvPr/>
          </p:nvSpPr>
          <p:spPr>
            <a:xfrm>
              <a:off x="512635" y="1061275"/>
              <a:ext cx="9181465" cy="2374900"/>
            </a:xfrm>
            <a:custGeom>
              <a:avLst/>
              <a:gdLst/>
              <a:ahLst/>
              <a:cxnLst/>
              <a:rect l="l" t="t" r="r" b="b"/>
              <a:pathLst>
                <a:path w="9181465" h="2374900">
                  <a:moveTo>
                    <a:pt x="0" y="0"/>
                  </a:moveTo>
                  <a:lnTo>
                    <a:pt x="9180957" y="0"/>
                  </a:lnTo>
                  <a:lnTo>
                    <a:pt x="9180957" y="2374773"/>
                  </a:lnTo>
                  <a:lnTo>
                    <a:pt x="0" y="2374773"/>
                  </a:lnTo>
                  <a:lnTo>
                    <a:pt x="0" y="0"/>
                  </a:lnTo>
                  <a:close/>
                </a:path>
              </a:pathLst>
            </a:custGeom>
            <a:ln w="9525">
              <a:solidFill>
                <a:srgbClr val="EF5122"/>
              </a:solidFill>
            </a:ln>
          </p:spPr>
          <p:txBody>
            <a:bodyPr wrap="square" lIns="0" tIns="0" rIns="0" bIns="0" rtlCol="0"/>
            <a:lstStyle/>
            <a:p>
              <a:endParaRPr/>
            </a:p>
          </p:txBody>
        </p:sp>
      </p:grpSp>
      <p:grpSp>
        <p:nvGrpSpPr>
          <p:cNvPr id="7" name="object 7"/>
          <p:cNvGrpSpPr/>
          <p:nvPr/>
        </p:nvGrpSpPr>
        <p:grpSpPr>
          <a:xfrm>
            <a:off x="507873" y="3489578"/>
            <a:ext cx="11424920" cy="2772410"/>
            <a:chOff x="507873" y="3489578"/>
            <a:chExt cx="11424920" cy="2772410"/>
          </a:xfrm>
        </p:grpSpPr>
        <p:pic>
          <p:nvPicPr>
            <p:cNvPr id="8" name="object 8"/>
            <p:cNvPicPr/>
            <p:nvPr/>
          </p:nvPicPr>
          <p:blipFill>
            <a:blip r:embed="rId4" cstate="print"/>
            <a:stretch>
              <a:fillRect/>
            </a:stretch>
          </p:blipFill>
          <p:spPr>
            <a:xfrm>
              <a:off x="517398" y="3499103"/>
              <a:ext cx="11405603" cy="2753105"/>
            </a:xfrm>
            <a:prstGeom prst="rect">
              <a:avLst/>
            </a:prstGeom>
          </p:spPr>
        </p:pic>
        <p:sp>
          <p:nvSpPr>
            <p:cNvPr id="9" name="object 9"/>
            <p:cNvSpPr/>
            <p:nvPr/>
          </p:nvSpPr>
          <p:spPr>
            <a:xfrm>
              <a:off x="512635" y="3494341"/>
              <a:ext cx="11415395" cy="2762885"/>
            </a:xfrm>
            <a:custGeom>
              <a:avLst/>
              <a:gdLst/>
              <a:ahLst/>
              <a:cxnLst/>
              <a:rect l="l" t="t" r="r" b="b"/>
              <a:pathLst>
                <a:path w="11415395" h="2762885">
                  <a:moveTo>
                    <a:pt x="0" y="0"/>
                  </a:moveTo>
                  <a:lnTo>
                    <a:pt x="11415141" y="0"/>
                  </a:lnTo>
                  <a:lnTo>
                    <a:pt x="11415141" y="2762631"/>
                  </a:lnTo>
                  <a:lnTo>
                    <a:pt x="0" y="2762631"/>
                  </a:lnTo>
                  <a:lnTo>
                    <a:pt x="0" y="0"/>
                  </a:lnTo>
                  <a:close/>
                </a:path>
              </a:pathLst>
            </a:custGeom>
            <a:ln w="9525">
              <a:solidFill>
                <a:srgbClr val="EF5122"/>
              </a:solidFill>
            </a:ln>
          </p:spPr>
          <p:txBody>
            <a:bodyPr wrap="square" lIns="0" tIns="0" rIns="0" bIns="0" rtlCol="0"/>
            <a:lstStyle/>
            <a:p>
              <a:endParaRPr/>
            </a:p>
          </p:txBody>
        </p:sp>
      </p:gr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6</a:t>
            </a:fld>
            <a:endParaRPr spc="-25" dirty="0"/>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0725" y="1161781"/>
            <a:ext cx="5829935" cy="3860165"/>
          </a:xfrm>
          <a:prstGeom prst="rect">
            <a:avLst/>
          </a:prstGeom>
        </p:spPr>
        <p:txBody>
          <a:bodyPr vert="horz" wrap="square" lIns="0" tIns="12065" rIns="0" bIns="0" rtlCol="0">
            <a:spAutoFit/>
          </a:bodyPr>
          <a:lstStyle/>
          <a:p>
            <a:pPr marL="12700" marR="285750" algn="just">
              <a:lnSpc>
                <a:spcPct val="100000"/>
              </a:lnSpc>
              <a:spcBef>
                <a:spcPts val="95"/>
              </a:spcBef>
            </a:pPr>
            <a:r>
              <a:rPr sz="2000" spc="-80" dirty="0">
                <a:latin typeface="Arial"/>
                <a:cs typeface="Arial"/>
              </a:rPr>
              <a:t>Les</a:t>
            </a:r>
            <a:r>
              <a:rPr sz="2000" spc="110" dirty="0">
                <a:latin typeface="Arial"/>
                <a:cs typeface="Arial"/>
              </a:rPr>
              <a:t> </a:t>
            </a:r>
            <a:r>
              <a:rPr sz="2000" dirty="0">
                <a:latin typeface="Arial"/>
                <a:cs typeface="Arial"/>
              </a:rPr>
              <a:t>rapprochements</a:t>
            </a:r>
            <a:r>
              <a:rPr sz="2000" spc="135" dirty="0">
                <a:latin typeface="Arial"/>
                <a:cs typeface="Arial"/>
              </a:rPr>
              <a:t> </a:t>
            </a:r>
            <a:r>
              <a:rPr sz="2000" spc="55" dirty="0">
                <a:latin typeface="Arial"/>
                <a:cs typeface="Arial"/>
              </a:rPr>
              <a:t>doivent</a:t>
            </a:r>
            <a:r>
              <a:rPr sz="2000" spc="140" dirty="0">
                <a:latin typeface="Arial"/>
                <a:cs typeface="Arial"/>
              </a:rPr>
              <a:t> </a:t>
            </a:r>
            <a:r>
              <a:rPr sz="2000" dirty="0">
                <a:latin typeface="Arial"/>
                <a:cs typeface="Arial"/>
              </a:rPr>
              <a:t>être</a:t>
            </a:r>
            <a:r>
              <a:rPr sz="2000" spc="105" dirty="0">
                <a:latin typeface="Arial"/>
                <a:cs typeface="Arial"/>
              </a:rPr>
              <a:t> </a:t>
            </a:r>
            <a:r>
              <a:rPr sz="2000" spc="-10" dirty="0">
                <a:latin typeface="Arial"/>
                <a:cs typeface="Arial"/>
              </a:rPr>
              <a:t>accompagnés </a:t>
            </a:r>
            <a:r>
              <a:rPr sz="2000" spc="55" dirty="0">
                <a:latin typeface="Arial"/>
                <a:cs typeface="Arial"/>
              </a:rPr>
              <a:t>d’un</a:t>
            </a:r>
            <a:r>
              <a:rPr sz="2000" spc="120" dirty="0">
                <a:latin typeface="Arial"/>
                <a:cs typeface="Arial"/>
              </a:rPr>
              <a:t> </a:t>
            </a:r>
            <a:r>
              <a:rPr sz="2000" dirty="0">
                <a:latin typeface="Arial"/>
                <a:cs typeface="Arial"/>
              </a:rPr>
              <a:t>formulaire</a:t>
            </a:r>
            <a:r>
              <a:rPr sz="2000" spc="114" dirty="0">
                <a:latin typeface="Arial"/>
                <a:cs typeface="Arial"/>
              </a:rPr>
              <a:t> </a:t>
            </a:r>
            <a:r>
              <a:rPr sz="2000" spc="85" dirty="0">
                <a:latin typeface="Arial"/>
                <a:cs typeface="Arial"/>
              </a:rPr>
              <a:t>de</a:t>
            </a:r>
            <a:r>
              <a:rPr sz="2000" spc="105" dirty="0">
                <a:latin typeface="Arial"/>
                <a:cs typeface="Arial"/>
              </a:rPr>
              <a:t> </a:t>
            </a:r>
            <a:r>
              <a:rPr sz="2000" dirty="0">
                <a:latin typeface="Arial"/>
                <a:cs typeface="Arial"/>
              </a:rPr>
              <a:t>certification</a:t>
            </a:r>
            <a:r>
              <a:rPr sz="2000" spc="114" dirty="0">
                <a:latin typeface="Arial"/>
                <a:cs typeface="Arial"/>
              </a:rPr>
              <a:t> </a:t>
            </a:r>
            <a:r>
              <a:rPr sz="2000" dirty="0">
                <a:latin typeface="Arial"/>
                <a:cs typeface="Arial"/>
              </a:rPr>
              <a:t>signé</a:t>
            </a:r>
            <a:r>
              <a:rPr sz="2000" spc="110" dirty="0">
                <a:latin typeface="Arial"/>
                <a:cs typeface="Arial"/>
              </a:rPr>
              <a:t> </a:t>
            </a:r>
            <a:r>
              <a:rPr sz="2000" dirty="0">
                <a:latin typeface="Arial"/>
                <a:cs typeface="Arial"/>
              </a:rPr>
              <a:t>par</a:t>
            </a:r>
            <a:r>
              <a:rPr sz="2000" spc="114" dirty="0">
                <a:latin typeface="Arial"/>
                <a:cs typeface="Arial"/>
              </a:rPr>
              <a:t> </a:t>
            </a:r>
            <a:r>
              <a:rPr sz="2000" dirty="0">
                <a:latin typeface="Arial"/>
                <a:cs typeface="Arial"/>
              </a:rPr>
              <a:t>le</a:t>
            </a:r>
            <a:r>
              <a:rPr sz="2000" spc="85" dirty="0">
                <a:latin typeface="Arial"/>
                <a:cs typeface="Arial"/>
              </a:rPr>
              <a:t> </a:t>
            </a:r>
            <a:r>
              <a:rPr sz="2000" spc="-20" dirty="0">
                <a:latin typeface="Arial"/>
                <a:cs typeface="Arial"/>
              </a:rPr>
              <a:t>chef </a:t>
            </a:r>
            <a:r>
              <a:rPr sz="2000" spc="-10" dirty="0">
                <a:latin typeface="Arial"/>
                <a:cs typeface="Arial"/>
              </a:rPr>
              <a:t>financier.</a:t>
            </a:r>
            <a:endParaRPr sz="2000">
              <a:latin typeface="Arial"/>
              <a:cs typeface="Arial"/>
            </a:endParaRPr>
          </a:p>
          <a:p>
            <a:pPr marL="697230" indent="-172085">
              <a:lnSpc>
                <a:spcPct val="100000"/>
              </a:lnSpc>
              <a:spcBef>
                <a:spcPts val="1405"/>
              </a:spcBef>
              <a:buFont typeface="Wingdings"/>
              <a:buChar char=""/>
              <a:tabLst>
                <a:tab pos="697230" algn="l"/>
              </a:tabLst>
            </a:pPr>
            <a:r>
              <a:rPr sz="1800" i="1" dirty="0">
                <a:latin typeface="Arial"/>
                <a:cs typeface="Arial"/>
              </a:rPr>
              <a:t>Coûts</a:t>
            </a:r>
            <a:r>
              <a:rPr sz="1800" i="1" spc="35" dirty="0">
                <a:latin typeface="Arial"/>
                <a:cs typeface="Arial"/>
              </a:rPr>
              <a:t> </a:t>
            </a:r>
            <a:r>
              <a:rPr sz="1800" i="1" dirty="0">
                <a:latin typeface="Arial"/>
                <a:cs typeface="Arial"/>
              </a:rPr>
              <a:t>directement</a:t>
            </a:r>
            <a:r>
              <a:rPr sz="1800" i="1" spc="15" dirty="0">
                <a:latin typeface="Arial"/>
                <a:cs typeface="Arial"/>
              </a:rPr>
              <a:t> </a:t>
            </a:r>
            <a:r>
              <a:rPr sz="1800" i="1" dirty="0">
                <a:latin typeface="Arial"/>
                <a:cs typeface="Arial"/>
              </a:rPr>
              <a:t>liés</a:t>
            </a:r>
            <a:r>
              <a:rPr sz="1800" i="1" spc="20" dirty="0">
                <a:latin typeface="Arial"/>
                <a:cs typeface="Arial"/>
              </a:rPr>
              <a:t> </a:t>
            </a:r>
            <a:r>
              <a:rPr sz="1800" i="1" dirty="0">
                <a:latin typeface="Arial"/>
                <a:cs typeface="Arial"/>
              </a:rPr>
              <a:t>au</a:t>
            </a:r>
            <a:r>
              <a:rPr sz="1800" i="1" spc="45" dirty="0">
                <a:latin typeface="Arial"/>
                <a:cs typeface="Arial"/>
              </a:rPr>
              <a:t> </a:t>
            </a:r>
            <a:r>
              <a:rPr sz="1800" i="1" spc="-10" dirty="0">
                <a:latin typeface="Arial"/>
                <a:cs typeface="Arial"/>
              </a:rPr>
              <a:t>projet</a:t>
            </a:r>
            <a:endParaRPr sz="1800">
              <a:latin typeface="Arial"/>
              <a:cs typeface="Arial"/>
            </a:endParaRPr>
          </a:p>
          <a:p>
            <a:pPr marL="697230" indent="-172085">
              <a:lnSpc>
                <a:spcPct val="100000"/>
              </a:lnSpc>
              <a:spcBef>
                <a:spcPts val="1400"/>
              </a:spcBef>
              <a:buFont typeface="Wingdings"/>
              <a:buChar char=""/>
              <a:tabLst>
                <a:tab pos="697230" algn="l"/>
              </a:tabLst>
            </a:pPr>
            <a:r>
              <a:rPr sz="1800" i="1" dirty="0">
                <a:latin typeface="Arial"/>
                <a:cs typeface="Arial"/>
              </a:rPr>
              <a:t>Aucun</a:t>
            </a:r>
            <a:r>
              <a:rPr sz="1800" i="1" spc="65" dirty="0">
                <a:latin typeface="Arial"/>
                <a:cs typeface="Arial"/>
              </a:rPr>
              <a:t> </a:t>
            </a:r>
            <a:r>
              <a:rPr sz="1800" i="1" dirty="0">
                <a:latin typeface="Arial"/>
                <a:cs typeface="Arial"/>
              </a:rPr>
              <a:t>coût</a:t>
            </a:r>
            <a:r>
              <a:rPr sz="1800" i="1" spc="70" dirty="0">
                <a:latin typeface="Arial"/>
                <a:cs typeface="Arial"/>
              </a:rPr>
              <a:t> </a:t>
            </a:r>
            <a:r>
              <a:rPr sz="1800" i="1" dirty="0">
                <a:latin typeface="Arial"/>
                <a:cs typeface="Arial"/>
              </a:rPr>
              <a:t>non</a:t>
            </a:r>
            <a:r>
              <a:rPr sz="1800" i="1" spc="65" dirty="0">
                <a:latin typeface="Arial"/>
                <a:cs typeface="Arial"/>
              </a:rPr>
              <a:t> </a:t>
            </a:r>
            <a:r>
              <a:rPr sz="1800" i="1" spc="-10" dirty="0">
                <a:latin typeface="Arial"/>
                <a:cs typeface="Arial"/>
              </a:rPr>
              <a:t>admissible</a:t>
            </a:r>
            <a:endParaRPr sz="1800">
              <a:latin typeface="Arial"/>
              <a:cs typeface="Arial"/>
            </a:endParaRPr>
          </a:p>
          <a:p>
            <a:pPr marL="697230" indent="-172085">
              <a:lnSpc>
                <a:spcPct val="100000"/>
              </a:lnSpc>
              <a:spcBef>
                <a:spcPts val="1405"/>
              </a:spcBef>
              <a:buFont typeface="Wingdings"/>
              <a:buChar char=""/>
              <a:tabLst>
                <a:tab pos="697230" algn="l"/>
              </a:tabLst>
            </a:pPr>
            <a:r>
              <a:rPr sz="1800" i="1" dirty="0">
                <a:latin typeface="Arial"/>
                <a:cs typeface="Arial"/>
              </a:rPr>
              <a:t>Engagés</a:t>
            </a:r>
            <a:r>
              <a:rPr sz="1800" i="1" spc="-45" dirty="0">
                <a:latin typeface="Arial"/>
                <a:cs typeface="Arial"/>
              </a:rPr>
              <a:t> </a:t>
            </a:r>
            <a:r>
              <a:rPr sz="1800" i="1" dirty="0">
                <a:latin typeface="Arial"/>
                <a:cs typeface="Arial"/>
              </a:rPr>
              <a:t>et</a:t>
            </a:r>
            <a:r>
              <a:rPr sz="1800" i="1" spc="-40" dirty="0">
                <a:latin typeface="Arial"/>
                <a:cs typeface="Arial"/>
              </a:rPr>
              <a:t> </a:t>
            </a:r>
            <a:r>
              <a:rPr sz="1800" i="1" dirty="0">
                <a:latin typeface="Arial"/>
                <a:cs typeface="Arial"/>
              </a:rPr>
              <a:t>payés</a:t>
            </a:r>
            <a:r>
              <a:rPr sz="1800" i="1" spc="-35" dirty="0">
                <a:latin typeface="Arial"/>
                <a:cs typeface="Arial"/>
              </a:rPr>
              <a:t> </a:t>
            </a:r>
            <a:r>
              <a:rPr sz="1800" i="1" spc="-290" dirty="0">
                <a:latin typeface="Arial"/>
                <a:cs typeface="Arial"/>
              </a:rPr>
              <a:t>–</a:t>
            </a:r>
            <a:r>
              <a:rPr sz="1800" i="1" spc="-25" dirty="0">
                <a:latin typeface="Arial"/>
                <a:cs typeface="Arial"/>
              </a:rPr>
              <a:t> </a:t>
            </a:r>
            <a:r>
              <a:rPr sz="1800" i="1" spc="-55" dirty="0">
                <a:latin typeface="Arial"/>
                <a:cs typeface="Arial"/>
              </a:rPr>
              <a:t>c.-</a:t>
            </a:r>
            <a:r>
              <a:rPr sz="1800" i="1" spc="-45" dirty="0">
                <a:latin typeface="Arial"/>
                <a:cs typeface="Arial"/>
              </a:rPr>
              <a:t>à-</a:t>
            </a:r>
            <a:r>
              <a:rPr sz="1800" i="1" dirty="0">
                <a:latin typeface="Arial"/>
                <a:cs typeface="Arial"/>
              </a:rPr>
              <a:t>d.</a:t>
            </a:r>
            <a:r>
              <a:rPr sz="1800" i="1" spc="-90" dirty="0">
                <a:latin typeface="Arial"/>
                <a:cs typeface="Arial"/>
              </a:rPr>
              <a:t> </a:t>
            </a:r>
            <a:r>
              <a:rPr sz="1800" i="1" spc="-10" dirty="0">
                <a:latin typeface="Arial"/>
                <a:cs typeface="Arial"/>
              </a:rPr>
              <a:t>encaissement</a:t>
            </a:r>
            <a:endParaRPr sz="1800">
              <a:latin typeface="Arial"/>
              <a:cs typeface="Arial"/>
            </a:endParaRPr>
          </a:p>
          <a:p>
            <a:pPr marL="697230" indent="-172085">
              <a:lnSpc>
                <a:spcPct val="100000"/>
              </a:lnSpc>
              <a:spcBef>
                <a:spcPts val="1400"/>
              </a:spcBef>
              <a:buFont typeface="Wingdings"/>
              <a:buChar char=""/>
              <a:tabLst>
                <a:tab pos="697230" algn="l"/>
              </a:tabLst>
            </a:pPr>
            <a:r>
              <a:rPr sz="1800" i="1" dirty="0">
                <a:latin typeface="Arial"/>
                <a:cs typeface="Arial"/>
              </a:rPr>
              <a:t>Divulgation</a:t>
            </a:r>
            <a:r>
              <a:rPr sz="1800" i="1" spc="320" dirty="0">
                <a:latin typeface="Arial"/>
                <a:cs typeface="Arial"/>
              </a:rPr>
              <a:t> </a:t>
            </a:r>
            <a:r>
              <a:rPr sz="1800" i="1" spc="-50" dirty="0">
                <a:latin typeface="Arial"/>
                <a:cs typeface="Arial"/>
              </a:rPr>
              <a:t>:</a:t>
            </a:r>
            <a:endParaRPr sz="1800">
              <a:latin typeface="Arial"/>
              <a:cs typeface="Arial"/>
            </a:endParaRPr>
          </a:p>
          <a:p>
            <a:pPr marL="1152525" marR="5080" lvl="1" indent="-338455">
              <a:lnSpc>
                <a:spcPct val="105000"/>
              </a:lnSpc>
              <a:spcBef>
                <a:spcPts val="1300"/>
              </a:spcBef>
              <a:buFont typeface="Wingdings"/>
              <a:buChar char=""/>
              <a:tabLst>
                <a:tab pos="1152525" algn="l"/>
              </a:tabLst>
            </a:pPr>
            <a:r>
              <a:rPr sz="1600" i="1" dirty="0">
                <a:latin typeface="Arial"/>
                <a:cs typeface="Arial"/>
              </a:rPr>
              <a:t>Autres</a:t>
            </a:r>
            <a:r>
              <a:rPr sz="1600" i="1" spc="60" dirty="0">
                <a:latin typeface="Arial"/>
                <a:cs typeface="Arial"/>
              </a:rPr>
              <a:t> </a:t>
            </a:r>
            <a:r>
              <a:rPr sz="1600" i="1" dirty="0">
                <a:latin typeface="Arial"/>
                <a:cs typeface="Arial"/>
              </a:rPr>
              <a:t>subventions</a:t>
            </a:r>
            <a:r>
              <a:rPr sz="1600" i="1" spc="45" dirty="0">
                <a:latin typeface="Arial"/>
                <a:cs typeface="Arial"/>
              </a:rPr>
              <a:t> </a:t>
            </a:r>
            <a:r>
              <a:rPr sz="1600" i="1" dirty="0">
                <a:latin typeface="Arial"/>
                <a:cs typeface="Arial"/>
              </a:rPr>
              <a:t>ou</a:t>
            </a:r>
            <a:r>
              <a:rPr sz="1600" i="1" spc="75" dirty="0">
                <a:latin typeface="Arial"/>
                <a:cs typeface="Arial"/>
              </a:rPr>
              <a:t> </a:t>
            </a:r>
            <a:r>
              <a:rPr sz="1600" i="1" dirty="0">
                <a:latin typeface="Arial"/>
                <a:cs typeface="Arial"/>
              </a:rPr>
              <a:t>financement</a:t>
            </a:r>
            <a:r>
              <a:rPr sz="1600" i="1" spc="40" dirty="0">
                <a:latin typeface="Arial"/>
                <a:cs typeface="Arial"/>
              </a:rPr>
              <a:t> </a:t>
            </a:r>
            <a:r>
              <a:rPr sz="1600" i="1" spc="-55" dirty="0">
                <a:latin typeface="Arial"/>
                <a:cs typeface="Arial"/>
              </a:rPr>
              <a:t>DIRECTEMENT </a:t>
            </a:r>
            <a:r>
              <a:rPr sz="1600" i="1" dirty="0">
                <a:latin typeface="Arial"/>
                <a:cs typeface="Arial"/>
              </a:rPr>
              <a:t>liés</a:t>
            </a:r>
            <a:r>
              <a:rPr sz="1600" i="1" spc="-40" dirty="0">
                <a:latin typeface="Arial"/>
                <a:cs typeface="Arial"/>
              </a:rPr>
              <a:t> </a:t>
            </a:r>
            <a:r>
              <a:rPr sz="1600" i="1" dirty="0">
                <a:latin typeface="Arial"/>
                <a:cs typeface="Arial"/>
              </a:rPr>
              <a:t>aux</a:t>
            </a:r>
            <a:r>
              <a:rPr sz="1600" i="1" spc="-35" dirty="0">
                <a:latin typeface="Arial"/>
                <a:cs typeface="Arial"/>
              </a:rPr>
              <a:t> </a:t>
            </a:r>
            <a:r>
              <a:rPr sz="1600" i="1" dirty="0">
                <a:latin typeface="Arial"/>
                <a:cs typeface="Arial"/>
              </a:rPr>
              <a:t>coûts</a:t>
            </a:r>
            <a:r>
              <a:rPr sz="1600" i="1" spc="-35" dirty="0">
                <a:latin typeface="Arial"/>
                <a:cs typeface="Arial"/>
              </a:rPr>
              <a:t> </a:t>
            </a:r>
            <a:r>
              <a:rPr sz="1600" i="1" dirty="0">
                <a:latin typeface="Arial"/>
                <a:cs typeface="Arial"/>
              </a:rPr>
              <a:t>admissibles</a:t>
            </a:r>
            <a:r>
              <a:rPr sz="1600" i="1" spc="-50" dirty="0">
                <a:latin typeface="Arial"/>
                <a:cs typeface="Arial"/>
              </a:rPr>
              <a:t> </a:t>
            </a:r>
            <a:r>
              <a:rPr sz="1600" i="1" spc="65" dirty="0">
                <a:latin typeface="Arial"/>
                <a:cs typeface="Arial"/>
              </a:rPr>
              <a:t>du</a:t>
            </a:r>
            <a:r>
              <a:rPr sz="1600" i="1" spc="-20" dirty="0">
                <a:latin typeface="Arial"/>
                <a:cs typeface="Arial"/>
              </a:rPr>
              <a:t> </a:t>
            </a:r>
            <a:r>
              <a:rPr sz="1600" i="1" spc="-10" dirty="0">
                <a:latin typeface="Arial"/>
                <a:cs typeface="Arial"/>
              </a:rPr>
              <a:t>projet</a:t>
            </a:r>
            <a:endParaRPr sz="1600">
              <a:latin typeface="Arial"/>
              <a:cs typeface="Arial"/>
            </a:endParaRPr>
          </a:p>
          <a:p>
            <a:pPr marL="1152525" lvl="1" indent="-338455">
              <a:lnSpc>
                <a:spcPct val="100000"/>
              </a:lnSpc>
              <a:spcBef>
                <a:spcPts val="1495"/>
              </a:spcBef>
              <a:buFont typeface="Wingdings"/>
              <a:buChar char=""/>
              <a:tabLst>
                <a:tab pos="1152525" algn="l"/>
              </a:tabLst>
            </a:pPr>
            <a:r>
              <a:rPr sz="1600" i="1" spc="-30" dirty="0">
                <a:latin typeface="Arial"/>
                <a:cs typeface="Arial"/>
              </a:rPr>
              <a:t>Transactions</a:t>
            </a:r>
            <a:r>
              <a:rPr sz="1600" i="1" spc="-65" dirty="0">
                <a:latin typeface="Arial"/>
                <a:cs typeface="Arial"/>
              </a:rPr>
              <a:t> </a:t>
            </a:r>
            <a:r>
              <a:rPr sz="1600" i="1" spc="-10" dirty="0">
                <a:latin typeface="Arial"/>
                <a:cs typeface="Arial"/>
              </a:rPr>
              <a:t>avec</a:t>
            </a:r>
            <a:r>
              <a:rPr sz="1600" i="1" spc="-65" dirty="0">
                <a:latin typeface="Arial"/>
                <a:cs typeface="Arial"/>
              </a:rPr>
              <a:t> </a:t>
            </a:r>
            <a:r>
              <a:rPr sz="1600" i="1" dirty="0">
                <a:latin typeface="Arial"/>
                <a:cs typeface="Arial"/>
              </a:rPr>
              <a:t>des</a:t>
            </a:r>
            <a:r>
              <a:rPr sz="1600" i="1" spc="-50" dirty="0">
                <a:latin typeface="Arial"/>
                <a:cs typeface="Arial"/>
              </a:rPr>
              <a:t> </a:t>
            </a:r>
            <a:r>
              <a:rPr sz="1600" i="1" dirty="0">
                <a:latin typeface="Arial"/>
                <a:cs typeface="Arial"/>
              </a:rPr>
              <a:t>sociétés</a:t>
            </a:r>
            <a:r>
              <a:rPr sz="1600" i="1" spc="-70" dirty="0">
                <a:latin typeface="Arial"/>
                <a:cs typeface="Arial"/>
              </a:rPr>
              <a:t> </a:t>
            </a:r>
            <a:r>
              <a:rPr sz="1600" i="1" spc="-10" dirty="0">
                <a:latin typeface="Arial"/>
                <a:cs typeface="Arial"/>
              </a:rPr>
              <a:t>liées/associées</a:t>
            </a:r>
            <a:endParaRPr sz="16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45" dirty="0"/>
              <a:t>Certification</a:t>
            </a:r>
            <a:r>
              <a:rPr spc="-25" dirty="0"/>
              <a:t> </a:t>
            </a:r>
            <a:r>
              <a:rPr spc="145" dirty="0"/>
              <a:t>du</a:t>
            </a:r>
            <a:r>
              <a:rPr spc="-35" dirty="0"/>
              <a:t> </a:t>
            </a:r>
            <a:r>
              <a:rPr dirty="0"/>
              <a:t>chef</a:t>
            </a:r>
            <a:r>
              <a:rPr spc="50" dirty="0"/>
              <a:t> </a:t>
            </a:r>
            <a:r>
              <a:rPr spc="-10" dirty="0"/>
              <a:t>financier</a:t>
            </a:r>
          </a:p>
        </p:txBody>
      </p:sp>
      <p:grpSp>
        <p:nvGrpSpPr>
          <p:cNvPr id="4" name="object 4"/>
          <p:cNvGrpSpPr/>
          <p:nvPr/>
        </p:nvGrpSpPr>
        <p:grpSpPr>
          <a:xfrm>
            <a:off x="6680834" y="514730"/>
            <a:ext cx="4911090" cy="5495290"/>
            <a:chOff x="6680834" y="514730"/>
            <a:chExt cx="4911090" cy="5495290"/>
          </a:xfrm>
        </p:grpSpPr>
        <p:pic>
          <p:nvPicPr>
            <p:cNvPr id="5" name="object 5"/>
            <p:cNvPicPr/>
            <p:nvPr/>
          </p:nvPicPr>
          <p:blipFill>
            <a:blip r:embed="rId3" cstate="print"/>
            <a:stretch>
              <a:fillRect/>
            </a:stretch>
          </p:blipFill>
          <p:spPr>
            <a:xfrm>
              <a:off x="6690359" y="524256"/>
              <a:ext cx="4892039" cy="5475731"/>
            </a:xfrm>
            <a:prstGeom prst="rect">
              <a:avLst/>
            </a:prstGeom>
          </p:spPr>
        </p:pic>
        <p:sp>
          <p:nvSpPr>
            <p:cNvPr id="6" name="object 6"/>
            <p:cNvSpPr/>
            <p:nvPr/>
          </p:nvSpPr>
          <p:spPr>
            <a:xfrm>
              <a:off x="6685597" y="519493"/>
              <a:ext cx="4901565" cy="5485765"/>
            </a:xfrm>
            <a:custGeom>
              <a:avLst/>
              <a:gdLst/>
              <a:ahLst/>
              <a:cxnLst/>
              <a:rect l="l" t="t" r="r" b="b"/>
              <a:pathLst>
                <a:path w="4901565" h="5485765">
                  <a:moveTo>
                    <a:pt x="0" y="0"/>
                  </a:moveTo>
                  <a:lnTo>
                    <a:pt x="4901565" y="0"/>
                  </a:lnTo>
                  <a:lnTo>
                    <a:pt x="4901565" y="5485257"/>
                  </a:lnTo>
                  <a:lnTo>
                    <a:pt x="0" y="5485257"/>
                  </a:lnTo>
                  <a:lnTo>
                    <a:pt x="0" y="0"/>
                  </a:lnTo>
                  <a:close/>
                </a:path>
              </a:pathLst>
            </a:custGeom>
            <a:ln w="9525">
              <a:solidFill>
                <a:srgbClr val="00AFEF"/>
              </a:solidFill>
            </a:ln>
          </p:spPr>
          <p:txBody>
            <a:bodyPr wrap="square" lIns="0" tIns="0" rIns="0" bIns="0" rtlCol="0"/>
            <a:lstStyle/>
            <a:p>
              <a:endParaRPr/>
            </a:p>
          </p:txBody>
        </p:sp>
      </p:gr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7</a:t>
            </a:fld>
            <a:endParaRPr spc="-25" dirty="0"/>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380"/>
            <a:ext cx="12192000" cy="6858000"/>
          </a:xfrm>
          <a:custGeom>
            <a:avLst/>
            <a:gdLst/>
            <a:ahLst/>
            <a:cxnLst/>
            <a:rect l="l" t="t" r="r" b="b"/>
            <a:pathLst>
              <a:path w="12192000" h="6858000">
                <a:moveTo>
                  <a:pt x="12191631" y="0"/>
                </a:moveTo>
                <a:lnTo>
                  <a:pt x="0" y="0"/>
                </a:lnTo>
                <a:lnTo>
                  <a:pt x="0" y="6857619"/>
                </a:lnTo>
                <a:lnTo>
                  <a:pt x="12191631" y="6857619"/>
                </a:lnTo>
                <a:lnTo>
                  <a:pt x="12191631" y="0"/>
                </a:lnTo>
                <a:close/>
              </a:path>
            </a:pathLst>
          </a:custGeom>
          <a:solidFill>
            <a:srgbClr val="EF5122">
              <a:alpha val="85098"/>
            </a:srgbClr>
          </a:solidFill>
        </p:spPr>
        <p:txBody>
          <a:bodyPr wrap="square" lIns="0" tIns="0" rIns="0" bIns="0" rtlCol="0"/>
          <a:lstStyle/>
          <a:p>
            <a:endParaRPr/>
          </a:p>
        </p:txBody>
      </p:sp>
      <p:grpSp>
        <p:nvGrpSpPr>
          <p:cNvPr id="3" name="object 3"/>
          <p:cNvGrpSpPr/>
          <p:nvPr/>
        </p:nvGrpSpPr>
        <p:grpSpPr>
          <a:xfrm>
            <a:off x="-5968" y="-5968"/>
            <a:ext cx="12204700" cy="6870700"/>
            <a:chOff x="-5968" y="-5968"/>
            <a:chExt cx="12204700" cy="6870700"/>
          </a:xfrm>
        </p:grpSpPr>
        <p:sp>
          <p:nvSpPr>
            <p:cNvPr id="4" name="object 4"/>
            <p:cNvSpPr/>
            <p:nvPr/>
          </p:nvSpPr>
          <p:spPr>
            <a:xfrm>
              <a:off x="381" y="381"/>
              <a:ext cx="12192000" cy="6858000"/>
            </a:xfrm>
            <a:custGeom>
              <a:avLst/>
              <a:gdLst/>
              <a:ahLst/>
              <a:cxnLst/>
              <a:rect l="l" t="t" r="r" b="b"/>
              <a:pathLst>
                <a:path w="12192000" h="6858000">
                  <a:moveTo>
                    <a:pt x="0" y="0"/>
                  </a:moveTo>
                  <a:lnTo>
                    <a:pt x="12192000" y="0"/>
                  </a:lnTo>
                  <a:lnTo>
                    <a:pt x="12192000" y="6858000"/>
                  </a:lnTo>
                  <a:lnTo>
                    <a:pt x="0" y="6858000"/>
                  </a:lnTo>
                  <a:lnTo>
                    <a:pt x="0" y="0"/>
                  </a:lnTo>
                  <a:close/>
                </a:path>
              </a:pathLst>
            </a:custGeom>
            <a:ln w="12700">
              <a:solidFill>
                <a:srgbClr val="AF3916"/>
              </a:solidFill>
            </a:ln>
          </p:spPr>
          <p:txBody>
            <a:bodyPr wrap="square" lIns="0" tIns="0" rIns="0" bIns="0" rtlCol="0"/>
            <a:lstStyle/>
            <a:p>
              <a:endParaRPr/>
            </a:p>
          </p:txBody>
        </p:sp>
        <p:pic>
          <p:nvPicPr>
            <p:cNvPr id="5" name="object 5"/>
            <p:cNvPicPr/>
            <p:nvPr/>
          </p:nvPicPr>
          <p:blipFill>
            <a:blip r:embed="rId3" cstate="print"/>
            <a:stretch>
              <a:fillRect/>
            </a:stretch>
          </p:blipFill>
          <p:spPr>
            <a:xfrm>
              <a:off x="3568446" y="3598164"/>
              <a:ext cx="5055095" cy="697991"/>
            </a:xfrm>
            <a:prstGeom prst="rect">
              <a:avLst/>
            </a:prstGeom>
          </p:spPr>
        </p:pic>
      </p:grpSp>
      <p:sp>
        <p:nvSpPr>
          <p:cNvPr id="6" name="object 6"/>
          <p:cNvSpPr txBox="1"/>
          <p:nvPr/>
        </p:nvSpPr>
        <p:spPr>
          <a:xfrm>
            <a:off x="5216079" y="1662188"/>
            <a:ext cx="1758950" cy="695960"/>
          </a:xfrm>
          <a:prstGeom prst="rect">
            <a:avLst/>
          </a:prstGeom>
        </p:spPr>
        <p:txBody>
          <a:bodyPr vert="horz" wrap="square" lIns="0" tIns="12065" rIns="0" bIns="0" rtlCol="0">
            <a:spAutoFit/>
          </a:bodyPr>
          <a:lstStyle/>
          <a:p>
            <a:pPr marL="12700">
              <a:lnSpc>
                <a:spcPct val="100000"/>
              </a:lnSpc>
              <a:spcBef>
                <a:spcPts val="95"/>
              </a:spcBef>
            </a:pPr>
            <a:r>
              <a:rPr sz="4400" b="1" spc="100" dirty="0">
                <a:solidFill>
                  <a:srgbClr val="FFFFFF"/>
                </a:solidFill>
                <a:latin typeface="Arial"/>
                <a:cs typeface="Arial"/>
              </a:rPr>
              <a:t>Merci!</a:t>
            </a:r>
            <a:endParaRPr sz="4400">
              <a:latin typeface="Arial"/>
              <a:cs typeface="Arial"/>
            </a:endParaRPr>
          </a:p>
        </p:txBody>
      </p:sp>
      <p:sp>
        <p:nvSpPr>
          <p:cNvPr id="7" name="object 7"/>
          <p:cNvSpPr txBox="1"/>
          <p:nvPr/>
        </p:nvSpPr>
        <p:spPr>
          <a:xfrm>
            <a:off x="3857434" y="6071924"/>
            <a:ext cx="4477385" cy="452755"/>
          </a:xfrm>
          <a:prstGeom prst="rect">
            <a:avLst/>
          </a:prstGeom>
        </p:spPr>
        <p:txBody>
          <a:bodyPr vert="horz" wrap="square" lIns="0" tIns="12700" rIns="0" bIns="0" rtlCol="0">
            <a:spAutoFit/>
          </a:bodyPr>
          <a:lstStyle/>
          <a:p>
            <a:pPr marL="12700">
              <a:lnSpc>
                <a:spcPct val="100000"/>
              </a:lnSpc>
              <a:spcBef>
                <a:spcPts val="100"/>
              </a:spcBef>
            </a:pPr>
            <a:r>
              <a:rPr sz="2800" b="1" spc="-10" dirty="0">
                <a:solidFill>
                  <a:srgbClr val="FFFFFF"/>
                </a:solidFill>
                <a:latin typeface="Arial"/>
                <a:cs typeface="Arial"/>
                <a:hlinkClick r:id="rId4"/>
              </a:rPr>
              <a:t>ProjectFinance1@ngen.ca</a:t>
            </a:r>
            <a:endParaRPr sz="2800">
              <a:latin typeface="Arial"/>
              <a:cs typeface="Arial"/>
            </a:endParaRPr>
          </a:p>
        </p:txBody>
      </p:sp>
    </p:spTree>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1065</TotalTime>
  <Words>1898</Words>
  <Application>Microsoft Macintosh PowerPoint</Application>
  <PresentationFormat>Widescreen</PresentationFormat>
  <Paragraphs>109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Financement de projets de NGen   Dossier de remboursement </vt:lpstr>
      <vt:lpstr>Processus normal de gestion des demandes de remboursement</vt:lpstr>
      <vt:lpstr>Processus de remboursement des réclamations</vt:lpstr>
      <vt:lpstr>Validation des dépenses</vt:lpstr>
      <vt:lpstr>Portail des réclamations en ligne</vt:lpstr>
      <vt:lpstr>Portail des réclamations en ligne</vt:lpstr>
      <vt:lpstr>Certification du chef financier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Laughlin</dc:creator>
  <cp:lastModifiedBy>Lauzon, Philippe</cp:lastModifiedBy>
  <cp:revision>8</cp:revision>
  <dcterms:created xsi:type="dcterms:W3CDTF">2024-03-20T00:05:26Z</dcterms:created>
  <dcterms:modified xsi:type="dcterms:W3CDTF">2024-03-20T17:50:44Z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0x010100E6C827C2D24DC641BF3335721A0BFAD0</vt:lpwstr>
  </property>
  <property fmtid="{D5CDD505-2E9C-101B-9397-08002B2CF9AE}" pid="3" name="Created">
    <vt:filetime>2023-10-19T00:00:00Z</vt:filetime>
  </property>
  <property fmtid="{D5CDD505-2E9C-101B-9397-08002B2CF9AE}" pid="4" name="Creator">
    <vt:lpwstr>Acrobat PDFMaker 23 for PowerPoint</vt:lpwstr>
  </property>
  <property fmtid="{D5CDD505-2E9C-101B-9397-08002B2CF9AE}" pid="5" name="LastSaved">
    <vt:filetime>2024-03-20T00:00:00Z</vt:filetime>
  </property>
  <property fmtid="{D5CDD505-2E9C-101B-9397-08002B2CF9AE}" pid="6" name="Producer">
    <vt:lpwstr>Adobe PDF Library 23.6.136</vt:lpwstr>
  </property>
</Properties>
</file>